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4"/>
  </p:notesMasterIdLst>
  <p:handoutMasterIdLst>
    <p:handoutMasterId r:id="rId145"/>
  </p:handoutMasterIdLst>
  <p:sldIdLst>
    <p:sldId id="256" r:id="rId2"/>
    <p:sldId id="5729" r:id="rId3"/>
    <p:sldId id="5778" r:id="rId4"/>
    <p:sldId id="259" r:id="rId5"/>
    <p:sldId id="1828" r:id="rId6"/>
    <p:sldId id="1829" r:id="rId7"/>
    <p:sldId id="5731" r:id="rId8"/>
    <p:sldId id="1831" r:id="rId9"/>
    <p:sldId id="5749" r:id="rId10"/>
    <p:sldId id="5750" r:id="rId11"/>
    <p:sldId id="1832" r:id="rId12"/>
    <p:sldId id="1833" r:id="rId13"/>
    <p:sldId id="5751" r:id="rId14"/>
    <p:sldId id="5740" r:id="rId15"/>
    <p:sldId id="5741" r:id="rId16"/>
    <p:sldId id="5742" r:id="rId17"/>
    <p:sldId id="5743" r:id="rId18"/>
    <p:sldId id="5752" r:id="rId19"/>
    <p:sldId id="5754" r:id="rId20"/>
    <p:sldId id="5755" r:id="rId21"/>
    <p:sldId id="5756" r:id="rId22"/>
    <p:sldId id="5757" r:id="rId23"/>
    <p:sldId id="5779" r:id="rId24"/>
    <p:sldId id="5758" r:id="rId25"/>
    <p:sldId id="5759" r:id="rId26"/>
    <p:sldId id="5760" r:id="rId27"/>
    <p:sldId id="5761" r:id="rId28"/>
    <p:sldId id="5762" r:id="rId29"/>
    <p:sldId id="5764" r:id="rId30"/>
    <p:sldId id="5766" r:id="rId31"/>
    <p:sldId id="5745" r:id="rId32"/>
    <p:sldId id="5777" r:id="rId33"/>
    <p:sldId id="5767" r:id="rId34"/>
    <p:sldId id="5768" r:id="rId35"/>
    <p:sldId id="5769" r:id="rId36"/>
    <p:sldId id="5770" r:id="rId37"/>
    <p:sldId id="5771" r:id="rId38"/>
    <p:sldId id="5790" r:id="rId39"/>
    <p:sldId id="5791" r:id="rId40"/>
    <p:sldId id="5772" r:id="rId41"/>
    <p:sldId id="5773" r:id="rId42"/>
    <p:sldId id="257" r:id="rId43"/>
    <p:sldId id="258" r:id="rId44"/>
    <p:sldId id="5775" r:id="rId45"/>
    <p:sldId id="261" r:id="rId46"/>
    <p:sldId id="262" r:id="rId47"/>
    <p:sldId id="5748" r:id="rId48"/>
    <p:sldId id="5732" r:id="rId49"/>
    <p:sldId id="5733" r:id="rId50"/>
    <p:sldId id="5734" r:id="rId51"/>
    <p:sldId id="5735" r:id="rId52"/>
    <p:sldId id="5736" r:id="rId53"/>
    <p:sldId id="5737" r:id="rId54"/>
    <p:sldId id="5738" r:id="rId55"/>
    <p:sldId id="5739" r:id="rId56"/>
    <p:sldId id="5780" r:id="rId57"/>
    <p:sldId id="5783" r:id="rId58"/>
    <p:sldId id="1826" r:id="rId59"/>
    <p:sldId id="5785" r:id="rId60"/>
    <p:sldId id="5786" r:id="rId61"/>
    <p:sldId id="1830" r:id="rId62"/>
    <p:sldId id="5798" r:id="rId63"/>
    <p:sldId id="5799" r:id="rId64"/>
    <p:sldId id="5800" r:id="rId65"/>
    <p:sldId id="5801" r:id="rId66"/>
    <p:sldId id="260" r:id="rId67"/>
    <p:sldId id="5802" r:id="rId68"/>
    <p:sldId id="5803" r:id="rId69"/>
    <p:sldId id="265" r:id="rId70"/>
    <p:sldId id="266" r:id="rId71"/>
    <p:sldId id="267" r:id="rId72"/>
    <p:sldId id="268" r:id="rId73"/>
    <p:sldId id="269" r:id="rId74"/>
    <p:sldId id="270" r:id="rId75"/>
    <p:sldId id="271" r:id="rId76"/>
    <p:sldId id="272" r:id="rId77"/>
    <p:sldId id="273" r:id="rId78"/>
    <p:sldId id="274" r:id="rId79"/>
    <p:sldId id="296" r:id="rId80"/>
    <p:sldId id="297" r:id="rId81"/>
    <p:sldId id="298" r:id="rId82"/>
    <p:sldId id="299" r:id="rId83"/>
    <p:sldId id="300" r:id="rId84"/>
    <p:sldId id="301" r:id="rId85"/>
    <p:sldId id="302" r:id="rId86"/>
    <p:sldId id="303" r:id="rId87"/>
    <p:sldId id="304" r:id="rId88"/>
    <p:sldId id="5787" r:id="rId89"/>
    <p:sldId id="5788" r:id="rId90"/>
    <p:sldId id="5789" r:id="rId91"/>
    <p:sldId id="1860" r:id="rId92"/>
    <p:sldId id="1835" r:id="rId93"/>
    <p:sldId id="1836" r:id="rId94"/>
    <p:sldId id="1837" r:id="rId95"/>
    <p:sldId id="1838" r:id="rId96"/>
    <p:sldId id="1839" r:id="rId97"/>
    <p:sldId id="1885" r:id="rId98"/>
    <p:sldId id="1886" r:id="rId99"/>
    <p:sldId id="1841" r:id="rId100"/>
    <p:sldId id="1842" r:id="rId101"/>
    <p:sldId id="1843" r:id="rId102"/>
    <p:sldId id="1844" r:id="rId103"/>
    <p:sldId id="1845" r:id="rId104"/>
    <p:sldId id="1846" r:id="rId105"/>
    <p:sldId id="5730" r:id="rId106"/>
    <p:sldId id="1847" r:id="rId107"/>
    <p:sldId id="1848" r:id="rId108"/>
    <p:sldId id="1849" r:id="rId109"/>
    <p:sldId id="1850" r:id="rId110"/>
    <p:sldId id="1851" r:id="rId111"/>
    <p:sldId id="1852" r:id="rId112"/>
    <p:sldId id="1853" r:id="rId113"/>
    <p:sldId id="1854" r:id="rId114"/>
    <p:sldId id="1855" r:id="rId115"/>
    <p:sldId id="1856" r:id="rId116"/>
    <p:sldId id="1857" r:id="rId117"/>
    <p:sldId id="1858" r:id="rId118"/>
    <p:sldId id="1859" r:id="rId119"/>
    <p:sldId id="1861" r:id="rId120"/>
    <p:sldId id="1862" r:id="rId121"/>
    <p:sldId id="1863" r:id="rId122"/>
    <p:sldId id="1864" r:id="rId123"/>
    <p:sldId id="1865" r:id="rId124"/>
    <p:sldId id="1866" r:id="rId125"/>
    <p:sldId id="1867" r:id="rId126"/>
    <p:sldId id="1868" r:id="rId127"/>
    <p:sldId id="1869" r:id="rId128"/>
    <p:sldId id="1870" r:id="rId129"/>
    <p:sldId id="1871" r:id="rId130"/>
    <p:sldId id="1872" r:id="rId131"/>
    <p:sldId id="1873" r:id="rId132"/>
    <p:sldId id="1874" r:id="rId133"/>
    <p:sldId id="1875" r:id="rId134"/>
    <p:sldId id="1876" r:id="rId135"/>
    <p:sldId id="1877" r:id="rId136"/>
    <p:sldId id="1878" r:id="rId137"/>
    <p:sldId id="1879" r:id="rId138"/>
    <p:sldId id="1880" r:id="rId139"/>
    <p:sldId id="1881" r:id="rId140"/>
    <p:sldId id="1882" r:id="rId141"/>
    <p:sldId id="1883" r:id="rId142"/>
    <p:sldId id="1884"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apositivas plantilla" id="{B12C30C6-9B8C-4BB9-AA77-A8657477ACDD}">
          <p14:sldIdLst>
            <p14:sldId id="256"/>
            <p14:sldId id="5729"/>
            <p14:sldId id="5778"/>
            <p14:sldId id="259"/>
            <p14:sldId id="1828"/>
            <p14:sldId id="1829"/>
            <p14:sldId id="5731"/>
            <p14:sldId id="1831"/>
            <p14:sldId id="5749"/>
            <p14:sldId id="5750"/>
            <p14:sldId id="1832"/>
            <p14:sldId id="1833"/>
            <p14:sldId id="5751"/>
            <p14:sldId id="5740"/>
            <p14:sldId id="5741"/>
            <p14:sldId id="5742"/>
            <p14:sldId id="5743"/>
            <p14:sldId id="5752"/>
            <p14:sldId id="5754"/>
            <p14:sldId id="5755"/>
            <p14:sldId id="5756"/>
            <p14:sldId id="5757"/>
            <p14:sldId id="5779"/>
            <p14:sldId id="5758"/>
            <p14:sldId id="5759"/>
            <p14:sldId id="5760"/>
            <p14:sldId id="5761"/>
            <p14:sldId id="5762"/>
            <p14:sldId id="5764"/>
            <p14:sldId id="5766"/>
            <p14:sldId id="5745"/>
            <p14:sldId id="5777"/>
            <p14:sldId id="5767"/>
            <p14:sldId id="5768"/>
            <p14:sldId id="5769"/>
            <p14:sldId id="5770"/>
            <p14:sldId id="5771"/>
            <p14:sldId id="5790"/>
            <p14:sldId id="5791"/>
            <p14:sldId id="5772"/>
            <p14:sldId id="5773"/>
            <p14:sldId id="257"/>
            <p14:sldId id="258"/>
            <p14:sldId id="5775"/>
            <p14:sldId id="261"/>
            <p14:sldId id="262"/>
            <p14:sldId id="5748"/>
            <p14:sldId id="5732"/>
            <p14:sldId id="5733"/>
            <p14:sldId id="5734"/>
            <p14:sldId id="5735"/>
            <p14:sldId id="5736"/>
            <p14:sldId id="5737"/>
            <p14:sldId id="5738"/>
            <p14:sldId id="5739"/>
            <p14:sldId id="5780"/>
          </p14:sldIdLst>
        </p14:section>
        <p14:section name="Diapositivas plantilla" id="{EB6CE0B3-0AC6-4B0A-831F-373B8FDAE2EE}">
          <p14:sldIdLst>
            <p14:sldId id="5783"/>
            <p14:sldId id="1826"/>
            <p14:sldId id="5785"/>
            <p14:sldId id="5786"/>
            <p14:sldId id="1830"/>
            <p14:sldId id="5798"/>
            <p14:sldId id="5799"/>
            <p14:sldId id="5800"/>
            <p14:sldId id="5801"/>
            <p14:sldId id="260"/>
            <p14:sldId id="5802"/>
            <p14:sldId id="5803"/>
            <p14:sldId id="265"/>
            <p14:sldId id="266"/>
            <p14:sldId id="267"/>
            <p14:sldId id="268"/>
            <p14:sldId id="269"/>
            <p14:sldId id="270"/>
            <p14:sldId id="271"/>
            <p14:sldId id="272"/>
            <p14:sldId id="273"/>
            <p14:sldId id="274"/>
            <p14:sldId id="296"/>
            <p14:sldId id="297"/>
            <p14:sldId id="298"/>
            <p14:sldId id="299"/>
            <p14:sldId id="300"/>
            <p14:sldId id="301"/>
            <p14:sldId id="302"/>
            <p14:sldId id="303"/>
            <p14:sldId id="304"/>
            <p14:sldId id="5787"/>
            <p14:sldId id="5788"/>
            <p14:sldId id="5789"/>
            <p14:sldId id="1860"/>
            <p14:sldId id="1835"/>
            <p14:sldId id="1836"/>
            <p14:sldId id="1837"/>
            <p14:sldId id="1838"/>
            <p14:sldId id="1839"/>
            <p14:sldId id="1885"/>
            <p14:sldId id="1886"/>
            <p14:sldId id="1841"/>
            <p14:sldId id="1842"/>
            <p14:sldId id="1843"/>
            <p14:sldId id="1844"/>
            <p14:sldId id="1845"/>
            <p14:sldId id="1846"/>
            <p14:sldId id="5730"/>
            <p14:sldId id="1847"/>
            <p14:sldId id="1848"/>
            <p14:sldId id="1849"/>
            <p14:sldId id="1850"/>
            <p14:sldId id="1851"/>
            <p14:sldId id="1852"/>
            <p14:sldId id="1853"/>
            <p14:sldId id="1854"/>
            <p14:sldId id="1855"/>
            <p14:sldId id="1856"/>
            <p14:sldId id="1857"/>
            <p14:sldId id="1858"/>
            <p14:sldId id="1859"/>
            <p14:sldId id="1861"/>
            <p14:sldId id="1862"/>
            <p14:sldId id="1863"/>
            <p14:sldId id="1864"/>
            <p14:sldId id="1865"/>
            <p14:sldId id="1866"/>
            <p14:sldId id="1867"/>
            <p14:sldId id="1868"/>
            <p14:sldId id="1869"/>
            <p14:sldId id="1870"/>
            <p14:sldId id="1871"/>
            <p14:sldId id="1872"/>
            <p14:sldId id="1873"/>
            <p14:sldId id="1874"/>
            <p14:sldId id="1875"/>
            <p14:sldId id="1876"/>
            <p14:sldId id="1877"/>
            <p14:sldId id="1878"/>
            <p14:sldId id="1879"/>
            <p14:sldId id="1880"/>
            <p14:sldId id="1881"/>
            <p14:sldId id="1882"/>
            <p14:sldId id="1883"/>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8142D"/>
    <a:srgbClr val="0F0A30"/>
    <a:srgbClr val="FFCC66"/>
    <a:srgbClr val="FAA700"/>
    <a:srgbClr val="CCFF99"/>
    <a:srgbClr val="99FF99"/>
    <a:srgbClr val="1A1A19"/>
    <a:srgbClr val="3F3F3F"/>
    <a:srgbClr val="444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snapToGrid="0" showGuides="1">
      <p:cViewPr varScale="1">
        <p:scale>
          <a:sx n="68" d="100"/>
          <a:sy n="68" d="100"/>
        </p:scale>
        <p:origin x="96" y="7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1"/>
  <c:style val="2"/>
  <c:chart>
    <c:title>
      <c:overlay val="0"/>
    </c:title>
    <c:autoTitleDeleted val="0"/>
    <c:plotArea>
      <c:layout/>
      <c:barChart>
        <c:barDir val="bar"/>
        <c:grouping val="clustered"/>
        <c:varyColors val="1"/>
        <c:ser>
          <c:idx val="0"/>
          <c:order val="0"/>
          <c:tx>
            <c:strRef>
              <c:f>Sheet1!$B$1</c:f>
              <c:strCache>
                <c:ptCount val="1"/>
                <c:pt idx="0">
                  <c:v>Impacto (escala 1-5)</c:v>
                </c:pt>
              </c:strCache>
            </c:strRef>
          </c:tx>
          <c:invertIfNegative val="1"/>
          <c:cat>
            <c:strRef>
              <c:f>Sheet1!$A$2:$A$6</c:f>
              <c:strCache>
                <c:ptCount val="5"/>
                <c:pt idx="0">
                  <c:v>Segmentación de Clientes y Contrapartes</c:v>
                </c:pt>
                <c:pt idx="1">
                  <c:v>Modelos Analíticos y Comportamiento</c:v>
                </c:pt>
                <c:pt idx="2">
                  <c:v>Monitoreo y Alertas Automatizadas</c:v>
                </c:pt>
                <c:pt idx="3">
                  <c:v>Debida Diligencia Intensificada (DDI)</c:v>
                </c:pt>
                <c:pt idx="4">
                  <c:v>Gobierno Corporativo y Cultura Ética</c:v>
                </c:pt>
              </c:strCache>
            </c:strRef>
          </c:cat>
          <c:val>
            <c:numRef>
              <c:f>Sheet1!$B$2:$B$6</c:f>
              <c:numCache>
                <c:formatCode>General</c:formatCode>
                <c:ptCount val="5"/>
                <c:pt idx="0">
                  <c:v>5</c:v>
                </c:pt>
                <c:pt idx="1">
                  <c:v>5</c:v>
                </c:pt>
                <c:pt idx="2">
                  <c:v>4</c:v>
                </c:pt>
                <c:pt idx="3">
                  <c:v>4</c:v>
                </c:pt>
                <c:pt idx="4">
                  <c:v>3</c:v>
                </c:pt>
              </c:numCache>
            </c:numRef>
          </c:val>
          <c:extLst>
            <c:ext xmlns:c16="http://schemas.microsoft.com/office/drawing/2014/chart" uri="{C3380CC4-5D6E-409C-BE32-E72D297353CC}">
              <c16:uniqueId val="{00000000-E8CC-4342-9158-3C2306499EB6}"/>
            </c:ext>
          </c:extLst>
        </c:ser>
        <c:dLbls>
          <c:showLegendKey val="0"/>
          <c:showVal val="0"/>
          <c:showCatName val="0"/>
          <c:showSerName val="0"/>
          <c:showPercent val="0"/>
          <c:showBubbleSize val="0"/>
        </c:dLbls>
        <c:gapWidth val="150"/>
        <c:axId val="-2068027336"/>
        <c:axId val="-2113994440"/>
      </c:barChart>
      <c:catAx>
        <c:axId val="-2068027336"/>
        <c:scaling>
          <c:orientation val="minMax"/>
        </c:scaling>
        <c:delete val="0"/>
        <c:axPos val="l"/>
        <c:numFmt formatCode="General" sourceLinked="0"/>
        <c:majorTickMark val="out"/>
        <c:minorTickMark val="none"/>
        <c:tickLblPos val="nextTo"/>
        <c:txPr>
          <a:bodyPr/>
          <a:lstStyle/>
          <a:p>
            <a:pPr>
              <a:defRPr sz="1200"/>
            </a:pPr>
            <a:endParaRPr lang="es-CO"/>
          </a:p>
        </c:txPr>
        <c:crossAx val="-2113994440"/>
        <c:crosses val="autoZero"/>
        <c:auto val="1"/>
        <c:lblAlgn val="ctr"/>
        <c:lblOffset val="100"/>
        <c:noMultiLvlLbl val="0"/>
      </c:catAx>
      <c:valAx>
        <c:axId val="-2113994440"/>
        <c:scaling>
          <c:orientation val="minMax"/>
        </c:scaling>
        <c:delete val="0"/>
        <c:axPos val="b"/>
        <c:majorGridlines/>
        <c:numFmt formatCode="General" sourceLinked="1"/>
        <c:majorTickMark val="out"/>
        <c:minorTickMark val="none"/>
        <c:tickLblPos val="nextTo"/>
        <c:crossAx val="-2068027336"/>
        <c:crosses val="autoZero"/>
        <c:crossBetween val="between"/>
      </c:valAx>
    </c:plotArea>
    <c:plotVisOnly val="1"/>
    <c:dispBlanksAs val="gap"/>
    <c:showDLblsOverMax val="1"/>
  </c:chart>
  <c:txPr>
    <a:bodyPr/>
    <a:lstStyle/>
    <a:p>
      <a:pPr>
        <a:defRPr sz="1800"/>
      </a:pPr>
      <a:endParaRPr lang="en-US"/>
    </a:p>
  </c:txPr>
  <c:externalData r:id="rId1">
    <c:autoUpdate val="0"/>
  </c:externalData>
</c:chartSpace>
</file>

<file path=ppt/diagrams/_rels/data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ata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4" Type="http://schemas.openxmlformats.org/officeDocument/2006/relationships/image" Target="../media/image79.svg"/></Relationships>
</file>

<file path=ppt/diagrams/_rels/data4.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diagrams/_rels/drawing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4" Type="http://schemas.openxmlformats.org/officeDocument/2006/relationships/image" Target="../media/image7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D40632-8F7F-41B6-8736-07763788B85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ACBC2E4-DF15-4275-84D3-F6E918B2E794}">
      <dgm:prSet custT="1"/>
      <dgm:spPr/>
      <dgm:t>
        <a:bodyPr/>
        <a:lstStyle/>
        <a:p>
          <a:br>
            <a:rPr lang="en-US" sz="1400" dirty="0"/>
          </a:br>
          <a:r>
            <a:rPr lang="es-ES" sz="1400" b="1" dirty="0"/>
            <a:t>Variables cuantitativas continuas:</a:t>
          </a:r>
          <a:br>
            <a:rPr lang="es-ES" sz="1400" dirty="0"/>
          </a:br>
          <a:r>
            <a:rPr lang="es-ES" sz="1400" dirty="0"/>
            <a:t>Pueden tomar </a:t>
          </a:r>
          <a:r>
            <a:rPr lang="es-ES" sz="1400" b="1" dirty="0"/>
            <a:t>cualquier valor dentro de un intervalo</a:t>
          </a:r>
          <a:r>
            <a:rPr lang="es-ES" sz="1400" dirty="0"/>
            <a:t> , incluyendo números con decimales (exactos o no exactos). </a:t>
          </a:r>
          <a:br>
            <a:rPr lang="es-ES" sz="1400" dirty="0"/>
          </a:br>
          <a:r>
            <a:rPr lang="es-ES" sz="1400" dirty="0"/>
            <a:t>Ejemplo: altura (1,73 m), peso (65,8 kg), temperatura (36,5 °C).</a:t>
          </a:r>
        </a:p>
        <a:p>
          <a:r>
            <a:rPr lang="es-ES" sz="1400" b="1" dirty="0"/>
            <a:t>Variables cuantitativas discretas:</a:t>
          </a:r>
          <a:br>
            <a:rPr lang="es-ES" sz="1400" dirty="0"/>
          </a:br>
          <a:r>
            <a:rPr lang="es-ES" sz="1400" dirty="0"/>
            <a:t>Solo pueden tomar </a:t>
          </a:r>
          <a:r>
            <a:rPr lang="es-ES" sz="1400" b="1" dirty="0"/>
            <a:t>valores enteros</a:t>
          </a:r>
          <a:r>
            <a:rPr lang="es-ES" sz="1400" dirty="0"/>
            <a:t> (no fraccionarios) y, en general, se obtienen contando. </a:t>
          </a:r>
          <a:br>
            <a:rPr lang="es-ES" sz="1400" dirty="0"/>
          </a:br>
          <a:r>
            <a:rPr lang="es-ES" sz="1400" dirty="0"/>
            <a:t>Ejemplo: número de hijos (0, 1, 2…), cantidad de autos en un garaje, goles en un partido.</a:t>
          </a:r>
          <a:endParaRPr lang="en-US" sz="1400" dirty="0"/>
        </a:p>
      </dgm:t>
    </dgm:pt>
    <dgm:pt modelId="{82822D9D-82F5-4A84-9F9D-A6D5B67D4549}" type="parTrans" cxnId="{D6D058DE-5A14-4D49-BABF-C52A19154238}">
      <dgm:prSet/>
      <dgm:spPr/>
      <dgm:t>
        <a:bodyPr/>
        <a:lstStyle/>
        <a:p>
          <a:endParaRPr lang="en-US" sz="2000"/>
        </a:p>
      </dgm:t>
    </dgm:pt>
    <dgm:pt modelId="{C773E022-28B8-44D9-940C-55323020C56E}" type="sibTrans" cxnId="{D6D058DE-5A14-4D49-BABF-C52A19154238}">
      <dgm:prSet/>
      <dgm:spPr/>
      <dgm:t>
        <a:bodyPr/>
        <a:lstStyle/>
        <a:p>
          <a:endParaRPr lang="en-US" sz="2000"/>
        </a:p>
      </dgm:t>
    </dgm:pt>
    <dgm:pt modelId="{BD8BF4E2-5434-4865-8377-2ED0715454E7}">
      <dgm:prSet custT="1"/>
      <dgm:spPr/>
      <dgm:t>
        <a:bodyPr/>
        <a:lstStyle/>
        <a:p>
          <a:r>
            <a:rPr lang="es-ES" sz="1600" b="1" dirty="0"/>
            <a:t>Variables cualitativas nominales:</a:t>
          </a:r>
          <a:br>
            <a:rPr lang="es-ES" sz="1600" dirty="0"/>
          </a:br>
          <a:r>
            <a:rPr lang="es-ES" sz="1600" dirty="0"/>
            <a:t>Categorías </a:t>
          </a:r>
          <a:r>
            <a:rPr lang="es-ES" sz="1600" b="1" dirty="0"/>
            <a:t>sin un orden específico</a:t>
          </a:r>
          <a:r>
            <a:rPr lang="es-ES" sz="1600" dirty="0"/>
            <a:t> . Sirven para </a:t>
          </a:r>
          <a:r>
            <a:rPr lang="es-ES" sz="1600" b="1" dirty="0"/>
            <a:t>nombrar o etiquetar</a:t>
          </a:r>
          <a:r>
            <a:rPr lang="es-ES" sz="1600" dirty="0"/>
            <a:t> sin establecer jerarquía. </a:t>
          </a:r>
          <a:br>
            <a:rPr lang="es-ES" sz="1600" dirty="0"/>
          </a:br>
          <a:r>
            <a:rPr lang="es-ES" sz="1600" dirty="0"/>
            <a:t>Ejemplo: color de ojos (azul, verde, marrón), estado civil (soltero, casado, viudo).</a:t>
          </a:r>
        </a:p>
        <a:p>
          <a:pPr>
            <a:buNone/>
          </a:pPr>
          <a:r>
            <a:rPr lang="es-ES" sz="1600" b="1" dirty="0"/>
            <a:t>Variables cualitativas ordinales:</a:t>
          </a:r>
          <a:br>
            <a:rPr lang="es-ES" sz="1600" dirty="0"/>
          </a:br>
          <a:r>
            <a:rPr lang="es-ES" sz="1600" dirty="0"/>
            <a:t>Categorías </a:t>
          </a:r>
          <a:r>
            <a:rPr lang="es-ES" sz="1600" b="1" dirty="0"/>
            <a:t>con un orden jerárquico</a:t>
          </a:r>
          <a:r>
            <a:rPr lang="es-ES" sz="1600" dirty="0"/>
            <a:t> o nivel de importancia, aunque </a:t>
          </a:r>
          <a:r>
            <a:rPr lang="es-ES" sz="1600" b="1" dirty="0"/>
            <a:t>no necesariamente con una distancia numérica uniforme</a:t>
          </a:r>
          <a:r>
            <a:rPr lang="es-ES" sz="1600" dirty="0"/>
            <a:t> entre ellas. </a:t>
          </a:r>
          <a:br>
            <a:rPr lang="es-ES" sz="1600" dirty="0"/>
          </a:br>
          <a:r>
            <a:rPr lang="es-ES" sz="1600" dirty="0"/>
            <a:t>Ejemplo: nivel educativo (primaria, secundaria, universidad), nivel de satisfacción (bajo, medio, alto).</a:t>
          </a:r>
          <a:endParaRPr lang="en-US" sz="1600" dirty="0"/>
        </a:p>
      </dgm:t>
    </dgm:pt>
    <dgm:pt modelId="{101B2F12-B218-4586-AC3F-F900674B00CE}" type="parTrans" cxnId="{3AC6F9D7-3595-4CE1-901F-205564B602CA}">
      <dgm:prSet/>
      <dgm:spPr/>
      <dgm:t>
        <a:bodyPr/>
        <a:lstStyle/>
        <a:p>
          <a:endParaRPr lang="en-US" sz="2000"/>
        </a:p>
      </dgm:t>
    </dgm:pt>
    <dgm:pt modelId="{AD12A26D-A795-46EA-9762-8A179177DE91}" type="sibTrans" cxnId="{3AC6F9D7-3595-4CE1-901F-205564B602CA}">
      <dgm:prSet/>
      <dgm:spPr/>
      <dgm:t>
        <a:bodyPr/>
        <a:lstStyle/>
        <a:p>
          <a:endParaRPr lang="en-US" sz="2000"/>
        </a:p>
      </dgm:t>
    </dgm:pt>
    <dgm:pt modelId="{D3A1B469-E634-4811-BD06-ABF8B1B55FD9}" type="pres">
      <dgm:prSet presAssocID="{60D40632-8F7F-41B6-8736-07763788B856}" presName="root" presStyleCnt="0">
        <dgm:presLayoutVars>
          <dgm:dir/>
          <dgm:resizeHandles val="exact"/>
        </dgm:presLayoutVars>
      </dgm:prSet>
      <dgm:spPr/>
    </dgm:pt>
    <dgm:pt modelId="{F7FB16C8-2A9C-4081-97A1-5BCAD4FC6C32}" type="pres">
      <dgm:prSet presAssocID="{8ACBC2E4-DF15-4275-84D3-F6E918B2E794}" presName="compNode" presStyleCnt="0"/>
      <dgm:spPr/>
    </dgm:pt>
    <dgm:pt modelId="{E6722017-657D-4E6F-97DE-B28C51E8ECCF}" type="pres">
      <dgm:prSet presAssocID="{8ACBC2E4-DF15-4275-84D3-F6E918B2E794}" presName="bgRect" presStyleLbl="bgShp" presStyleIdx="0" presStyleCnt="2" custScaleY="134582" custLinFactNeighborX="1091" custLinFactNeighborY="368"/>
      <dgm:spPr/>
    </dgm:pt>
    <dgm:pt modelId="{A6FDC9FD-BB65-4A69-91E8-CB2865C6717B}" type="pres">
      <dgm:prSet presAssocID="{8ACBC2E4-DF15-4275-84D3-F6E918B2E794}" presName="iconRect" presStyleLbl="node1" presStyleIdx="0" presStyleCnt="2"/>
      <dgm:spPr>
        <a:blipFill>
          <a:blip xmlns:r="http://schemas.openxmlformats.org/officeDocument/2006/relationships" r:embed="rId1"/>
          <a:srcRect/>
          <a:stretch>
            <a:fillRect/>
          </a:stretch>
        </a:blipFill>
        <a:ln>
          <a:noFill/>
        </a:ln>
      </dgm:spPr>
    </dgm:pt>
    <dgm:pt modelId="{45D38191-0B4D-4E34-89E5-ACBE3CF4AABD}" type="pres">
      <dgm:prSet presAssocID="{8ACBC2E4-DF15-4275-84D3-F6E918B2E794}" presName="spaceRect" presStyleCnt="0"/>
      <dgm:spPr/>
    </dgm:pt>
    <dgm:pt modelId="{9B06D9F1-8F52-4D9A-831A-24BC464B5B3D}" type="pres">
      <dgm:prSet presAssocID="{8ACBC2E4-DF15-4275-84D3-F6E918B2E794}" presName="parTx" presStyleLbl="revTx" presStyleIdx="0" presStyleCnt="2" custScaleX="109399" custScaleY="136034" custLinFactNeighborX="562" custLinFactNeighborY="-7042">
        <dgm:presLayoutVars>
          <dgm:chMax val="0"/>
          <dgm:chPref val="0"/>
        </dgm:presLayoutVars>
      </dgm:prSet>
      <dgm:spPr/>
    </dgm:pt>
    <dgm:pt modelId="{BE544A4A-A5F4-486B-B15E-BE6ACD356DDB}" type="pres">
      <dgm:prSet presAssocID="{C773E022-28B8-44D9-940C-55323020C56E}" presName="sibTrans" presStyleCnt="0"/>
      <dgm:spPr/>
    </dgm:pt>
    <dgm:pt modelId="{FC1BDE66-2FCC-49D2-B967-743B2FFDC267}" type="pres">
      <dgm:prSet presAssocID="{BD8BF4E2-5434-4865-8377-2ED0715454E7}" presName="compNode" presStyleCnt="0"/>
      <dgm:spPr/>
    </dgm:pt>
    <dgm:pt modelId="{FCF88346-CEDF-4D1D-B8E9-518E1E4C051F}" type="pres">
      <dgm:prSet presAssocID="{BD8BF4E2-5434-4865-8377-2ED0715454E7}" presName="bgRect" presStyleLbl="bgShp" presStyleIdx="1" presStyleCnt="2" custLinFactNeighborX="1091" custLinFactNeighborY="3331"/>
      <dgm:spPr/>
    </dgm:pt>
    <dgm:pt modelId="{8A1BEBE4-1057-4A93-899C-24C9249B6F97}" type="pres">
      <dgm:prSet presAssocID="{BD8BF4E2-5434-4865-8377-2ED0715454E7}" presName="icon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a:noFill/>
        </a:ln>
      </dgm:spPr>
    </dgm:pt>
    <dgm:pt modelId="{3F96AA01-EC92-4B78-AE0B-B684C3C4C453}" type="pres">
      <dgm:prSet presAssocID="{BD8BF4E2-5434-4865-8377-2ED0715454E7}" presName="spaceRect" presStyleCnt="0"/>
      <dgm:spPr/>
    </dgm:pt>
    <dgm:pt modelId="{6A311DA8-F0F9-4913-88EB-DEBB2A469B90}" type="pres">
      <dgm:prSet presAssocID="{BD8BF4E2-5434-4865-8377-2ED0715454E7}" presName="parTx" presStyleLbl="revTx" presStyleIdx="1" presStyleCnt="2" custScaleX="103965" custScaleY="100000" custLinFactNeighborX="-2223" custLinFactNeighborY="-9190">
        <dgm:presLayoutVars>
          <dgm:chMax val="0"/>
          <dgm:chPref val="0"/>
        </dgm:presLayoutVars>
      </dgm:prSet>
      <dgm:spPr/>
    </dgm:pt>
  </dgm:ptLst>
  <dgm:cxnLst>
    <dgm:cxn modelId="{692CD61B-3D65-4EAC-9B2F-AC7CA5F8688C}" type="presOf" srcId="{8ACBC2E4-DF15-4275-84D3-F6E918B2E794}" destId="{9B06D9F1-8F52-4D9A-831A-24BC464B5B3D}" srcOrd="0" destOrd="0" presId="urn:microsoft.com/office/officeart/2018/2/layout/IconVerticalSolidList"/>
    <dgm:cxn modelId="{47C07143-D60E-401C-8B8F-6CBEA88A0977}" type="presOf" srcId="{60D40632-8F7F-41B6-8736-07763788B856}" destId="{D3A1B469-E634-4811-BD06-ABF8B1B55FD9}" srcOrd="0" destOrd="0" presId="urn:microsoft.com/office/officeart/2018/2/layout/IconVerticalSolidList"/>
    <dgm:cxn modelId="{8B076166-5A5D-4B41-BB3E-720277767347}" type="presOf" srcId="{BD8BF4E2-5434-4865-8377-2ED0715454E7}" destId="{6A311DA8-F0F9-4913-88EB-DEBB2A469B90}" srcOrd="0" destOrd="0" presId="urn:microsoft.com/office/officeart/2018/2/layout/IconVerticalSolidList"/>
    <dgm:cxn modelId="{3AC6F9D7-3595-4CE1-901F-205564B602CA}" srcId="{60D40632-8F7F-41B6-8736-07763788B856}" destId="{BD8BF4E2-5434-4865-8377-2ED0715454E7}" srcOrd="1" destOrd="0" parTransId="{101B2F12-B218-4586-AC3F-F900674B00CE}" sibTransId="{AD12A26D-A795-46EA-9762-8A179177DE91}"/>
    <dgm:cxn modelId="{D6D058DE-5A14-4D49-BABF-C52A19154238}" srcId="{60D40632-8F7F-41B6-8736-07763788B856}" destId="{8ACBC2E4-DF15-4275-84D3-F6E918B2E794}" srcOrd="0" destOrd="0" parTransId="{82822D9D-82F5-4A84-9F9D-A6D5B67D4549}" sibTransId="{C773E022-28B8-44D9-940C-55323020C56E}"/>
    <dgm:cxn modelId="{48938F5A-A19A-4EC5-BC5C-23195F362D8B}" type="presParOf" srcId="{D3A1B469-E634-4811-BD06-ABF8B1B55FD9}" destId="{F7FB16C8-2A9C-4081-97A1-5BCAD4FC6C32}" srcOrd="0" destOrd="0" presId="urn:microsoft.com/office/officeart/2018/2/layout/IconVerticalSolidList"/>
    <dgm:cxn modelId="{E7B66BAB-57FC-4865-B7EE-99C0CE0CD566}" type="presParOf" srcId="{F7FB16C8-2A9C-4081-97A1-5BCAD4FC6C32}" destId="{E6722017-657D-4E6F-97DE-B28C51E8ECCF}" srcOrd="0" destOrd="0" presId="urn:microsoft.com/office/officeart/2018/2/layout/IconVerticalSolidList"/>
    <dgm:cxn modelId="{60BC7199-E2BA-4BDF-9409-8E66796BC755}" type="presParOf" srcId="{F7FB16C8-2A9C-4081-97A1-5BCAD4FC6C32}" destId="{A6FDC9FD-BB65-4A69-91E8-CB2865C6717B}" srcOrd="1" destOrd="0" presId="urn:microsoft.com/office/officeart/2018/2/layout/IconVerticalSolidList"/>
    <dgm:cxn modelId="{777968DC-8C1C-4477-BD66-7B94083CF2EF}" type="presParOf" srcId="{F7FB16C8-2A9C-4081-97A1-5BCAD4FC6C32}" destId="{45D38191-0B4D-4E34-89E5-ACBE3CF4AABD}" srcOrd="2" destOrd="0" presId="urn:microsoft.com/office/officeart/2018/2/layout/IconVerticalSolidList"/>
    <dgm:cxn modelId="{FFEFFC01-817A-4466-9C86-8B2DD39AEDE1}" type="presParOf" srcId="{F7FB16C8-2A9C-4081-97A1-5BCAD4FC6C32}" destId="{9B06D9F1-8F52-4D9A-831A-24BC464B5B3D}" srcOrd="3" destOrd="0" presId="urn:microsoft.com/office/officeart/2018/2/layout/IconVerticalSolidList"/>
    <dgm:cxn modelId="{F30BF6CD-DEE9-4C11-BD1D-D43C3FC4DE07}" type="presParOf" srcId="{D3A1B469-E634-4811-BD06-ABF8B1B55FD9}" destId="{BE544A4A-A5F4-486B-B15E-BE6ACD356DDB}" srcOrd="1" destOrd="0" presId="urn:microsoft.com/office/officeart/2018/2/layout/IconVerticalSolidList"/>
    <dgm:cxn modelId="{B5E63D33-6A26-4767-BA68-AC0DEFE05A93}" type="presParOf" srcId="{D3A1B469-E634-4811-BD06-ABF8B1B55FD9}" destId="{FC1BDE66-2FCC-49D2-B967-743B2FFDC267}" srcOrd="2" destOrd="0" presId="urn:microsoft.com/office/officeart/2018/2/layout/IconVerticalSolidList"/>
    <dgm:cxn modelId="{6AC9ACD6-42F3-4AB1-BB1E-FA42377B3AEE}" type="presParOf" srcId="{FC1BDE66-2FCC-49D2-B967-743B2FFDC267}" destId="{FCF88346-CEDF-4D1D-B8E9-518E1E4C051F}" srcOrd="0" destOrd="0" presId="urn:microsoft.com/office/officeart/2018/2/layout/IconVerticalSolidList"/>
    <dgm:cxn modelId="{E1FE53E0-80A1-455E-8FFE-B5BA7D408595}" type="presParOf" srcId="{FC1BDE66-2FCC-49D2-B967-743B2FFDC267}" destId="{8A1BEBE4-1057-4A93-899C-24C9249B6F97}" srcOrd="1" destOrd="0" presId="urn:microsoft.com/office/officeart/2018/2/layout/IconVerticalSolidList"/>
    <dgm:cxn modelId="{3EF55DC5-EF0B-45D8-AF50-E47615AF612C}" type="presParOf" srcId="{FC1BDE66-2FCC-49D2-B967-743B2FFDC267}" destId="{3F96AA01-EC92-4B78-AE0B-B684C3C4C453}" srcOrd="2" destOrd="0" presId="urn:microsoft.com/office/officeart/2018/2/layout/IconVerticalSolidList"/>
    <dgm:cxn modelId="{EF314D08-D4DD-4CDD-BF18-EAD8668F1111}" type="presParOf" srcId="{FC1BDE66-2FCC-49D2-B967-743B2FFDC267}" destId="{6A311DA8-F0F9-4913-88EB-DEBB2A469B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custT="1"/>
      <dgm:spPr>
        <a:xfrm rot="16200000">
          <a:off x="-706595" y="709820"/>
          <a:ext cx="2693608" cy="1273968"/>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sz="1800" dirty="0">
              <a:solidFill>
                <a:sysClr val="window" lastClr="FFFFFF"/>
              </a:solidFill>
              <a:latin typeface="Trebuchet MS" panose="020B0603020202020204"/>
              <a:ea typeface="+mn-ea"/>
              <a:cs typeface="+mn-cs"/>
            </a:rPr>
            <a:t>Clientes</a:t>
          </a:r>
          <a:endParaRPr lang="es-CO" sz="1800" dirty="0">
            <a:solidFill>
              <a:sysClr val="window" lastClr="FFFFFF"/>
            </a:solidFill>
            <a:latin typeface="Trebuchet MS" panose="020B0603020202020204"/>
            <a:ea typeface="+mn-ea"/>
            <a:cs typeface="+mn-cs"/>
          </a:endParaRPr>
        </a:p>
      </dgm:t>
    </dgm:pt>
    <dgm:pt modelId="{9252F8F1-EAAC-4070-A574-A431F3D37C4D}" type="parTrans" cxnId="{7337F672-F9D5-4872-BD45-6A08F288AF34}">
      <dgm:prSet/>
      <dgm:spPr/>
      <dgm:t>
        <a:bodyPr/>
        <a:lstStyle/>
        <a:p>
          <a:endParaRPr lang="es-CO" sz="1800"/>
        </a:p>
      </dgm:t>
    </dgm:pt>
    <dgm:pt modelId="{7DEE5C26-F94F-4ED8-A077-2232A73F2994}" type="sibTrans" cxnId="{7337F672-F9D5-4872-BD45-6A08F288AF34}">
      <dgm:prSet/>
      <dgm:spPr/>
      <dgm:t>
        <a:bodyPr/>
        <a:lstStyle/>
        <a:p>
          <a:endParaRPr lang="es-CO" sz="1800"/>
        </a:p>
      </dgm:t>
    </dgm:pt>
    <dgm:pt modelId="{06945210-47CE-4216-9E16-21AC41369B5C}">
      <dgm:prSet phldrT="[Texto]" custT="1"/>
      <dgm:spPr>
        <a:xfrm rot="16200000">
          <a:off x="662920" y="709820"/>
          <a:ext cx="2693608" cy="1273968"/>
        </a:xfrm>
        <a:prstGeom prst="flowChartManualOperation">
          <a:avLst/>
        </a:prstGeom>
        <a:solidFill>
          <a:srgbClr val="90C226">
            <a:shade val="80000"/>
            <a:hueOff val="90378"/>
            <a:satOff val="-4845"/>
            <a:lumOff val="6186"/>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sz="1800" dirty="0">
              <a:solidFill>
                <a:sysClr val="window" lastClr="FFFFFF"/>
              </a:solidFill>
              <a:latin typeface="Trebuchet MS" panose="020B0603020202020204"/>
              <a:ea typeface="+mn-ea"/>
              <a:cs typeface="+mn-cs"/>
            </a:rPr>
            <a:t>Productos</a:t>
          </a:r>
          <a:endParaRPr lang="es-CO" sz="1800" dirty="0">
            <a:solidFill>
              <a:sysClr val="window" lastClr="FFFFFF"/>
            </a:solidFill>
            <a:latin typeface="Trebuchet MS" panose="020B0603020202020204"/>
            <a:ea typeface="+mn-ea"/>
            <a:cs typeface="+mn-cs"/>
          </a:endParaRPr>
        </a:p>
      </dgm:t>
    </dgm:pt>
    <dgm:pt modelId="{DC706C55-2F1A-4B57-A641-F95D51EB481D}" type="parTrans" cxnId="{607F65B6-32CE-4525-8BEC-57F73EBE4FFA}">
      <dgm:prSet/>
      <dgm:spPr/>
      <dgm:t>
        <a:bodyPr/>
        <a:lstStyle/>
        <a:p>
          <a:endParaRPr lang="es-CO" sz="1800"/>
        </a:p>
      </dgm:t>
    </dgm:pt>
    <dgm:pt modelId="{7C7497AA-1F78-4095-B0A5-B612EBD1D52D}" type="sibTrans" cxnId="{607F65B6-32CE-4525-8BEC-57F73EBE4FFA}">
      <dgm:prSet/>
      <dgm:spPr/>
      <dgm:t>
        <a:bodyPr/>
        <a:lstStyle/>
        <a:p>
          <a:endParaRPr lang="es-CO" sz="1800"/>
        </a:p>
      </dgm:t>
    </dgm:pt>
    <dgm:pt modelId="{46268793-5671-4702-8038-780DD0E293B8}">
      <dgm:prSet phldrT="[Texto]" custT="1"/>
      <dgm:spPr>
        <a:xfrm rot="16200000">
          <a:off x="2032437" y="709820"/>
          <a:ext cx="2693608" cy="1273968"/>
        </a:xfrm>
        <a:prstGeom prst="flowChartManualOperation">
          <a:avLst/>
        </a:prstGeom>
        <a:solidFill>
          <a:srgbClr val="90C226">
            <a:shade val="80000"/>
            <a:hueOff val="180756"/>
            <a:satOff val="-9690"/>
            <a:lumOff val="12372"/>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sz="1800" dirty="0">
              <a:solidFill>
                <a:sysClr val="window" lastClr="FFFFFF"/>
              </a:solidFill>
              <a:latin typeface="Trebuchet MS" panose="020B0603020202020204"/>
              <a:ea typeface="+mn-ea"/>
              <a:cs typeface="+mn-cs"/>
            </a:rPr>
            <a:t>Canales</a:t>
          </a:r>
          <a:endParaRPr lang="es-CO" sz="1800" dirty="0">
            <a:solidFill>
              <a:sysClr val="window" lastClr="FFFFFF"/>
            </a:solidFill>
            <a:latin typeface="Trebuchet MS" panose="020B0603020202020204"/>
            <a:ea typeface="+mn-ea"/>
            <a:cs typeface="+mn-cs"/>
          </a:endParaRPr>
        </a:p>
      </dgm:t>
    </dgm:pt>
    <dgm:pt modelId="{68700F2D-F822-47F6-8EB9-0876652855DE}" type="parTrans" cxnId="{0F20EAB5-4B1E-4A80-883B-6166E7B41C91}">
      <dgm:prSet/>
      <dgm:spPr/>
      <dgm:t>
        <a:bodyPr/>
        <a:lstStyle/>
        <a:p>
          <a:endParaRPr lang="es-CO" sz="1800"/>
        </a:p>
      </dgm:t>
    </dgm:pt>
    <dgm:pt modelId="{78F1FBDC-76CB-485E-9CE7-CAC584AD63BE}" type="sibTrans" cxnId="{0F20EAB5-4B1E-4A80-883B-6166E7B41C91}">
      <dgm:prSet/>
      <dgm:spPr/>
      <dgm:t>
        <a:bodyPr/>
        <a:lstStyle/>
        <a:p>
          <a:endParaRPr lang="es-CO" sz="1800"/>
        </a:p>
      </dgm:t>
    </dgm:pt>
    <dgm:pt modelId="{F3FB058E-7F5C-4C3F-9335-9DC5585DD39F}">
      <dgm:prSet phldrT="[Texto]" custT="1"/>
      <dgm:spPr>
        <a:xfrm rot="16200000">
          <a:off x="3401953" y="709820"/>
          <a:ext cx="2693608" cy="1273968"/>
        </a:xfrm>
        <a:prstGeom prst="flowChartManualOperation">
          <a:avLst/>
        </a:prstGeom>
        <a:solidFill>
          <a:srgbClr val="90C226">
            <a:shade val="80000"/>
            <a:hueOff val="271134"/>
            <a:satOff val="-14536"/>
            <a:lumOff val="18557"/>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sz="1800" dirty="0">
              <a:solidFill>
                <a:sysClr val="window" lastClr="FFFFFF"/>
              </a:solidFill>
              <a:latin typeface="Trebuchet MS" panose="020B0603020202020204"/>
              <a:ea typeface="+mn-ea"/>
              <a:cs typeface="+mn-cs"/>
            </a:rPr>
            <a:t>Jurisdicciones</a:t>
          </a:r>
          <a:endParaRPr lang="es-CO" sz="1800" dirty="0">
            <a:solidFill>
              <a:sysClr val="window" lastClr="FFFFFF"/>
            </a:solidFill>
            <a:latin typeface="Trebuchet MS" panose="020B0603020202020204"/>
            <a:ea typeface="+mn-ea"/>
            <a:cs typeface="+mn-cs"/>
          </a:endParaRPr>
        </a:p>
      </dgm:t>
    </dgm:pt>
    <dgm:pt modelId="{93DC3D92-E553-435F-9A9A-AAE95DFD8BAE}" type="parTrans" cxnId="{53E818D2-2A9B-4573-8C9C-4E7F98DFE5EF}">
      <dgm:prSet/>
      <dgm:spPr/>
      <dgm:t>
        <a:bodyPr/>
        <a:lstStyle/>
        <a:p>
          <a:endParaRPr lang="es-CO" sz="1800"/>
        </a:p>
      </dgm:t>
    </dgm:pt>
    <dgm:pt modelId="{1DEBCB23-95ED-45E7-97F9-39C69E9D114D}" type="sibTrans" cxnId="{53E818D2-2A9B-4573-8C9C-4E7F98DFE5EF}">
      <dgm:prSet/>
      <dgm:spPr/>
      <dgm:t>
        <a:bodyPr/>
        <a:lstStyle/>
        <a:p>
          <a:endParaRPr lang="es-CO" sz="1800"/>
        </a:p>
      </dgm:t>
    </dgm:pt>
    <dgm:pt modelId="{E241F527-3E38-4A6D-9CA1-F14387D993C7}">
      <dgm:prSet phldrT="[Texto]" custT="1"/>
      <dgm:spPr>
        <a:xfrm rot="16200000">
          <a:off x="4771470" y="709820"/>
          <a:ext cx="2693608" cy="1273968"/>
        </a:xfrm>
        <a:prstGeom prst="flowChartManualOperation">
          <a:avLst/>
        </a:prstGeom>
        <a:solidFill>
          <a:srgbClr val="92D050"/>
        </a:solidFill>
        <a:ln w="19050" cap="rnd" cmpd="sng" algn="ctr">
          <a:solidFill>
            <a:sysClr val="window" lastClr="FFFFFF">
              <a:hueOff val="0"/>
              <a:satOff val="0"/>
              <a:lumOff val="0"/>
              <a:alphaOff val="0"/>
            </a:sysClr>
          </a:solidFill>
          <a:prstDash val="solid"/>
        </a:ln>
        <a:effectLst/>
      </dgm:spPr>
      <dgm:t>
        <a:bodyPr/>
        <a:lstStyle/>
        <a:p>
          <a:pPr>
            <a:buNone/>
          </a:pPr>
          <a:r>
            <a:rPr lang="es-ES" sz="1800" dirty="0">
              <a:solidFill>
                <a:sysClr val="window" lastClr="FFFFFF"/>
              </a:solidFill>
              <a:latin typeface="Trebuchet MS" panose="020B0603020202020204"/>
              <a:ea typeface="+mn-ea"/>
              <a:cs typeface="+mn-cs"/>
            </a:rPr>
            <a:t>Proveedores</a:t>
          </a:r>
          <a:endParaRPr lang="es-CO" sz="1800" dirty="0">
            <a:solidFill>
              <a:sysClr val="window" lastClr="FFFFFF"/>
            </a:solidFill>
            <a:latin typeface="Trebuchet MS" panose="020B0603020202020204"/>
            <a:ea typeface="+mn-ea"/>
            <a:cs typeface="+mn-cs"/>
          </a:endParaRPr>
        </a:p>
      </dgm:t>
    </dgm:pt>
    <dgm:pt modelId="{309A7CE1-BE40-4B36-9B23-2CDA8FBE83B9}" type="parTrans" cxnId="{C332B945-A3F3-4FC3-B95A-32231AEF3AE7}">
      <dgm:prSet/>
      <dgm:spPr/>
      <dgm:t>
        <a:bodyPr/>
        <a:lstStyle/>
        <a:p>
          <a:endParaRPr lang="es-CO" sz="1800"/>
        </a:p>
      </dgm:t>
    </dgm:pt>
    <dgm:pt modelId="{F802DD29-22BB-407A-8D8E-CAECECFA096F}" type="sibTrans" cxnId="{C332B945-A3F3-4FC3-B95A-32231AEF3AE7}">
      <dgm:prSet/>
      <dgm:spPr/>
      <dgm:t>
        <a:bodyPr/>
        <a:lstStyle/>
        <a:p>
          <a:endParaRPr lang="es-CO" sz="1800"/>
        </a:p>
      </dgm:t>
    </dgm:pt>
    <dgm:pt modelId="{FD44572C-FFF1-4513-AE87-9451F5722309}">
      <dgm:prSet phldrT="[Texto]" custT="1"/>
      <dgm:spPr>
        <a:xfrm rot="16200000">
          <a:off x="6140986" y="709820"/>
          <a:ext cx="2693608" cy="1273968"/>
        </a:xfrm>
        <a:prstGeom prst="flowChartManualOperation">
          <a:avLst/>
        </a:prstGeom>
        <a:solidFill>
          <a:srgbClr val="92D050"/>
        </a:solidFill>
        <a:ln w="19050" cap="rnd" cmpd="sng" algn="ctr">
          <a:solidFill>
            <a:sysClr val="window" lastClr="FFFFFF">
              <a:hueOff val="0"/>
              <a:satOff val="0"/>
              <a:lumOff val="0"/>
              <a:alphaOff val="0"/>
            </a:sysClr>
          </a:solidFill>
          <a:prstDash val="solid"/>
        </a:ln>
        <a:effectLst/>
      </dgm:spPr>
      <dgm:t>
        <a:bodyPr/>
        <a:lstStyle/>
        <a:p>
          <a:pPr>
            <a:buNone/>
          </a:pPr>
          <a:r>
            <a:rPr lang="es-ES" sz="1800" dirty="0">
              <a:solidFill>
                <a:sysClr val="window" lastClr="FFFFFF"/>
              </a:solidFill>
              <a:latin typeface="Trebuchet MS" panose="020B0603020202020204"/>
              <a:ea typeface="+mn-ea"/>
              <a:cs typeface="+mn-cs"/>
            </a:rPr>
            <a:t>Empleados</a:t>
          </a:r>
          <a:endParaRPr lang="es-CO" sz="1800" dirty="0">
            <a:solidFill>
              <a:sysClr val="window" lastClr="FFFFFF"/>
            </a:solidFill>
            <a:latin typeface="Trebuchet MS" panose="020B0603020202020204"/>
            <a:ea typeface="+mn-ea"/>
            <a:cs typeface="+mn-cs"/>
          </a:endParaRPr>
        </a:p>
      </dgm:t>
    </dgm:pt>
    <dgm:pt modelId="{8CF21F86-D89D-4479-950E-5CD34415EC9F}" type="parTrans" cxnId="{2368A17E-F99E-4E0C-86A7-45EC137FB604}">
      <dgm:prSet/>
      <dgm:spPr/>
      <dgm:t>
        <a:bodyPr/>
        <a:lstStyle/>
        <a:p>
          <a:endParaRPr lang="es-CO" sz="1800"/>
        </a:p>
      </dgm:t>
    </dgm:pt>
    <dgm:pt modelId="{F798141E-0716-404D-A77D-C0C645B13D84}" type="sibTrans" cxnId="{2368A17E-F99E-4E0C-86A7-45EC137FB604}">
      <dgm:prSet/>
      <dgm:spPr/>
      <dgm:t>
        <a:bodyPr/>
        <a:lstStyle/>
        <a:p>
          <a:endParaRPr lang="es-CO" sz="1800"/>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6">
        <dgm:presLayoutVars>
          <dgm:bulletEnabled val="1"/>
        </dgm:presLayoutVars>
      </dgm:prSet>
      <dgm:spPr/>
    </dgm:pt>
    <dgm:pt modelId="{CA48C507-C95E-41D3-B7EC-4C30A0564FEF}" type="pres">
      <dgm:prSet presAssocID="{7DEE5C26-F94F-4ED8-A077-2232A73F2994}" presName="sibTrans" presStyleCnt="0"/>
      <dgm:spPr/>
    </dgm:pt>
    <dgm:pt modelId="{02234CBB-72DC-45ED-9B90-16727EB0EAB0}" type="pres">
      <dgm:prSet presAssocID="{06945210-47CE-4216-9E16-21AC41369B5C}" presName="node" presStyleLbl="node1" presStyleIdx="1" presStyleCnt="6">
        <dgm:presLayoutVars>
          <dgm:bulletEnabled val="1"/>
        </dgm:presLayoutVars>
      </dgm:prSet>
      <dgm:spPr/>
    </dgm:pt>
    <dgm:pt modelId="{806E0E54-03BB-446C-A6DA-7674B7D69637}" type="pres">
      <dgm:prSet presAssocID="{7C7497AA-1F78-4095-B0A5-B612EBD1D52D}" presName="sibTrans" presStyleCnt="0"/>
      <dgm:spPr/>
    </dgm:pt>
    <dgm:pt modelId="{641EDEDC-22CE-4873-A252-9BD9351CE0F2}" type="pres">
      <dgm:prSet presAssocID="{46268793-5671-4702-8038-780DD0E293B8}" presName="node" presStyleLbl="node1" presStyleIdx="2" presStyleCnt="6">
        <dgm:presLayoutVars>
          <dgm:bulletEnabled val="1"/>
        </dgm:presLayoutVars>
      </dgm:prSet>
      <dgm:spPr/>
    </dgm:pt>
    <dgm:pt modelId="{81143F82-EEF6-4F8D-9813-6DC8ECC2D0B6}" type="pres">
      <dgm:prSet presAssocID="{78F1FBDC-76CB-485E-9CE7-CAC584AD63BE}" presName="sibTrans" presStyleCnt="0"/>
      <dgm:spPr/>
    </dgm:pt>
    <dgm:pt modelId="{5A297F79-E8F7-4CB3-A309-80E586B2E35C}" type="pres">
      <dgm:prSet presAssocID="{F3FB058E-7F5C-4C3F-9335-9DC5585DD39F}" presName="node" presStyleLbl="node1" presStyleIdx="3" presStyleCnt="6">
        <dgm:presLayoutVars>
          <dgm:bulletEnabled val="1"/>
        </dgm:presLayoutVars>
      </dgm:prSet>
      <dgm:spPr/>
    </dgm:pt>
    <dgm:pt modelId="{A7D4D4D2-D1DA-49E8-B22E-25DBDB3A2911}" type="pres">
      <dgm:prSet presAssocID="{1DEBCB23-95ED-45E7-97F9-39C69E9D114D}" presName="sibTrans" presStyleCnt="0"/>
      <dgm:spPr/>
    </dgm:pt>
    <dgm:pt modelId="{6130C565-95B9-4C6A-93F2-FF02AC6AFC2E}" type="pres">
      <dgm:prSet presAssocID="{E241F527-3E38-4A6D-9CA1-F14387D993C7}" presName="node" presStyleLbl="node1" presStyleIdx="4" presStyleCnt="6">
        <dgm:presLayoutVars>
          <dgm:bulletEnabled val="1"/>
        </dgm:presLayoutVars>
      </dgm:prSet>
      <dgm:spPr/>
    </dgm:pt>
    <dgm:pt modelId="{446BD7DC-C204-40F4-99CB-A2DFDF65B063}" type="pres">
      <dgm:prSet presAssocID="{F802DD29-22BB-407A-8D8E-CAECECFA096F}" presName="sibTrans" presStyleCnt="0"/>
      <dgm:spPr/>
    </dgm:pt>
    <dgm:pt modelId="{74D005CF-44F7-4427-9FE2-A363695F63ED}" type="pres">
      <dgm:prSet presAssocID="{FD44572C-FFF1-4513-AE87-9451F5722309}" presName="node" presStyleLbl="node1" presStyleIdx="5" presStyleCnt="6">
        <dgm:presLayoutVars>
          <dgm:bulletEnabled val="1"/>
        </dgm:presLayoutVars>
      </dgm:prSet>
      <dgm:spPr/>
    </dgm:pt>
  </dgm:ptLst>
  <dgm:cxnLst>
    <dgm:cxn modelId="{AF121735-4C75-4A6E-962B-2CF427ED218E}" type="presOf" srcId="{FD44572C-FFF1-4513-AE87-9451F5722309}" destId="{74D005CF-44F7-4427-9FE2-A363695F63ED}" srcOrd="0" destOrd="0" presId="urn:microsoft.com/office/officeart/2005/8/layout/hList6"/>
    <dgm:cxn modelId="{C332B945-A3F3-4FC3-B95A-32231AEF3AE7}" srcId="{0B1311D2-9D4F-48ED-ACE2-69CD6339081F}" destId="{E241F527-3E38-4A6D-9CA1-F14387D993C7}" srcOrd="4" destOrd="0" parTransId="{309A7CE1-BE40-4B36-9B23-2CDA8FBE83B9}" sibTransId="{F802DD29-22BB-407A-8D8E-CAECECFA096F}"/>
    <dgm:cxn modelId="{AF05F068-8C5B-408E-BE3B-226C65E40555}" type="presOf" srcId="{0B1311D2-9D4F-48ED-ACE2-69CD6339081F}" destId="{4907AD1A-DD2C-44D6-BE7D-37142C342C95}" srcOrd="0" destOrd="0" presId="urn:microsoft.com/office/officeart/2005/8/layout/hList6"/>
    <dgm:cxn modelId="{13613E50-4E69-4AA5-AEC9-740EC4F2F965}" type="presOf" srcId="{F3FB058E-7F5C-4C3F-9335-9DC5585DD39F}" destId="{5A297F79-E8F7-4CB3-A309-80E586B2E35C}"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2368A17E-F99E-4E0C-86A7-45EC137FB604}" srcId="{0B1311D2-9D4F-48ED-ACE2-69CD6339081F}" destId="{FD44572C-FFF1-4513-AE87-9451F5722309}" srcOrd="5" destOrd="0" parTransId="{8CF21F86-D89D-4479-950E-5CD34415EC9F}" sibTransId="{F798141E-0716-404D-A77D-C0C645B13D84}"/>
    <dgm:cxn modelId="{0F20EAB5-4B1E-4A80-883B-6166E7B41C91}" srcId="{0B1311D2-9D4F-48ED-ACE2-69CD6339081F}" destId="{46268793-5671-4702-8038-780DD0E293B8}" srcOrd="2" destOrd="0" parTransId="{68700F2D-F822-47F6-8EB9-0876652855DE}" sibTransId="{78F1FBDC-76CB-485E-9CE7-CAC584AD63BE}"/>
    <dgm:cxn modelId="{607F65B6-32CE-4525-8BEC-57F73EBE4FFA}" srcId="{0B1311D2-9D4F-48ED-ACE2-69CD6339081F}" destId="{06945210-47CE-4216-9E16-21AC41369B5C}" srcOrd="1" destOrd="0" parTransId="{DC706C55-2F1A-4B57-A641-F95D51EB481D}" sibTransId="{7C7497AA-1F78-4095-B0A5-B612EBD1D52D}"/>
    <dgm:cxn modelId="{B9644BC5-B757-44A3-9451-3B358EAA59AD}" type="presOf" srcId="{46268793-5671-4702-8038-780DD0E293B8}" destId="{641EDEDC-22CE-4873-A252-9BD9351CE0F2}" srcOrd="0" destOrd="0" presId="urn:microsoft.com/office/officeart/2005/8/layout/hList6"/>
    <dgm:cxn modelId="{53E818D2-2A9B-4573-8C9C-4E7F98DFE5EF}" srcId="{0B1311D2-9D4F-48ED-ACE2-69CD6339081F}" destId="{F3FB058E-7F5C-4C3F-9335-9DC5585DD39F}" srcOrd="3" destOrd="0" parTransId="{93DC3D92-E553-435F-9A9A-AAE95DFD8BAE}" sibTransId="{1DEBCB23-95ED-45E7-97F9-39C69E9D114D}"/>
    <dgm:cxn modelId="{7A0A3CD5-4097-47EA-B32E-56DDA6F50A15}" type="presOf" srcId="{06945210-47CE-4216-9E16-21AC41369B5C}" destId="{02234CBB-72DC-45ED-9B90-16727EB0EAB0}" srcOrd="0" destOrd="0" presId="urn:microsoft.com/office/officeart/2005/8/layout/hList6"/>
    <dgm:cxn modelId="{F564E9E0-84DF-41FC-98A4-1784EA308537}" type="presOf" srcId="{E241F527-3E38-4A6D-9CA1-F14387D993C7}" destId="{6130C565-95B9-4C6A-93F2-FF02AC6AFC2E}" srcOrd="0" destOrd="0" presId="urn:microsoft.com/office/officeart/2005/8/layout/hList6"/>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 modelId="{04445FB9-E633-458D-A248-7A349EEC0483}" type="presParOf" srcId="{4907AD1A-DD2C-44D6-BE7D-37142C342C95}" destId="{CA48C507-C95E-41D3-B7EC-4C30A0564FEF}" srcOrd="1" destOrd="0" presId="urn:microsoft.com/office/officeart/2005/8/layout/hList6"/>
    <dgm:cxn modelId="{87B0CBD4-9AB0-4EDE-A257-D693A70AF7F5}" type="presParOf" srcId="{4907AD1A-DD2C-44D6-BE7D-37142C342C95}" destId="{02234CBB-72DC-45ED-9B90-16727EB0EAB0}" srcOrd="2" destOrd="0" presId="urn:microsoft.com/office/officeart/2005/8/layout/hList6"/>
    <dgm:cxn modelId="{43C12BC5-193D-407D-A8AB-8CEF08BAB602}" type="presParOf" srcId="{4907AD1A-DD2C-44D6-BE7D-37142C342C95}" destId="{806E0E54-03BB-446C-A6DA-7674B7D69637}" srcOrd="3" destOrd="0" presId="urn:microsoft.com/office/officeart/2005/8/layout/hList6"/>
    <dgm:cxn modelId="{6B0FCB1C-FF66-4AE7-97D7-7E30AC38E27F}" type="presParOf" srcId="{4907AD1A-DD2C-44D6-BE7D-37142C342C95}" destId="{641EDEDC-22CE-4873-A252-9BD9351CE0F2}" srcOrd="4" destOrd="0" presId="urn:microsoft.com/office/officeart/2005/8/layout/hList6"/>
    <dgm:cxn modelId="{AB909B81-1798-40A5-A6EE-B6E3E6E15FF6}" type="presParOf" srcId="{4907AD1A-DD2C-44D6-BE7D-37142C342C95}" destId="{81143F82-EEF6-4F8D-9813-6DC8ECC2D0B6}" srcOrd="5" destOrd="0" presId="urn:microsoft.com/office/officeart/2005/8/layout/hList6"/>
    <dgm:cxn modelId="{1B213557-6978-4A9C-8A0E-C323FC75E961}" type="presParOf" srcId="{4907AD1A-DD2C-44D6-BE7D-37142C342C95}" destId="{5A297F79-E8F7-4CB3-A309-80E586B2E35C}" srcOrd="6" destOrd="0" presId="urn:microsoft.com/office/officeart/2005/8/layout/hList6"/>
    <dgm:cxn modelId="{DEFF5AF7-250D-4CBB-8C23-7A15FD0028EB}" type="presParOf" srcId="{4907AD1A-DD2C-44D6-BE7D-37142C342C95}" destId="{A7D4D4D2-D1DA-49E8-B22E-25DBDB3A2911}" srcOrd="7" destOrd="0" presId="urn:microsoft.com/office/officeart/2005/8/layout/hList6"/>
    <dgm:cxn modelId="{13FD0BEF-0A62-4903-BF35-3E19592F8C6D}" type="presParOf" srcId="{4907AD1A-DD2C-44D6-BE7D-37142C342C95}" destId="{6130C565-95B9-4C6A-93F2-FF02AC6AFC2E}" srcOrd="8" destOrd="0" presId="urn:microsoft.com/office/officeart/2005/8/layout/hList6"/>
    <dgm:cxn modelId="{6019BB10-7DC3-419E-B3A1-69B92A177DC8}" type="presParOf" srcId="{4907AD1A-DD2C-44D6-BE7D-37142C342C95}" destId="{446BD7DC-C204-40F4-99CB-A2DFDF65B063}" srcOrd="9" destOrd="0" presId="urn:microsoft.com/office/officeart/2005/8/layout/hList6"/>
    <dgm:cxn modelId="{3591CABA-7104-46FE-9D4F-179F627B05B4}" type="presParOf" srcId="{4907AD1A-DD2C-44D6-BE7D-37142C342C95}" destId="{74D005CF-44F7-4427-9FE2-A363695F63ED}"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a:xfrm>
          <a:off x="0" y="0"/>
          <a:ext cx="1186656"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lgn="l">
            <a:buNone/>
          </a:pPr>
          <a:r>
            <a:rPr lang="es-ES" sz="1800" kern="1200" dirty="0">
              <a:solidFill>
                <a:schemeClr val="tx1"/>
              </a:solidFill>
              <a:latin typeface="Calibri" panose="020F0502020204030204"/>
              <a:ea typeface="+mn-ea"/>
              <a:cs typeface="+mn-cs"/>
            </a:rPr>
            <a:t>Actividad Económica</a:t>
          </a:r>
        </a:p>
        <a:p>
          <a:pPr algn="l">
            <a:buNone/>
          </a:pPr>
          <a:r>
            <a:rPr lang="es-CO" sz="1800" kern="1200" dirty="0">
              <a:solidFill>
                <a:schemeClr val="tx1"/>
              </a:solidFill>
              <a:latin typeface="Calibri" panose="020F0502020204030204"/>
              <a:ea typeface="+mn-ea"/>
              <a:cs typeface="+mn-cs"/>
            </a:rPr>
            <a:t>Vol. o Fr. Transacciones</a:t>
          </a:r>
        </a:p>
        <a:p>
          <a:pPr algn="l">
            <a:buNone/>
          </a:pPr>
          <a:r>
            <a:rPr lang="es-CO" sz="1800" kern="1200" dirty="0">
              <a:solidFill>
                <a:schemeClr val="tx1"/>
              </a:solidFill>
              <a:latin typeface="Calibri" panose="020F0502020204030204"/>
              <a:ea typeface="+mn-ea"/>
              <a:cs typeface="+mn-cs"/>
            </a:rPr>
            <a:t>Ingreso, Egresos</a:t>
          </a:r>
        </a:p>
        <a:p>
          <a:pPr algn="l">
            <a:buNone/>
          </a:pPr>
          <a:r>
            <a:rPr lang="es-CO" sz="1800" kern="1200" dirty="0">
              <a:solidFill>
                <a:schemeClr val="tx1"/>
              </a:solidFill>
              <a:latin typeface="Calibri" panose="020F0502020204030204"/>
              <a:ea typeface="+mn-ea"/>
              <a:cs typeface="+mn-cs"/>
            </a:rPr>
            <a:t>Activo, Pasivo, Patrimonio</a:t>
          </a:r>
        </a:p>
      </dgm:t>
    </dgm:pt>
    <dgm:pt modelId="{9252F8F1-EAAC-4070-A574-A431F3D37C4D}" type="parTrans" cxnId="{7337F672-F9D5-4872-BD45-6A08F288AF34}">
      <dgm:prSet/>
      <dgm:spPr/>
      <dgm:t>
        <a:bodyPr/>
        <a:lstStyle/>
        <a:p>
          <a:endParaRPr lang="es-CO" sz="1800">
            <a:solidFill>
              <a:schemeClr val="tx1"/>
            </a:solidFill>
          </a:endParaRPr>
        </a:p>
      </dgm:t>
    </dgm:pt>
    <dgm:pt modelId="{7DEE5C26-F94F-4ED8-A077-2232A73F2994}" type="sibTrans" cxnId="{7337F672-F9D5-4872-BD45-6A08F288AF34}">
      <dgm:prSet/>
      <dgm:spPr/>
      <dgm:t>
        <a:bodyPr/>
        <a:lstStyle/>
        <a:p>
          <a:endParaRPr lang="es-CO" sz="1800">
            <a:solidFill>
              <a:schemeClr val="tx1"/>
            </a:solidFill>
          </a:endParaRPr>
        </a:p>
      </dgm:t>
    </dgm:pt>
    <dgm:pt modelId="{06945210-47CE-4216-9E16-21AC41369B5C}">
      <dgm:prSet phldrT="[Texto]" custT="1"/>
      <dgm:spPr>
        <a:xfrm>
          <a:off x="1386013" y="0"/>
          <a:ext cx="1186656"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marL="0" lvl="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Naturaleza</a:t>
          </a:r>
        </a:p>
        <a:p>
          <a:pPr marL="0" lvl="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Características</a:t>
          </a:r>
        </a:p>
        <a:p>
          <a:pPr marL="0" lvl="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Nicho de Mercado</a:t>
          </a:r>
        </a:p>
        <a:p>
          <a:pPr marL="0" lvl="0" algn="l" defTabSz="755650">
            <a:lnSpc>
              <a:spcPct val="90000"/>
            </a:lnSpc>
            <a:spcBef>
              <a:spcPct val="0"/>
            </a:spcBef>
            <a:spcAft>
              <a:spcPct val="35000"/>
            </a:spcAft>
            <a:buNone/>
          </a:pPr>
          <a:endParaRPr lang="es-CO" sz="1800" kern="1200" dirty="0">
            <a:solidFill>
              <a:schemeClr val="tx1"/>
            </a:solidFill>
            <a:latin typeface="Trebuchet MS" panose="020B0603020202020204"/>
            <a:ea typeface="+mn-ea"/>
            <a:cs typeface="+mn-cs"/>
          </a:endParaRPr>
        </a:p>
      </dgm:t>
    </dgm:pt>
    <dgm:pt modelId="{DC706C55-2F1A-4B57-A641-F95D51EB481D}" type="parTrans" cxnId="{607F65B6-32CE-4525-8BEC-57F73EBE4FFA}">
      <dgm:prSet/>
      <dgm:spPr/>
      <dgm:t>
        <a:bodyPr/>
        <a:lstStyle/>
        <a:p>
          <a:endParaRPr lang="es-CO" sz="1800">
            <a:solidFill>
              <a:schemeClr val="tx1"/>
            </a:solidFill>
          </a:endParaRPr>
        </a:p>
      </dgm:t>
    </dgm:pt>
    <dgm:pt modelId="{7C7497AA-1F78-4095-B0A5-B612EBD1D52D}" type="sibTrans" cxnId="{607F65B6-32CE-4525-8BEC-57F73EBE4FFA}">
      <dgm:prSet/>
      <dgm:spPr/>
      <dgm:t>
        <a:bodyPr/>
        <a:lstStyle/>
        <a:p>
          <a:endParaRPr lang="es-CO" sz="1800">
            <a:solidFill>
              <a:schemeClr val="tx1"/>
            </a:solidFill>
          </a:endParaRPr>
        </a:p>
      </dgm:t>
    </dgm:pt>
    <dgm:pt modelId="{46268793-5671-4702-8038-780DD0E293B8}">
      <dgm:prSet phldrT="[Texto]" custT="1"/>
      <dgm:spPr>
        <a:xfrm>
          <a:off x="2772028" y="0"/>
          <a:ext cx="1186656"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marL="0" lvl="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Naturaleza</a:t>
          </a:r>
        </a:p>
        <a:p>
          <a:pPr marL="0" lvl="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Características</a:t>
          </a:r>
          <a:endParaRPr lang="es-CO" sz="1800" kern="1200" dirty="0">
            <a:solidFill>
              <a:schemeClr val="tx1"/>
            </a:solidFill>
            <a:latin typeface="Calibri" panose="020F0502020204030204"/>
            <a:ea typeface="+mn-ea"/>
            <a:cs typeface="+mn-cs"/>
          </a:endParaRPr>
        </a:p>
      </dgm:t>
    </dgm:pt>
    <dgm:pt modelId="{68700F2D-F822-47F6-8EB9-0876652855DE}" type="parTrans" cxnId="{0F20EAB5-4B1E-4A80-883B-6166E7B41C91}">
      <dgm:prSet/>
      <dgm:spPr/>
      <dgm:t>
        <a:bodyPr/>
        <a:lstStyle/>
        <a:p>
          <a:endParaRPr lang="es-CO" sz="1800">
            <a:solidFill>
              <a:schemeClr val="tx1"/>
            </a:solidFill>
          </a:endParaRPr>
        </a:p>
      </dgm:t>
    </dgm:pt>
    <dgm:pt modelId="{78F1FBDC-76CB-485E-9CE7-CAC584AD63BE}" type="sibTrans" cxnId="{0F20EAB5-4B1E-4A80-883B-6166E7B41C91}">
      <dgm:prSet/>
      <dgm:spPr/>
      <dgm:t>
        <a:bodyPr/>
        <a:lstStyle/>
        <a:p>
          <a:endParaRPr lang="es-CO" sz="1800">
            <a:solidFill>
              <a:schemeClr val="tx1"/>
            </a:solidFill>
          </a:endParaRPr>
        </a:p>
      </dgm:t>
    </dgm:pt>
    <dgm:pt modelId="{F3FB058E-7F5C-4C3F-9335-9DC5585DD39F}">
      <dgm:prSet phldrT="[Texto]" custT="1"/>
      <dgm:spPr>
        <a:xfrm>
          <a:off x="4158042" y="0"/>
          <a:ext cx="1186656"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marL="0" lvl="0" algn="l" defTabSz="533400">
            <a:lnSpc>
              <a:spcPct val="90000"/>
            </a:lnSpc>
            <a:spcBef>
              <a:spcPct val="0"/>
            </a:spcBef>
            <a:spcAft>
              <a:spcPct val="35000"/>
            </a:spcAft>
            <a:buNone/>
          </a:pPr>
          <a:r>
            <a:rPr lang="es-ES" sz="1800" kern="1200" dirty="0">
              <a:solidFill>
                <a:schemeClr val="tx1"/>
              </a:solidFill>
              <a:latin typeface="Calibri" panose="020F0502020204030204"/>
              <a:ea typeface="+mn-ea"/>
              <a:cs typeface="+mn-cs"/>
            </a:rPr>
            <a:t>Ubicación</a:t>
          </a:r>
        </a:p>
        <a:p>
          <a:pPr marL="0" lvl="0" algn="l" defTabSz="533400">
            <a:lnSpc>
              <a:spcPct val="90000"/>
            </a:lnSpc>
            <a:spcBef>
              <a:spcPct val="0"/>
            </a:spcBef>
            <a:spcAft>
              <a:spcPct val="35000"/>
            </a:spcAft>
            <a:buNone/>
          </a:pPr>
          <a:r>
            <a:rPr lang="es-ES" sz="1800" kern="1200" dirty="0">
              <a:solidFill>
                <a:schemeClr val="tx1"/>
              </a:solidFill>
              <a:latin typeface="Calibri" panose="020F0502020204030204"/>
              <a:ea typeface="+mn-ea"/>
              <a:cs typeface="+mn-cs"/>
            </a:rPr>
            <a:t>Características</a:t>
          </a:r>
        </a:p>
        <a:p>
          <a:pPr marL="0" lvl="0" algn="l" defTabSz="533400">
            <a:lnSpc>
              <a:spcPct val="90000"/>
            </a:lnSpc>
            <a:spcBef>
              <a:spcPct val="0"/>
            </a:spcBef>
            <a:spcAft>
              <a:spcPct val="35000"/>
            </a:spcAft>
            <a:buNone/>
          </a:pPr>
          <a:r>
            <a:rPr lang="es-ES" sz="1800" kern="1200" dirty="0">
              <a:solidFill>
                <a:schemeClr val="tx1"/>
              </a:solidFill>
              <a:latin typeface="Calibri" panose="020F0502020204030204"/>
              <a:ea typeface="+mn-ea"/>
              <a:cs typeface="+mn-cs"/>
            </a:rPr>
            <a:t>Naturaleza de trans.</a:t>
          </a:r>
          <a:endParaRPr lang="es-CO" sz="1800" kern="1200" dirty="0">
            <a:solidFill>
              <a:schemeClr val="tx1"/>
            </a:solidFill>
            <a:latin typeface="Calibri" panose="020F0502020204030204"/>
            <a:ea typeface="+mn-ea"/>
            <a:cs typeface="+mn-cs"/>
          </a:endParaRPr>
        </a:p>
      </dgm:t>
    </dgm:pt>
    <dgm:pt modelId="{93DC3D92-E553-435F-9A9A-AAE95DFD8BAE}" type="parTrans" cxnId="{53E818D2-2A9B-4573-8C9C-4E7F98DFE5EF}">
      <dgm:prSet/>
      <dgm:spPr/>
      <dgm:t>
        <a:bodyPr/>
        <a:lstStyle/>
        <a:p>
          <a:endParaRPr lang="es-CO" sz="1800">
            <a:solidFill>
              <a:schemeClr val="tx1"/>
            </a:solidFill>
          </a:endParaRPr>
        </a:p>
      </dgm:t>
    </dgm:pt>
    <dgm:pt modelId="{1DEBCB23-95ED-45E7-97F9-39C69E9D114D}" type="sibTrans" cxnId="{53E818D2-2A9B-4573-8C9C-4E7F98DFE5EF}">
      <dgm:prSet/>
      <dgm:spPr/>
      <dgm:t>
        <a:bodyPr/>
        <a:lstStyle/>
        <a:p>
          <a:endParaRPr lang="es-CO" sz="1800">
            <a:solidFill>
              <a:schemeClr val="tx1"/>
            </a:solidFill>
          </a:endParaRPr>
        </a:p>
      </dgm:t>
    </dgm:pt>
    <dgm:pt modelId="{797A62D2-666C-45B4-A323-73DE361C7644}">
      <dgm:prSet phldrT="[Texto]" custT="1"/>
      <dgm:spPr>
        <a:xfrm>
          <a:off x="5549693" y="0"/>
          <a:ext cx="1186656"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lgn="l">
            <a:buNone/>
          </a:pPr>
          <a:r>
            <a:rPr lang="es-ES" sz="1800" dirty="0">
              <a:solidFill>
                <a:schemeClr val="tx1"/>
              </a:solidFill>
              <a:latin typeface="Calibri" panose="020F0502020204030204"/>
              <a:ea typeface="+mn-ea"/>
              <a:cs typeface="+mn-cs"/>
            </a:rPr>
            <a:t>Actividad Económica</a:t>
          </a:r>
        </a:p>
        <a:p>
          <a:pPr algn="l">
            <a:buNone/>
          </a:pPr>
          <a:r>
            <a:rPr lang="es-CO" sz="1800" dirty="0">
              <a:solidFill>
                <a:schemeClr val="tx1"/>
              </a:solidFill>
              <a:latin typeface="Calibri" panose="020F0502020204030204"/>
              <a:ea typeface="+mn-ea"/>
              <a:cs typeface="+mn-cs"/>
            </a:rPr>
            <a:t>Vol. o Fr. Transacciones</a:t>
          </a:r>
        </a:p>
        <a:p>
          <a:pPr algn="l">
            <a:buNone/>
          </a:pPr>
          <a:r>
            <a:rPr lang="es-CO" sz="1800" dirty="0">
              <a:solidFill>
                <a:schemeClr val="tx1"/>
              </a:solidFill>
              <a:latin typeface="Calibri" panose="020F0502020204030204"/>
              <a:ea typeface="+mn-ea"/>
              <a:cs typeface="+mn-cs"/>
            </a:rPr>
            <a:t>Ingreso, Egresos</a:t>
          </a:r>
        </a:p>
        <a:p>
          <a:pPr algn="l">
            <a:buNone/>
          </a:pPr>
          <a:r>
            <a:rPr lang="es-CO" sz="1800" dirty="0">
              <a:solidFill>
                <a:schemeClr val="tx1"/>
              </a:solidFill>
              <a:latin typeface="Calibri" panose="020F0502020204030204"/>
              <a:ea typeface="+mn-ea"/>
              <a:cs typeface="+mn-cs"/>
            </a:rPr>
            <a:t>Activo, Pasivo, Patrimonio</a:t>
          </a:r>
        </a:p>
      </dgm:t>
    </dgm:pt>
    <dgm:pt modelId="{EECCD096-99AE-4C6B-9221-D4117E93DFA8}" type="parTrans" cxnId="{31FA04D0-A290-4D81-BBD0-8754F818199D}">
      <dgm:prSet/>
      <dgm:spPr/>
      <dgm:t>
        <a:bodyPr/>
        <a:lstStyle/>
        <a:p>
          <a:endParaRPr lang="es-CO" sz="1800">
            <a:solidFill>
              <a:schemeClr val="tx1"/>
            </a:solidFill>
          </a:endParaRPr>
        </a:p>
      </dgm:t>
    </dgm:pt>
    <dgm:pt modelId="{CD1D8F75-AC64-4EF2-87D9-00156A50CDE7}" type="sibTrans" cxnId="{31FA04D0-A290-4D81-BBD0-8754F818199D}">
      <dgm:prSet/>
      <dgm:spPr/>
      <dgm:t>
        <a:bodyPr/>
        <a:lstStyle/>
        <a:p>
          <a:endParaRPr lang="es-CO" sz="1800">
            <a:solidFill>
              <a:schemeClr val="tx1"/>
            </a:solidFill>
          </a:endParaRPr>
        </a:p>
      </dgm:t>
    </dgm:pt>
    <dgm:pt modelId="{93BA2F69-E648-4D9B-8F5C-7C6DAFA7C61E}">
      <dgm:prSet phldrT="[Texto]" custT="1"/>
      <dgm:spPr>
        <a:xfrm>
          <a:off x="6935708" y="0"/>
          <a:ext cx="1186656"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lgn="l">
            <a:buNone/>
          </a:pPr>
          <a:r>
            <a:rPr lang="es-ES" sz="1800" dirty="0">
              <a:solidFill>
                <a:schemeClr val="tx1"/>
              </a:solidFill>
              <a:latin typeface="Calibri" panose="020F0502020204030204"/>
              <a:ea typeface="+mn-ea"/>
              <a:cs typeface="+mn-cs"/>
            </a:rPr>
            <a:t>Actividad Económica</a:t>
          </a:r>
        </a:p>
        <a:p>
          <a:pPr algn="l">
            <a:buNone/>
          </a:pPr>
          <a:r>
            <a:rPr lang="es-CO" sz="1800" dirty="0">
              <a:solidFill>
                <a:schemeClr val="tx1"/>
              </a:solidFill>
              <a:latin typeface="Calibri" panose="020F0502020204030204"/>
              <a:ea typeface="+mn-ea"/>
              <a:cs typeface="+mn-cs"/>
            </a:rPr>
            <a:t>Vol. o Fr. Transacciones</a:t>
          </a:r>
        </a:p>
        <a:p>
          <a:pPr algn="l">
            <a:buNone/>
          </a:pPr>
          <a:r>
            <a:rPr lang="es-CO" sz="1800" dirty="0">
              <a:solidFill>
                <a:schemeClr val="tx1"/>
              </a:solidFill>
              <a:latin typeface="Calibri" panose="020F0502020204030204"/>
              <a:ea typeface="+mn-ea"/>
              <a:cs typeface="+mn-cs"/>
            </a:rPr>
            <a:t>Ingreso, Egresos</a:t>
          </a:r>
        </a:p>
        <a:p>
          <a:pPr algn="l">
            <a:buNone/>
          </a:pPr>
          <a:r>
            <a:rPr lang="es-CO" sz="1800" dirty="0">
              <a:solidFill>
                <a:schemeClr val="tx1"/>
              </a:solidFill>
              <a:latin typeface="Calibri" panose="020F0502020204030204"/>
              <a:ea typeface="+mn-ea"/>
              <a:cs typeface="+mn-cs"/>
            </a:rPr>
            <a:t>Activo, Pasivo, Patrimonio</a:t>
          </a:r>
        </a:p>
      </dgm:t>
    </dgm:pt>
    <dgm:pt modelId="{2374F455-A994-472C-850B-C7419A985BEC}" type="parTrans" cxnId="{0442E8B8-634E-45D9-A2E0-298AB8AB27C0}">
      <dgm:prSet/>
      <dgm:spPr/>
      <dgm:t>
        <a:bodyPr/>
        <a:lstStyle/>
        <a:p>
          <a:endParaRPr lang="es-CO" sz="1800">
            <a:solidFill>
              <a:schemeClr val="tx1"/>
            </a:solidFill>
          </a:endParaRPr>
        </a:p>
      </dgm:t>
    </dgm:pt>
    <dgm:pt modelId="{80191ED4-3A43-42AC-8A82-79240CDB0D57}" type="sibTrans" cxnId="{0442E8B8-634E-45D9-A2E0-298AB8AB27C0}">
      <dgm:prSet/>
      <dgm:spPr/>
      <dgm:t>
        <a:bodyPr/>
        <a:lstStyle/>
        <a:p>
          <a:endParaRPr lang="es-CO" sz="1800">
            <a:solidFill>
              <a:schemeClr val="tx1"/>
            </a:solidFill>
          </a:endParaRPr>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6" custLinFactNeighborX="-475" custLinFactNeighborY="-662">
        <dgm:presLayoutVars>
          <dgm:chPref val="3"/>
        </dgm:presLayoutVars>
      </dgm:prSet>
      <dgm:spPr/>
    </dgm:pt>
    <dgm:pt modelId="{3CD40145-B7B9-4E0D-A6FE-BCD12719E7CB}" type="pres">
      <dgm:prSet presAssocID="{AEF13FC1-550C-425E-8ED6-0D9CD7A611BC}" presName="horzOne" presStyleCnt="0"/>
      <dgm:spPr/>
    </dgm:pt>
    <dgm:pt modelId="{92D95AD1-F8BB-4F5D-B9AD-2BC4B2618FBF}" type="pres">
      <dgm:prSet presAssocID="{7DEE5C26-F94F-4ED8-A077-2232A73F2994}" presName="sibSpaceOne" presStyleCnt="0"/>
      <dgm:spPr/>
    </dgm:pt>
    <dgm:pt modelId="{1B4BF4A6-EB48-48E5-BD2B-0C8C49BE767F}" type="pres">
      <dgm:prSet presAssocID="{06945210-47CE-4216-9E16-21AC41369B5C}" presName="vertOne" presStyleCnt="0"/>
      <dgm:spPr/>
    </dgm:pt>
    <dgm:pt modelId="{D7F2DDDF-DED5-4A23-A6AE-DA6FBD2ACA71}" type="pres">
      <dgm:prSet presAssocID="{06945210-47CE-4216-9E16-21AC41369B5C}" presName="txOne" presStyleLbl="node0" presStyleIdx="1" presStyleCnt="6" custLinFactNeighborX="-475" custLinFactNeighborY="-662">
        <dgm:presLayoutVars>
          <dgm:chPref val="3"/>
        </dgm:presLayoutVars>
      </dgm:prSet>
      <dgm:spPr/>
    </dgm:pt>
    <dgm:pt modelId="{5927CC56-9A35-496F-ABF3-B22F4B400BE8}" type="pres">
      <dgm:prSet presAssocID="{06945210-47CE-4216-9E16-21AC41369B5C}" presName="horzOne" presStyleCnt="0"/>
      <dgm:spPr/>
    </dgm:pt>
    <dgm:pt modelId="{10A388D9-7004-4647-A1DC-129D4AB76668}" type="pres">
      <dgm:prSet presAssocID="{7C7497AA-1F78-4095-B0A5-B612EBD1D52D}" presName="sibSpaceOne" presStyleCnt="0"/>
      <dgm:spPr/>
    </dgm:pt>
    <dgm:pt modelId="{B2C3B24F-8946-44A3-BFCC-EDB847EBA9BA}" type="pres">
      <dgm:prSet presAssocID="{46268793-5671-4702-8038-780DD0E293B8}" presName="vertOne" presStyleCnt="0"/>
      <dgm:spPr/>
    </dgm:pt>
    <dgm:pt modelId="{9AC0DEC5-8983-4522-BFAE-94DE0FF67E0E}" type="pres">
      <dgm:prSet presAssocID="{46268793-5671-4702-8038-780DD0E293B8}" presName="txOne" presStyleLbl="node0" presStyleIdx="2" presStyleCnt="6" custLinFactNeighborX="-475" custLinFactNeighborY="-662">
        <dgm:presLayoutVars>
          <dgm:chPref val="3"/>
        </dgm:presLayoutVars>
      </dgm:prSet>
      <dgm:spPr/>
    </dgm:pt>
    <dgm:pt modelId="{39370D2B-1CD2-431D-90CD-456925D38AD6}" type="pres">
      <dgm:prSet presAssocID="{46268793-5671-4702-8038-780DD0E293B8}" presName="horzOne" presStyleCnt="0"/>
      <dgm:spPr/>
    </dgm:pt>
    <dgm:pt modelId="{1D103479-6EC1-4759-9FDF-D12F301966A8}" type="pres">
      <dgm:prSet presAssocID="{78F1FBDC-76CB-485E-9CE7-CAC584AD63BE}" presName="sibSpaceOne" presStyleCnt="0"/>
      <dgm:spPr/>
    </dgm:pt>
    <dgm:pt modelId="{7FA94F82-9817-496C-A173-E247B9CFBBA9}" type="pres">
      <dgm:prSet presAssocID="{F3FB058E-7F5C-4C3F-9335-9DC5585DD39F}" presName="vertOne" presStyleCnt="0"/>
      <dgm:spPr/>
    </dgm:pt>
    <dgm:pt modelId="{35359FE9-A65B-42EC-BA88-88E59D527640}" type="pres">
      <dgm:prSet presAssocID="{F3FB058E-7F5C-4C3F-9335-9DC5585DD39F}" presName="txOne" presStyleLbl="node0" presStyleIdx="3" presStyleCnt="6" custLinFactNeighborX="-475" custLinFactNeighborY="-662">
        <dgm:presLayoutVars>
          <dgm:chPref val="3"/>
        </dgm:presLayoutVars>
      </dgm:prSet>
      <dgm:spPr/>
    </dgm:pt>
    <dgm:pt modelId="{EA701189-D1EF-4B37-8815-289BC9B09E40}" type="pres">
      <dgm:prSet presAssocID="{F3FB058E-7F5C-4C3F-9335-9DC5585DD39F}" presName="horzOne" presStyleCnt="0"/>
      <dgm:spPr/>
    </dgm:pt>
    <dgm:pt modelId="{D9589D7D-455E-47CB-9EA8-FAB0207DD4C8}" type="pres">
      <dgm:prSet presAssocID="{1DEBCB23-95ED-45E7-97F9-39C69E9D114D}" presName="sibSpaceOne" presStyleCnt="0"/>
      <dgm:spPr/>
    </dgm:pt>
    <dgm:pt modelId="{76EA5D7C-49D6-4107-89B7-DBACFD0E2AAE}" type="pres">
      <dgm:prSet presAssocID="{797A62D2-666C-45B4-A323-73DE361C7644}" presName="vertOne" presStyleCnt="0"/>
      <dgm:spPr/>
    </dgm:pt>
    <dgm:pt modelId="{DB6B9BE8-9660-4E3A-9582-493F3F31BAD1}" type="pres">
      <dgm:prSet presAssocID="{797A62D2-666C-45B4-A323-73DE361C7644}" presName="txOne" presStyleLbl="node0" presStyleIdx="4" presStyleCnt="6" custLinFactNeighborY="662">
        <dgm:presLayoutVars>
          <dgm:chPref val="3"/>
        </dgm:presLayoutVars>
      </dgm:prSet>
      <dgm:spPr/>
    </dgm:pt>
    <dgm:pt modelId="{1D38EA0B-E2CD-4B7D-B526-93A0D387F0A7}" type="pres">
      <dgm:prSet presAssocID="{797A62D2-666C-45B4-A323-73DE361C7644}" presName="horzOne" presStyleCnt="0"/>
      <dgm:spPr/>
    </dgm:pt>
    <dgm:pt modelId="{00B81977-1D0B-47BD-B7C1-CB592DE767EE}" type="pres">
      <dgm:prSet presAssocID="{CD1D8F75-AC64-4EF2-87D9-00156A50CDE7}" presName="sibSpaceOne" presStyleCnt="0"/>
      <dgm:spPr/>
    </dgm:pt>
    <dgm:pt modelId="{A30129F7-8C75-4A8A-B3C5-1DDBEBE20CA5}" type="pres">
      <dgm:prSet presAssocID="{93BA2F69-E648-4D9B-8F5C-7C6DAFA7C61E}" presName="vertOne" presStyleCnt="0"/>
      <dgm:spPr/>
    </dgm:pt>
    <dgm:pt modelId="{4CD0AC02-6A7A-4786-83BA-F5AD35837F96}" type="pres">
      <dgm:prSet presAssocID="{93BA2F69-E648-4D9B-8F5C-7C6DAFA7C61E}" presName="txOne" presStyleLbl="node0" presStyleIdx="5" presStyleCnt="6" custLinFactNeighborY="662">
        <dgm:presLayoutVars>
          <dgm:chPref val="3"/>
        </dgm:presLayoutVars>
      </dgm:prSet>
      <dgm:spPr/>
    </dgm:pt>
    <dgm:pt modelId="{14A1E1CE-C5B0-476C-866A-49FE23A08D8E}" type="pres">
      <dgm:prSet presAssocID="{93BA2F69-E648-4D9B-8F5C-7C6DAFA7C61E}" presName="horzOne" presStyleCnt="0"/>
      <dgm:spPr/>
    </dgm:pt>
  </dgm:ptLst>
  <dgm:cxnLst>
    <dgm:cxn modelId="{43426A09-B473-41EB-A256-ED391DA70058}" type="presOf" srcId="{06945210-47CE-4216-9E16-21AC41369B5C}" destId="{D7F2DDDF-DED5-4A23-A6AE-DA6FBD2ACA71}" srcOrd="0" destOrd="0" presId="urn:microsoft.com/office/officeart/2005/8/layout/hierarchy4"/>
    <dgm:cxn modelId="{AAEC6340-C14A-45E7-9B79-D04624FEE511}" type="presOf" srcId="{F3FB058E-7F5C-4C3F-9335-9DC5585DD39F}" destId="{35359FE9-A65B-42EC-BA88-88E59D527640}" srcOrd="0" destOrd="0" presId="urn:microsoft.com/office/officeart/2005/8/layout/hierarchy4"/>
    <dgm:cxn modelId="{9ED92C42-3E6D-44AC-AC5B-16E0D347B63E}" type="presOf" srcId="{797A62D2-666C-45B4-A323-73DE361C7644}" destId="{DB6B9BE8-9660-4E3A-9582-493F3F31BAD1}" srcOrd="0" destOrd="0" presId="urn:microsoft.com/office/officeart/2005/8/layout/hierarchy4"/>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C92DCC82-D28A-48E1-9D89-8C6663A07047}" type="presOf" srcId="{93BA2F69-E648-4D9B-8F5C-7C6DAFA7C61E}" destId="{4CD0AC02-6A7A-4786-83BA-F5AD35837F96}" srcOrd="0" destOrd="0" presId="urn:microsoft.com/office/officeart/2005/8/layout/hierarchy4"/>
    <dgm:cxn modelId="{0F20EAB5-4B1E-4A80-883B-6166E7B41C91}" srcId="{0B1311D2-9D4F-48ED-ACE2-69CD6339081F}" destId="{46268793-5671-4702-8038-780DD0E293B8}" srcOrd="2" destOrd="0" parTransId="{68700F2D-F822-47F6-8EB9-0876652855DE}" sibTransId="{78F1FBDC-76CB-485E-9CE7-CAC584AD63BE}"/>
    <dgm:cxn modelId="{607F65B6-32CE-4525-8BEC-57F73EBE4FFA}" srcId="{0B1311D2-9D4F-48ED-ACE2-69CD6339081F}" destId="{06945210-47CE-4216-9E16-21AC41369B5C}" srcOrd="1" destOrd="0" parTransId="{DC706C55-2F1A-4B57-A641-F95D51EB481D}" sibTransId="{7C7497AA-1F78-4095-B0A5-B612EBD1D52D}"/>
    <dgm:cxn modelId="{0442E8B8-634E-45D9-A2E0-298AB8AB27C0}" srcId="{0B1311D2-9D4F-48ED-ACE2-69CD6339081F}" destId="{93BA2F69-E648-4D9B-8F5C-7C6DAFA7C61E}" srcOrd="5" destOrd="0" parTransId="{2374F455-A994-472C-850B-C7419A985BEC}" sibTransId="{80191ED4-3A43-42AC-8A82-79240CDB0D57}"/>
    <dgm:cxn modelId="{31FA04D0-A290-4D81-BBD0-8754F818199D}" srcId="{0B1311D2-9D4F-48ED-ACE2-69CD6339081F}" destId="{797A62D2-666C-45B4-A323-73DE361C7644}" srcOrd="4" destOrd="0" parTransId="{EECCD096-99AE-4C6B-9221-D4117E93DFA8}" sibTransId="{CD1D8F75-AC64-4EF2-87D9-00156A50CDE7}"/>
    <dgm:cxn modelId="{53E818D2-2A9B-4573-8C9C-4E7F98DFE5EF}" srcId="{0B1311D2-9D4F-48ED-ACE2-69CD6339081F}" destId="{F3FB058E-7F5C-4C3F-9335-9DC5585DD39F}" srcOrd="3" destOrd="0" parTransId="{93DC3D92-E553-435F-9A9A-AAE95DFD8BAE}" sibTransId="{1DEBCB23-95ED-45E7-97F9-39C69E9D114D}"/>
    <dgm:cxn modelId="{B2E0EAD5-E3F9-45BC-B565-CE7BB1282588}" type="presOf" srcId="{46268793-5671-4702-8038-780DD0E293B8}" destId="{9AC0DEC5-8983-4522-BFAE-94DE0FF67E0E}"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 modelId="{6C712306-FA3E-4FC0-870B-E5AA48C52A6C}" type="presParOf" srcId="{63C42855-D813-4100-8647-5CD943859FCC}" destId="{92D95AD1-F8BB-4F5D-B9AD-2BC4B2618FBF}" srcOrd="1" destOrd="0" presId="urn:microsoft.com/office/officeart/2005/8/layout/hierarchy4"/>
    <dgm:cxn modelId="{F6308042-760E-4FD6-91DA-952B06B698B3}" type="presParOf" srcId="{63C42855-D813-4100-8647-5CD943859FCC}" destId="{1B4BF4A6-EB48-48E5-BD2B-0C8C49BE767F}" srcOrd="2" destOrd="0" presId="urn:microsoft.com/office/officeart/2005/8/layout/hierarchy4"/>
    <dgm:cxn modelId="{889A5220-C972-479C-8B91-050216FC442F}" type="presParOf" srcId="{1B4BF4A6-EB48-48E5-BD2B-0C8C49BE767F}" destId="{D7F2DDDF-DED5-4A23-A6AE-DA6FBD2ACA71}" srcOrd="0" destOrd="0" presId="urn:microsoft.com/office/officeart/2005/8/layout/hierarchy4"/>
    <dgm:cxn modelId="{9996B78E-6CBB-4AFC-98C0-EE2C99CD06E4}" type="presParOf" srcId="{1B4BF4A6-EB48-48E5-BD2B-0C8C49BE767F}" destId="{5927CC56-9A35-496F-ABF3-B22F4B400BE8}" srcOrd="1" destOrd="0" presId="urn:microsoft.com/office/officeart/2005/8/layout/hierarchy4"/>
    <dgm:cxn modelId="{EDBBE348-A355-4610-8C0E-566029EB16EE}" type="presParOf" srcId="{63C42855-D813-4100-8647-5CD943859FCC}" destId="{10A388D9-7004-4647-A1DC-129D4AB76668}" srcOrd="3" destOrd="0" presId="urn:microsoft.com/office/officeart/2005/8/layout/hierarchy4"/>
    <dgm:cxn modelId="{EDD2499E-E80B-449E-9FDD-9727A3C000BC}" type="presParOf" srcId="{63C42855-D813-4100-8647-5CD943859FCC}" destId="{B2C3B24F-8946-44A3-BFCC-EDB847EBA9BA}" srcOrd="4" destOrd="0" presId="urn:microsoft.com/office/officeart/2005/8/layout/hierarchy4"/>
    <dgm:cxn modelId="{1224938E-A6EF-4C5C-A4CE-5639DDBF41E2}" type="presParOf" srcId="{B2C3B24F-8946-44A3-BFCC-EDB847EBA9BA}" destId="{9AC0DEC5-8983-4522-BFAE-94DE0FF67E0E}" srcOrd="0" destOrd="0" presId="urn:microsoft.com/office/officeart/2005/8/layout/hierarchy4"/>
    <dgm:cxn modelId="{3143D568-F083-4431-873E-CB6AD4A8A10F}" type="presParOf" srcId="{B2C3B24F-8946-44A3-BFCC-EDB847EBA9BA}" destId="{39370D2B-1CD2-431D-90CD-456925D38AD6}" srcOrd="1" destOrd="0" presId="urn:microsoft.com/office/officeart/2005/8/layout/hierarchy4"/>
    <dgm:cxn modelId="{7AF56BDB-5FF1-47BD-8AC1-96EC3F6263CD}" type="presParOf" srcId="{63C42855-D813-4100-8647-5CD943859FCC}" destId="{1D103479-6EC1-4759-9FDF-D12F301966A8}" srcOrd="5" destOrd="0" presId="urn:microsoft.com/office/officeart/2005/8/layout/hierarchy4"/>
    <dgm:cxn modelId="{1917872C-FB48-4C10-8F69-B7A8FB195421}" type="presParOf" srcId="{63C42855-D813-4100-8647-5CD943859FCC}" destId="{7FA94F82-9817-496C-A173-E247B9CFBBA9}" srcOrd="6" destOrd="0" presId="urn:microsoft.com/office/officeart/2005/8/layout/hierarchy4"/>
    <dgm:cxn modelId="{956BEA07-1602-4BC6-BC65-96C7F26DF782}" type="presParOf" srcId="{7FA94F82-9817-496C-A173-E247B9CFBBA9}" destId="{35359FE9-A65B-42EC-BA88-88E59D527640}" srcOrd="0" destOrd="0" presId="urn:microsoft.com/office/officeart/2005/8/layout/hierarchy4"/>
    <dgm:cxn modelId="{A577F629-4DFD-45AB-9E50-536FD6D5C90D}" type="presParOf" srcId="{7FA94F82-9817-496C-A173-E247B9CFBBA9}" destId="{EA701189-D1EF-4B37-8815-289BC9B09E40}" srcOrd="1" destOrd="0" presId="urn:microsoft.com/office/officeart/2005/8/layout/hierarchy4"/>
    <dgm:cxn modelId="{A6E97124-9057-4EDC-A8B2-154137E8354B}" type="presParOf" srcId="{63C42855-D813-4100-8647-5CD943859FCC}" destId="{D9589D7D-455E-47CB-9EA8-FAB0207DD4C8}" srcOrd="7" destOrd="0" presId="urn:microsoft.com/office/officeart/2005/8/layout/hierarchy4"/>
    <dgm:cxn modelId="{6D8A782E-BE7A-426A-B75C-A56BC4268BD7}" type="presParOf" srcId="{63C42855-D813-4100-8647-5CD943859FCC}" destId="{76EA5D7C-49D6-4107-89B7-DBACFD0E2AAE}" srcOrd="8" destOrd="0" presId="urn:microsoft.com/office/officeart/2005/8/layout/hierarchy4"/>
    <dgm:cxn modelId="{60A2EB08-7756-4023-B36C-672C5ED5A9AB}" type="presParOf" srcId="{76EA5D7C-49D6-4107-89B7-DBACFD0E2AAE}" destId="{DB6B9BE8-9660-4E3A-9582-493F3F31BAD1}" srcOrd="0" destOrd="0" presId="urn:microsoft.com/office/officeart/2005/8/layout/hierarchy4"/>
    <dgm:cxn modelId="{A2D173B1-E92A-461D-B4EF-50645D9F6725}" type="presParOf" srcId="{76EA5D7C-49D6-4107-89B7-DBACFD0E2AAE}" destId="{1D38EA0B-E2CD-4B7D-B526-93A0D387F0A7}" srcOrd="1" destOrd="0" presId="urn:microsoft.com/office/officeart/2005/8/layout/hierarchy4"/>
    <dgm:cxn modelId="{BD904081-DE1C-4D88-8C53-6468B38A41EA}" type="presParOf" srcId="{63C42855-D813-4100-8647-5CD943859FCC}" destId="{00B81977-1D0B-47BD-B7C1-CB592DE767EE}" srcOrd="9" destOrd="0" presId="urn:microsoft.com/office/officeart/2005/8/layout/hierarchy4"/>
    <dgm:cxn modelId="{FEA8B2D9-162D-43BA-A440-6BCA89BC082A}" type="presParOf" srcId="{63C42855-D813-4100-8647-5CD943859FCC}" destId="{A30129F7-8C75-4A8A-B3C5-1DDBEBE20CA5}" srcOrd="10" destOrd="0" presId="urn:microsoft.com/office/officeart/2005/8/layout/hierarchy4"/>
    <dgm:cxn modelId="{FB61059D-B129-411F-8FFB-7FFD7D59F722}" type="presParOf" srcId="{A30129F7-8C75-4A8A-B3C5-1DDBEBE20CA5}" destId="{4CD0AC02-6A7A-4786-83BA-F5AD35837F96}" srcOrd="0" destOrd="0" presId="urn:microsoft.com/office/officeart/2005/8/layout/hierarchy4"/>
    <dgm:cxn modelId="{93869CFC-3E99-4143-8DA2-2FE6524CCB7C}" type="presParOf" srcId="{A30129F7-8C75-4A8A-B3C5-1DDBEBE20CA5}" destId="{14A1E1CE-C5B0-476C-866A-49FE23A08D8E}"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dgm:spPr>
        <a:xfrm rot="16200000">
          <a:off x="-441475" y="441475"/>
          <a:ext cx="2693608" cy="1810657"/>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dirty="0">
              <a:solidFill>
                <a:sysClr val="window" lastClr="FFFFFF"/>
              </a:solidFill>
              <a:latin typeface="Trebuchet MS" panose="020B0603020202020204"/>
              <a:ea typeface="+mn-ea"/>
              <a:cs typeface="+mn-cs"/>
            </a:rPr>
            <a:t>Clientes</a:t>
          </a:r>
          <a:endParaRPr lang="es-CO" dirty="0">
            <a:solidFill>
              <a:sysClr val="window" lastClr="FFFFFF"/>
            </a:solidFill>
            <a:latin typeface="Trebuchet MS" panose="020B0603020202020204"/>
            <a:ea typeface="+mn-ea"/>
            <a:cs typeface="+mn-cs"/>
          </a:endParaRPr>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1">
        <dgm:presLayoutVars>
          <dgm:bulletEnabled val="1"/>
        </dgm:presLayoutVars>
      </dgm:prSet>
      <dgm:spPr/>
    </dgm:pt>
  </dgm:ptLst>
  <dgm:cxnLst>
    <dgm:cxn modelId="{AF05F068-8C5B-408E-BE3B-226C65E40555}" type="presOf" srcId="{0B1311D2-9D4F-48ED-ACE2-69CD6339081F}" destId="{4907AD1A-DD2C-44D6-BE7D-37142C342C95}"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a:xfrm>
          <a:off x="0" y="0"/>
          <a:ext cx="1810657"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lgn="l">
            <a:buNone/>
          </a:pPr>
          <a:r>
            <a:rPr lang="es-ES" sz="1800" kern="1200">
              <a:solidFill>
                <a:sysClr val="window" lastClr="FFFFFF"/>
              </a:solidFill>
              <a:latin typeface="Calibri" panose="020F0502020204030204"/>
              <a:ea typeface="+mn-ea"/>
              <a:cs typeface="+mn-cs"/>
            </a:rPr>
            <a:t>Actividad Económica</a:t>
          </a:r>
        </a:p>
        <a:p>
          <a:pPr algn="l">
            <a:buNone/>
          </a:pPr>
          <a:r>
            <a:rPr lang="es-CO" sz="1800" kern="1200">
              <a:solidFill>
                <a:sysClr val="window" lastClr="FFFFFF"/>
              </a:solidFill>
              <a:latin typeface="Calibri" panose="020F0502020204030204"/>
              <a:ea typeface="+mn-ea"/>
              <a:cs typeface="+mn-cs"/>
            </a:rPr>
            <a:t>Vol. o Fr. Transacciones</a:t>
          </a:r>
        </a:p>
        <a:p>
          <a:pPr algn="l">
            <a:buNone/>
          </a:pPr>
          <a:r>
            <a:rPr lang="es-CO" sz="1800" kern="1200">
              <a:solidFill>
                <a:sysClr val="window" lastClr="FFFFFF"/>
              </a:solidFill>
              <a:latin typeface="Calibri" panose="020F0502020204030204"/>
              <a:ea typeface="+mn-ea"/>
              <a:cs typeface="+mn-cs"/>
            </a:rPr>
            <a:t>Ingreso, Egresos</a:t>
          </a:r>
        </a:p>
        <a:p>
          <a:pPr algn="l">
            <a:buNone/>
          </a:pPr>
          <a:r>
            <a:rPr lang="es-CO" sz="1800" kern="1200">
              <a:solidFill>
                <a:sysClr val="window" lastClr="FFFFFF"/>
              </a:solidFill>
              <a:latin typeface="Calibri" panose="020F0502020204030204"/>
              <a:ea typeface="+mn-ea"/>
              <a:cs typeface="+mn-cs"/>
            </a:rPr>
            <a:t>Activo, Pasivo, Patrimonio</a:t>
          </a:r>
          <a:endParaRPr lang="es-CO" sz="1800" kern="1200" dirty="0">
            <a:solidFill>
              <a:sysClr val="window" lastClr="FFFFFF"/>
            </a:solidFill>
            <a:latin typeface="Calibri" panose="020F0502020204030204"/>
            <a:ea typeface="+mn-ea"/>
            <a:cs typeface="+mn-cs"/>
          </a:endParaRPr>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1" custLinFactNeighborX="22407" custLinFactNeighborY="-2781">
        <dgm:presLayoutVars>
          <dgm:chPref val="3"/>
        </dgm:presLayoutVars>
      </dgm:prSet>
      <dgm:spPr/>
    </dgm:pt>
    <dgm:pt modelId="{3CD40145-B7B9-4E0D-A6FE-BCD12719E7CB}" type="pres">
      <dgm:prSet presAssocID="{AEF13FC1-550C-425E-8ED6-0D9CD7A611BC}" presName="horzOne" presStyleCnt="0"/>
      <dgm:spPr/>
    </dgm:pt>
  </dgm:ptLst>
  <dgm:cxnLst>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dgm:spPr>
        <a:xfrm rot="16200000">
          <a:off x="-441475" y="441475"/>
          <a:ext cx="2693608" cy="1810657"/>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dirty="0">
              <a:solidFill>
                <a:sysClr val="window" lastClr="FFFFFF"/>
              </a:solidFill>
              <a:latin typeface="Trebuchet MS" panose="020B0603020202020204"/>
              <a:ea typeface="+mn-ea"/>
              <a:cs typeface="+mn-cs"/>
            </a:rPr>
            <a:t>Clientes</a:t>
          </a:r>
          <a:endParaRPr lang="es-CO" dirty="0">
            <a:solidFill>
              <a:sysClr val="window" lastClr="FFFFFF"/>
            </a:solidFill>
            <a:latin typeface="Trebuchet MS" panose="020B0603020202020204"/>
            <a:ea typeface="+mn-ea"/>
            <a:cs typeface="+mn-cs"/>
          </a:endParaRPr>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1">
        <dgm:presLayoutVars>
          <dgm:bulletEnabled val="1"/>
        </dgm:presLayoutVars>
      </dgm:prSet>
      <dgm:spPr/>
    </dgm:pt>
  </dgm:ptLst>
  <dgm:cxnLst>
    <dgm:cxn modelId="{AF05F068-8C5B-408E-BE3B-226C65E40555}" type="presOf" srcId="{0B1311D2-9D4F-48ED-ACE2-69CD6339081F}" destId="{4907AD1A-DD2C-44D6-BE7D-37142C342C95}"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a:xfrm>
          <a:off x="0" y="0"/>
          <a:ext cx="1810657"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lgn="l">
            <a:buNone/>
          </a:pPr>
          <a:r>
            <a:rPr lang="es-ES" sz="1800" kern="1200" dirty="0">
              <a:solidFill>
                <a:sysClr val="window" lastClr="FFFFFF"/>
              </a:solidFill>
              <a:latin typeface="Calibri" panose="020F0502020204030204"/>
              <a:ea typeface="+mn-ea"/>
              <a:cs typeface="+mn-cs"/>
            </a:rPr>
            <a:t>Actividad Económica</a:t>
          </a:r>
        </a:p>
        <a:p>
          <a:pPr algn="l">
            <a:buNone/>
          </a:pPr>
          <a:r>
            <a:rPr lang="es-CO" sz="1800" kern="1200" dirty="0">
              <a:solidFill>
                <a:sysClr val="window" lastClr="FFFFFF"/>
              </a:solidFill>
              <a:latin typeface="Calibri" panose="020F0502020204030204"/>
              <a:ea typeface="+mn-ea"/>
              <a:cs typeface="+mn-cs"/>
            </a:rPr>
            <a:t>Vol. o Fr. Transacciones</a:t>
          </a:r>
        </a:p>
        <a:p>
          <a:pPr algn="l">
            <a:buNone/>
          </a:pPr>
          <a:r>
            <a:rPr lang="es-CO" sz="1800" kern="1200" dirty="0">
              <a:solidFill>
                <a:sysClr val="window" lastClr="FFFFFF"/>
              </a:solidFill>
              <a:latin typeface="Calibri" panose="020F0502020204030204"/>
              <a:ea typeface="+mn-ea"/>
              <a:cs typeface="+mn-cs"/>
            </a:rPr>
            <a:t>Ingreso, Egresos</a:t>
          </a:r>
        </a:p>
        <a:p>
          <a:pPr algn="l">
            <a:buNone/>
          </a:pPr>
          <a:r>
            <a:rPr lang="es-CO" sz="1800" kern="1200" dirty="0">
              <a:solidFill>
                <a:sysClr val="window" lastClr="FFFFFF"/>
              </a:solidFill>
              <a:latin typeface="Calibri" panose="020F0502020204030204"/>
              <a:ea typeface="+mn-ea"/>
              <a:cs typeface="+mn-cs"/>
            </a:rPr>
            <a:t>Activo, Pasivo, Patrimonio</a:t>
          </a:r>
        </a:p>
      </dgm:t>
    </dgm:pt>
    <dgm:pt modelId="{9252F8F1-EAAC-4070-A574-A431F3D37C4D}" type="parTrans" cxnId="{7337F672-F9D5-4872-BD45-6A08F288AF34}">
      <dgm:prSet/>
      <dgm:spPr/>
      <dgm:t>
        <a:bodyPr/>
        <a:lstStyle/>
        <a:p>
          <a:endParaRPr lang="es-CO" sz="1800"/>
        </a:p>
      </dgm:t>
    </dgm:pt>
    <dgm:pt modelId="{7DEE5C26-F94F-4ED8-A077-2232A73F2994}" type="sibTrans" cxnId="{7337F672-F9D5-4872-BD45-6A08F288AF34}">
      <dgm:prSet/>
      <dgm:spPr/>
      <dgm:t>
        <a:bodyPr/>
        <a:lstStyle/>
        <a:p>
          <a:endParaRPr lang="es-CO" sz="1800"/>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1" custLinFactNeighborX="-51485" custLinFactNeighborY="-1205">
        <dgm:presLayoutVars>
          <dgm:chPref val="3"/>
        </dgm:presLayoutVars>
      </dgm:prSet>
      <dgm:spPr/>
    </dgm:pt>
    <dgm:pt modelId="{3CD40145-B7B9-4E0D-A6FE-BCD12719E7CB}" type="pres">
      <dgm:prSet presAssocID="{AEF13FC1-550C-425E-8ED6-0D9CD7A611BC}" presName="horzOne" presStyleCnt="0"/>
      <dgm:spPr/>
    </dgm:pt>
  </dgm:ptLst>
  <dgm:cxnLst>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dgm:spPr/>
      <dgm:t>
        <a:bodyPr/>
        <a:lstStyle/>
        <a:p>
          <a:r>
            <a:rPr lang="es-ES" dirty="0"/>
            <a:t>Productos</a:t>
          </a:r>
          <a:endParaRPr lang="es-CO" dirty="0"/>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1">
        <dgm:presLayoutVars>
          <dgm:bulletEnabled val="1"/>
        </dgm:presLayoutVars>
      </dgm:prSet>
      <dgm:spPr/>
    </dgm:pt>
  </dgm:ptLst>
  <dgm:cxnLst>
    <dgm:cxn modelId="{AF05F068-8C5B-408E-BE3B-226C65E40555}" type="presOf" srcId="{0B1311D2-9D4F-48ED-ACE2-69CD6339081F}" destId="{4907AD1A-DD2C-44D6-BE7D-37142C342C95}"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dgm:t>
        <a:bodyPr/>
        <a:lstStyle/>
        <a:p>
          <a:pPr algn="l">
            <a:buNone/>
          </a:pPr>
          <a:r>
            <a:rPr lang="es-ES" sz="2000" b="1" kern="1200" dirty="0">
              <a:latin typeface="Calibri" panose="020F0502020204030204"/>
              <a:ea typeface="+mn-ea"/>
              <a:cs typeface="+mn-cs"/>
            </a:rPr>
            <a:t>Naturaleza</a:t>
          </a:r>
        </a:p>
        <a:p>
          <a:pPr algn="l">
            <a:buNone/>
          </a:pPr>
          <a:r>
            <a:rPr lang="es-ES" sz="2000" b="1" kern="1200" dirty="0">
              <a:latin typeface="Calibri" panose="020F0502020204030204"/>
              <a:ea typeface="+mn-ea"/>
              <a:cs typeface="+mn-cs"/>
            </a:rPr>
            <a:t>Características</a:t>
          </a:r>
        </a:p>
        <a:p>
          <a:pPr algn="l">
            <a:buNone/>
          </a:pPr>
          <a:r>
            <a:rPr lang="es-ES" sz="2000" b="1" kern="1200" dirty="0">
              <a:latin typeface="Calibri" panose="020F0502020204030204"/>
              <a:ea typeface="+mn-ea"/>
              <a:cs typeface="+mn-cs"/>
            </a:rPr>
            <a:t>Nicho de Mercado</a:t>
          </a:r>
          <a:endParaRPr lang="es-CO" sz="2000" b="1" kern="1200" dirty="0">
            <a:latin typeface="Calibri" panose="020F0502020204030204"/>
            <a:ea typeface="+mn-ea"/>
            <a:cs typeface="+mn-cs"/>
          </a:endParaRPr>
        </a:p>
      </dgm:t>
    </dgm:pt>
    <dgm:pt modelId="{9252F8F1-EAAC-4070-A574-A431F3D37C4D}" type="parTrans" cxnId="{7337F672-F9D5-4872-BD45-6A08F288AF34}">
      <dgm:prSet/>
      <dgm:spPr/>
      <dgm:t>
        <a:bodyPr/>
        <a:lstStyle/>
        <a:p>
          <a:endParaRPr lang="es-CO" b="1"/>
        </a:p>
      </dgm:t>
    </dgm:pt>
    <dgm:pt modelId="{7DEE5C26-F94F-4ED8-A077-2232A73F2994}" type="sibTrans" cxnId="{7337F672-F9D5-4872-BD45-6A08F288AF34}">
      <dgm:prSet/>
      <dgm:spPr/>
      <dgm:t>
        <a:bodyPr/>
        <a:lstStyle/>
        <a:p>
          <a:endParaRPr lang="es-CO" b="1"/>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1" custLinFactNeighborY="662">
        <dgm:presLayoutVars>
          <dgm:chPref val="3"/>
        </dgm:presLayoutVars>
      </dgm:prSet>
      <dgm:spPr/>
    </dgm:pt>
    <dgm:pt modelId="{3CD40145-B7B9-4E0D-A6FE-BCD12719E7CB}" type="pres">
      <dgm:prSet presAssocID="{AEF13FC1-550C-425E-8ED6-0D9CD7A611BC}" presName="horzOne" presStyleCnt="0"/>
      <dgm:spPr/>
    </dgm:pt>
  </dgm:ptLst>
  <dgm:cxnLst>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dgm:spPr>
        <a:xfrm rot="16200000">
          <a:off x="-441475" y="441475"/>
          <a:ext cx="2693608" cy="1810657"/>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dirty="0">
              <a:solidFill>
                <a:sysClr val="window" lastClr="FFFFFF"/>
              </a:solidFill>
              <a:latin typeface="Trebuchet MS" panose="020B0603020202020204"/>
              <a:ea typeface="+mn-ea"/>
              <a:cs typeface="+mn-cs"/>
            </a:rPr>
            <a:t>Productos</a:t>
          </a:r>
          <a:endParaRPr lang="es-CO" dirty="0">
            <a:solidFill>
              <a:sysClr val="window" lastClr="FFFFFF"/>
            </a:solidFill>
            <a:latin typeface="Trebuchet MS" panose="020B0603020202020204"/>
            <a:ea typeface="+mn-ea"/>
            <a:cs typeface="+mn-cs"/>
          </a:endParaRPr>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1">
        <dgm:presLayoutVars>
          <dgm:bulletEnabled val="1"/>
        </dgm:presLayoutVars>
      </dgm:prSet>
      <dgm:spPr/>
    </dgm:pt>
  </dgm:ptLst>
  <dgm:cxnLst>
    <dgm:cxn modelId="{AF05F068-8C5B-408E-BE3B-226C65E40555}" type="presOf" srcId="{0B1311D2-9D4F-48ED-ACE2-69CD6339081F}" destId="{4907AD1A-DD2C-44D6-BE7D-37142C342C95}"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a:xfrm>
          <a:off x="0" y="0"/>
          <a:ext cx="1810657"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lgn="l">
            <a:buNone/>
          </a:pPr>
          <a:r>
            <a:rPr lang="es-ES" sz="1800" kern="1200" dirty="0">
              <a:solidFill>
                <a:sysClr val="window" lastClr="FFFFFF"/>
              </a:solidFill>
              <a:latin typeface="Calibri" panose="020F0502020204030204"/>
              <a:ea typeface="+mn-ea"/>
              <a:cs typeface="+mn-cs"/>
            </a:rPr>
            <a:t>Naturaleza</a:t>
          </a:r>
        </a:p>
        <a:p>
          <a:pPr algn="l">
            <a:buNone/>
          </a:pPr>
          <a:r>
            <a:rPr lang="es-ES" sz="1800" kern="1200" dirty="0">
              <a:solidFill>
                <a:sysClr val="window" lastClr="FFFFFF"/>
              </a:solidFill>
              <a:latin typeface="Calibri" panose="020F0502020204030204"/>
              <a:ea typeface="+mn-ea"/>
              <a:cs typeface="+mn-cs"/>
            </a:rPr>
            <a:t>Características</a:t>
          </a:r>
        </a:p>
        <a:p>
          <a:pPr algn="l">
            <a:buNone/>
          </a:pPr>
          <a:r>
            <a:rPr lang="es-ES" sz="1800" kern="1200" dirty="0">
              <a:solidFill>
                <a:sysClr val="window" lastClr="FFFFFF"/>
              </a:solidFill>
              <a:latin typeface="Calibri" panose="020F0502020204030204"/>
              <a:ea typeface="+mn-ea"/>
              <a:cs typeface="+mn-cs"/>
            </a:rPr>
            <a:t>Nicho de Mercado</a:t>
          </a:r>
          <a:endParaRPr lang="es-CO" sz="1800" kern="1200" dirty="0">
            <a:solidFill>
              <a:sysClr val="window" lastClr="FFFFFF"/>
            </a:solidFill>
            <a:latin typeface="Calibri" panose="020F0502020204030204"/>
            <a:ea typeface="+mn-ea"/>
            <a:cs typeface="+mn-cs"/>
          </a:endParaRPr>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1" custLinFactNeighborY="662">
        <dgm:presLayoutVars>
          <dgm:chPref val="3"/>
        </dgm:presLayoutVars>
      </dgm:prSet>
      <dgm:spPr/>
    </dgm:pt>
    <dgm:pt modelId="{3CD40145-B7B9-4E0D-A6FE-BCD12719E7CB}" type="pres">
      <dgm:prSet presAssocID="{AEF13FC1-550C-425E-8ED6-0D9CD7A611BC}" presName="horzOne" presStyleCnt="0"/>
      <dgm:spPr/>
    </dgm:pt>
  </dgm:ptLst>
  <dgm:cxnLst>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60EFB9-0024-4A56-91BF-FB40EECC7CF7}" type="doc">
      <dgm:prSet loTypeId="urn:microsoft.com/office/officeart/2009/3/layout/StepUpProcess" loCatId="process" qsTypeId="urn:microsoft.com/office/officeart/2005/8/quickstyle/simple1" qsCatId="simple" csTypeId="urn:microsoft.com/office/officeart/2005/8/colors/accent1_3" csCatId="accent1" phldr="1"/>
      <dgm:spPr/>
      <dgm:t>
        <a:bodyPr/>
        <a:lstStyle/>
        <a:p>
          <a:endParaRPr lang="es-CO"/>
        </a:p>
      </dgm:t>
    </dgm:pt>
    <dgm:pt modelId="{04AEB6AE-48AF-4C2B-A9A6-736C77F2C923}">
      <dgm:prSet phldrT="[Texto]" phldr="1"/>
      <dgm:spPr/>
      <dgm:t>
        <a:bodyPr/>
        <a:lstStyle/>
        <a:p>
          <a:endParaRPr lang="es-CO" dirty="0"/>
        </a:p>
      </dgm:t>
    </dgm:pt>
    <dgm:pt modelId="{18A0B495-5497-4AE8-B041-602A62D3B6A9}" type="parTrans" cxnId="{B55B5E04-6A60-4E51-BCCA-04535B3A50C6}">
      <dgm:prSet/>
      <dgm:spPr/>
      <dgm:t>
        <a:bodyPr/>
        <a:lstStyle/>
        <a:p>
          <a:endParaRPr lang="es-CO"/>
        </a:p>
      </dgm:t>
    </dgm:pt>
    <dgm:pt modelId="{62240D48-3E3A-4CDA-B35A-832A87F7B7EE}" type="sibTrans" cxnId="{B55B5E04-6A60-4E51-BCCA-04535B3A50C6}">
      <dgm:prSet/>
      <dgm:spPr/>
      <dgm:t>
        <a:bodyPr/>
        <a:lstStyle/>
        <a:p>
          <a:endParaRPr lang="es-CO"/>
        </a:p>
      </dgm:t>
    </dgm:pt>
    <dgm:pt modelId="{033BD652-0A8F-4C2A-ACB3-7B021E95D742}">
      <dgm:prSet phldrT="[Texto]" phldr="1"/>
      <dgm:spPr/>
      <dgm:t>
        <a:bodyPr/>
        <a:lstStyle/>
        <a:p>
          <a:endParaRPr lang="es-CO" dirty="0"/>
        </a:p>
      </dgm:t>
    </dgm:pt>
    <dgm:pt modelId="{19CCD0AF-B5B0-4AFD-8523-EE887B466C7D}" type="parTrans" cxnId="{A2AC02DE-46E0-4EAD-AFBC-05DD83B103FC}">
      <dgm:prSet/>
      <dgm:spPr/>
      <dgm:t>
        <a:bodyPr/>
        <a:lstStyle/>
        <a:p>
          <a:endParaRPr lang="es-CO"/>
        </a:p>
      </dgm:t>
    </dgm:pt>
    <dgm:pt modelId="{FE17D3B3-BC94-4ABA-AEFD-F5E067CC9200}" type="sibTrans" cxnId="{A2AC02DE-46E0-4EAD-AFBC-05DD83B103FC}">
      <dgm:prSet/>
      <dgm:spPr/>
      <dgm:t>
        <a:bodyPr/>
        <a:lstStyle/>
        <a:p>
          <a:endParaRPr lang="es-CO"/>
        </a:p>
      </dgm:t>
    </dgm:pt>
    <dgm:pt modelId="{0898AB08-2473-4453-90F5-51838A07E191}">
      <dgm:prSet phldrT="[Texto]" phldr="1"/>
      <dgm:spPr/>
      <dgm:t>
        <a:bodyPr/>
        <a:lstStyle/>
        <a:p>
          <a:endParaRPr lang="es-CO" dirty="0"/>
        </a:p>
      </dgm:t>
    </dgm:pt>
    <dgm:pt modelId="{1F40842A-73AD-4497-ADD4-85E048A5F5F1}" type="parTrans" cxnId="{D1E6B1F5-2169-4996-A5E3-64026778148D}">
      <dgm:prSet/>
      <dgm:spPr/>
      <dgm:t>
        <a:bodyPr/>
        <a:lstStyle/>
        <a:p>
          <a:endParaRPr lang="es-CO"/>
        </a:p>
      </dgm:t>
    </dgm:pt>
    <dgm:pt modelId="{9263638C-6933-4AA2-8724-44EEAA19F0EA}" type="sibTrans" cxnId="{D1E6B1F5-2169-4996-A5E3-64026778148D}">
      <dgm:prSet/>
      <dgm:spPr/>
      <dgm:t>
        <a:bodyPr/>
        <a:lstStyle/>
        <a:p>
          <a:endParaRPr lang="es-CO"/>
        </a:p>
      </dgm:t>
    </dgm:pt>
    <dgm:pt modelId="{127897DD-F62C-48F8-8770-2A65E02E9148}" type="pres">
      <dgm:prSet presAssocID="{6E60EFB9-0024-4A56-91BF-FB40EECC7CF7}" presName="rootnode" presStyleCnt="0">
        <dgm:presLayoutVars>
          <dgm:chMax/>
          <dgm:chPref/>
          <dgm:dir/>
          <dgm:animLvl val="lvl"/>
        </dgm:presLayoutVars>
      </dgm:prSet>
      <dgm:spPr/>
    </dgm:pt>
    <dgm:pt modelId="{F238F4D1-49A1-4475-987C-2F53DB3F655F}" type="pres">
      <dgm:prSet presAssocID="{04AEB6AE-48AF-4C2B-A9A6-736C77F2C923}" presName="composite" presStyleCnt="0"/>
      <dgm:spPr/>
    </dgm:pt>
    <dgm:pt modelId="{B6BC7DA5-E137-46B2-8CEC-9611AF9005A2}" type="pres">
      <dgm:prSet presAssocID="{04AEB6AE-48AF-4C2B-A9A6-736C77F2C923}" presName="LShape" presStyleLbl="alignNode1" presStyleIdx="0" presStyleCnt="5" custScaleX="139469" custScaleY="110850" custLinFactNeighborX="-10347" custLinFactNeighborY="-3626"/>
      <dgm:spPr/>
    </dgm:pt>
    <dgm:pt modelId="{47437930-F30E-4003-B12E-F40CA42D0554}" type="pres">
      <dgm:prSet presAssocID="{04AEB6AE-48AF-4C2B-A9A6-736C77F2C923}" presName="ParentText" presStyleLbl="revTx" presStyleIdx="0" presStyleCnt="3">
        <dgm:presLayoutVars>
          <dgm:chMax val="0"/>
          <dgm:chPref val="0"/>
          <dgm:bulletEnabled val="1"/>
        </dgm:presLayoutVars>
      </dgm:prSet>
      <dgm:spPr/>
    </dgm:pt>
    <dgm:pt modelId="{B1EEF562-911B-4F04-A2EF-C68E45010DBF}" type="pres">
      <dgm:prSet presAssocID="{04AEB6AE-48AF-4C2B-A9A6-736C77F2C923}" presName="Triangle" presStyleLbl="alignNode1" presStyleIdx="1" presStyleCnt="5"/>
      <dgm:spPr/>
    </dgm:pt>
    <dgm:pt modelId="{311A28AA-472B-4EC1-8C68-66A7E5F23B2B}" type="pres">
      <dgm:prSet presAssocID="{62240D48-3E3A-4CDA-B35A-832A87F7B7EE}" presName="sibTrans" presStyleCnt="0"/>
      <dgm:spPr/>
    </dgm:pt>
    <dgm:pt modelId="{EA81217D-FC06-4C2F-A704-4323A6AE1CB4}" type="pres">
      <dgm:prSet presAssocID="{62240D48-3E3A-4CDA-B35A-832A87F7B7EE}" presName="space" presStyleCnt="0"/>
      <dgm:spPr/>
    </dgm:pt>
    <dgm:pt modelId="{9ED7E9C0-A5CC-4A48-ADFC-4B1723F9BE2D}" type="pres">
      <dgm:prSet presAssocID="{033BD652-0A8F-4C2A-ACB3-7B021E95D742}" presName="composite" presStyleCnt="0"/>
      <dgm:spPr/>
    </dgm:pt>
    <dgm:pt modelId="{FC55A133-55E7-45BC-A355-62E1EB9FFA00}" type="pres">
      <dgm:prSet presAssocID="{033BD652-0A8F-4C2A-ACB3-7B021E95D742}" presName="LShape" presStyleLbl="alignNode1" presStyleIdx="2" presStyleCnt="5" custScaleX="138426" custScaleY="105318"/>
      <dgm:spPr/>
    </dgm:pt>
    <dgm:pt modelId="{17A9741D-4137-4868-B258-C6B973A2980A}" type="pres">
      <dgm:prSet presAssocID="{033BD652-0A8F-4C2A-ACB3-7B021E95D742}" presName="ParentText" presStyleLbl="revTx" presStyleIdx="1" presStyleCnt="3">
        <dgm:presLayoutVars>
          <dgm:chMax val="0"/>
          <dgm:chPref val="0"/>
          <dgm:bulletEnabled val="1"/>
        </dgm:presLayoutVars>
      </dgm:prSet>
      <dgm:spPr/>
    </dgm:pt>
    <dgm:pt modelId="{3AF293A1-D56E-4672-8182-708B0F77EF76}" type="pres">
      <dgm:prSet presAssocID="{033BD652-0A8F-4C2A-ACB3-7B021E95D742}" presName="Triangle" presStyleLbl="alignNode1" presStyleIdx="3" presStyleCnt="5"/>
      <dgm:spPr/>
    </dgm:pt>
    <dgm:pt modelId="{509F8BD1-B7E1-4D08-B480-2D02BAE81D35}" type="pres">
      <dgm:prSet presAssocID="{FE17D3B3-BC94-4ABA-AEFD-F5E067CC9200}" presName="sibTrans" presStyleCnt="0"/>
      <dgm:spPr/>
    </dgm:pt>
    <dgm:pt modelId="{C8168B6B-1763-41DA-BC63-B2497A4FCE12}" type="pres">
      <dgm:prSet presAssocID="{FE17D3B3-BC94-4ABA-AEFD-F5E067CC9200}" presName="space" presStyleCnt="0"/>
      <dgm:spPr/>
    </dgm:pt>
    <dgm:pt modelId="{66581275-DAC2-412B-80AF-3366BFE16575}" type="pres">
      <dgm:prSet presAssocID="{0898AB08-2473-4453-90F5-51838A07E191}" presName="composite" presStyleCnt="0"/>
      <dgm:spPr/>
    </dgm:pt>
    <dgm:pt modelId="{19AF98D0-5F66-49B8-9DF4-2E92904BDCE2}" type="pres">
      <dgm:prSet presAssocID="{0898AB08-2473-4453-90F5-51838A07E191}" presName="LShape" presStyleLbl="alignNode1" presStyleIdx="4" presStyleCnt="5" custScaleX="95704" custScaleY="127135"/>
      <dgm:spPr/>
    </dgm:pt>
    <dgm:pt modelId="{2A76B68D-CB88-4D01-9708-B8C119115F7F}" type="pres">
      <dgm:prSet presAssocID="{0898AB08-2473-4453-90F5-51838A07E191}" presName="ParentText" presStyleLbl="revTx" presStyleIdx="2" presStyleCnt="3">
        <dgm:presLayoutVars>
          <dgm:chMax val="0"/>
          <dgm:chPref val="0"/>
          <dgm:bulletEnabled val="1"/>
        </dgm:presLayoutVars>
      </dgm:prSet>
      <dgm:spPr/>
    </dgm:pt>
  </dgm:ptLst>
  <dgm:cxnLst>
    <dgm:cxn modelId="{B55B5E04-6A60-4E51-BCCA-04535B3A50C6}" srcId="{6E60EFB9-0024-4A56-91BF-FB40EECC7CF7}" destId="{04AEB6AE-48AF-4C2B-A9A6-736C77F2C923}" srcOrd="0" destOrd="0" parTransId="{18A0B495-5497-4AE8-B041-602A62D3B6A9}" sibTransId="{62240D48-3E3A-4CDA-B35A-832A87F7B7EE}"/>
    <dgm:cxn modelId="{C9285065-0441-4B5C-B1B9-9E98B70F95BD}" type="presOf" srcId="{033BD652-0A8F-4C2A-ACB3-7B021E95D742}" destId="{17A9741D-4137-4868-B258-C6B973A2980A}" srcOrd="0" destOrd="0" presId="urn:microsoft.com/office/officeart/2009/3/layout/StepUpProcess"/>
    <dgm:cxn modelId="{43F9B672-348F-4AFF-97FA-50B3903BC2BF}" type="presOf" srcId="{6E60EFB9-0024-4A56-91BF-FB40EECC7CF7}" destId="{127897DD-F62C-48F8-8770-2A65E02E9148}" srcOrd="0" destOrd="0" presId="urn:microsoft.com/office/officeart/2009/3/layout/StepUpProcess"/>
    <dgm:cxn modelId="{4E2D649C-86DD-4371-8267-7DEEA77DB04C}" type="presOf" srcId="{04AEB6AE-48AF-4C2B-A9A6-736C77F2C923}" destId="{47437930-F30E-4003-B12E-F40CA42D0554}" srcOrd="0" destOrd="0" presId="urn:microsoft.com/office/officeart/2009/3/layout/StepUpProcess"/>
    <dgm:cxn modelId="{A2AC02DE-46E0-4EAD-AFBC-05DD83B103FC}" srcId="{6E60EFB9-0024-4A56-91BF-FB40EECC7CF7}" destId="{033BD652-0A8F-4C2A-ACB3-7B021E95D742}" srcOrd="1" destOrd="0" parTransId="{19CCD0AF-B5B0-4AFD-8523-EE887B466C7D}" sibTransId="{FE17D3B3-BC94-4ABA-AEFD-F5E067CC9200}"/>
    <dgm:cxn modelId="{E8BB2EF2-2668-4AE8-8EAC-955A7DE977F8}" type="presOf" srcId="{0898AB08-2473-4453-90F5-51838A07E191}" destId="{2A76B68D-CB88-4D01-9708-B8C119115F7F}" srcOrd="0" destOrd="0" presId="urn:microsoft.com/office/officeart/2009/3/layout/StepUpProcess"/>
    <dgm:cxn modelId="{D1E6B1F5-2169-4996-A5E3-64026778148D}" srcId="{6E60EFB9-0024-4A56-91BF-FB40EECC7CF7}" destId="{0898AB08-2473-4453-90F5-51838A07E191}" srcOrd="2" destOrd="0" parTransId="{1F40842A-73AD-4497-ADD4-85E048A5F5F1}" sibTransId="{9263638C-6933-4AA2-8724-44EEAA19F0EA}"/>
    <dgm:cxn modelId="{5B4F6784-6BF8-4A85-B15F-208DD5E29A8C}" type="presParOf" srcId="{127897DD-F62C-48F8-8770-2A65E02E9148}" destId="{F238F4D1-49A1-4475-987C-2F53DB3F655F}" srcOrd="0" destOrd="0" presId="urn:microsoft.com/office/officeart/2009/3/layout/StepUpProcess"/>
    <dgm:cxn modelId="{88094E37-D5A6-42B5-9A88-B278D3F6ED0B}" type="presParOf" srcId="{F238F4D1-49A1-4475-987C-2F53DB3F655F}" destId="{B6BC7DA5-E137-46B2-8CEC-9611AF9005A2}" srcOrd="0" destOrd="0" presId="urn:microsoft.com/office/officeart/2009/3/layout/StepUpProcess"/>
    <dgm:cxn modelId="{976CC673-04CF-448B-9FFC-2B7256E4D5A9}" type="presParOf" srcId="{F238F4D1-49A1-4475-987C-2F53DB3F655F}" destId="{47437930-F30E-4003-B12E-F40CA42D0554}" srcOrd="1" destOrd="0" presId="urn:microsoft.com/office/officeart/2009/3/layout/StepUpProcess"/>
    <dgm:cxn modelId="{FE144CCE-DE6F-40C3-BB82-0782265A61A2}" type="presParOf" srcId="{F238F4D1-49A1-4475-987C-2F53DB3F655F}" destId="{B1EEF562-911B-4F04-A2EF-C68E45010DBF}" srcOrd="2" destOrd="0" presId="urn:microsoft.com/office/officeart/2009/3/layout/StepUpProcess"/>
    <dgm:cxn modelId="{81816DC4-FC07-4E2E-9366-43B16500E599}" type="presParOf" srcId="{127897DD-F62C-48F8-8770-2A65E02E9148}" destId="{311A28AA-472B-4EC1-8C68-66A7E5F23B2B}" srcOrd="1" destOrd="0" presId="urn:microsoft.com/office/officeart/2009/3/layout/StepUpProcess"/>
    <dgm:cxn modelId="{C2F4F117-EC98-4058-A202-4A42CF223326}" type="presParOf" srcId="{311A28AA-472B-4EC1-8C68-66A7E5F23B2B}" destId="{EA81217D-FC06-4C2F-A704-4323A6AE1CB4}" srcOrd="0" destOrd="0" presId="urn:microsoft.com/office/officeart/2009/3/layout/StepUpProcess"/>
    <dgm:cxn modelId="{E82AA2E7-F6ED-4692-B6D6-B7BCCEC1D2D6}" type="presParOf" srcId="{127897DD-F62C-48F8-8770-2A65E02E9148}" destId="{9ED7E9C0-A5CC-4A48-ADFC-4B1723F9BE2D}" srcOrd="2" destOrd="0" presId="urn:microsoft.com/office/officeart/2009/3/layout/StepUpProcess"/>
    <dgm:cxn modelId="{D97B8BE3-7808-459A-9090-E278B1AABDD3}" type="presParOf" srcId="{9ED7E9C0-A5CC-4A48-ADFC-4B1723F9BE2D}" destId="{FC55A133-55E7-45BC-A355-62E1EB9FFA00}" srcOrd="0" destOrd="0" presId="urn:microsoft.com/office/officeart/2009/3/layout/StepUpProcess"/>
    <dgm:cxn modelId="{85B051A8-2829-41A2-8AD7-BFFA5A59E233}" type="presParOf" srcId="{9ED7E9C0-A5CC-4A48-ADFC-4B1723F9BE2D}" destId="{17A9741D-4137-4868-B258-C6B973A2980A}" srcOrd="1" destOrd="0" presId="urn:microsoft.com/office/officeart/2009/3/layout/StepUpProcess"/>
    <dgm:cxn modelId="{49B7D3E8-930B-40E9-8366-D75AE2BBFDBB}" type="presParOf" srcId="{9ED7E9C0-A5CC-4A48-ADFC-4B1723F9BE2D}" destId="{3AF293A1-D56E-4672-8182-708B0F77EF76}" srcOrd="2" destOrd="0" presId="urn:microsoft.com/office/officeart/2009/3/layout/StepUpProcess"/>
    <dgm:cxn modelId="{CFA22F28-A38B-4302-970A-BD1176D59DC0}" type="presParOf" srcId="{127897DD-F62C-48F8-8770-2A65E02E9148}" destId="{509F8BD1-B7E1-4D08-B480-2D02BAE81D35}" srcOrd="3" destOrd="0" presId="urn:microsoft.com/office/officeart/2009/3/layout/StepUpProcess"/>
    <dgm:cxn modelId="{5A3816D0-BFFA-4126-A844-FFF5D6A1F868}" type="presParOf" srcId="{509F8BD1-B7E1-4D08-B480-2D02BAE81D35}" destId="{C8168B6B-1763-41DA-BC63-B2497A4FCE12}" srcOrd="0" destOrd="0" presId="urn:microsoft.com/office/officeart/2009/3/layout/StepUpProcess"/>
    <dgm:cxn modelId="{2BDCF57E-5679-4EF2-BF8A-7B8945FDA875}" type="presParOf" srcId="{127897DD-F62C-48F8-8770-2A65E02E9148}" destId="{66581275-DAC2-412B-80AF-3366BFE16575}" srcOrd="4" destOrd="0" presId="urn:microsoft.com/office/officeart/2009/3/layout/StepUpProcess"/>
    <dgm:cxn modelId="{4287AF84-E2E8-45F4-896F-0FCB472CE821}" type="presParOf" srcId="{66581275-DAC2-412B-80AF-3366BFE16575}" destId="{19AF98D0-5F66-49B8-9DF4-2E92904BDCE2}" srcOrd="0" destOrd="0" presId="urn:microsoft.com/office/officeart/2009/3/layout/StepUpProcess"/>
    <dgm:cxn modelId="{CB7BC4FA-1E99-4C64-BCF4-05B2F5D1808D}" type="presParOf" srcId="{66581275-DAC2-412B-80AF-3366BFE16575}" destId="{2A76B68D-CB88-4D01-9708-B8C119115F7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dgm:spPr>
        <a:xfrm rot="16200000">
          <a:off x="-441475" y="441475"/>
          <a:ext cx="2693608" cy="1810657"/>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dirty="0">
              <a:solidFill>
                <a:sysClr val="window" lastClr="FFFFFF"/>
              </a:solidFill>
              <a:latin typeface="Trebuchet MS" panose="020B0603020202020204"/>
              <a:ea typeface="+mn-ea"/>
              <a:cs typeface="+mn-cs"/>
            </a:rPr>
            <a:t>Canales</a:t>
          </a:r>
          <a:endParaRPr lang="es-CO" dirty="0">
            <a:solidFill>
              <a:sysClr val="window" lastClr="FFFFFF"/>
            </a:solidFill>
            <a:latin typeface="Trebuchet MS" panose="020B0603020202020204"/>
            <a:ea typeface="+mn-ea"/>
            <a:cs typeface="+mn-cs"/>
          </a:endParaRPr>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1">
        <dgm:presLayoutVars>
          <dgm:bulletEnabled val="1"/>
        </dgm:presLayoutVars>
      </dgm:prSet>
      <dgm:spPr/>
    </dgm:pt>
  </dgm:ptLst>
  <dgm:cxnLst>
    <dgm:cxn modelId="{AF05F068-8C5B-408E-BE3B-226C65E40555}" type="presOf" srcId="{0B1311D2-9D4F-48ED-ACE2-69CD6339081F}" destId="{4907AD1A-DD2C-44D6-BE7D-37142C342C95}"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a:xfrm>
          <a:off x="0" y="0"/>
          <a:ext cx="1810657"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lgn="l">
            <a:buNone/>
          </a:pPr>
          <a:r>
            <a:rPr lang="es-ES" sz="2400" kern="1200" dirty="0">
              <a:solidFill>
                <a:sysClr val="window" lastClr="FFFFFF"/>
              </a:solidFill>
              <a:latin typeface="Calibri" panose="020F0502020204030204"/>
              <a:ea typeface="+mn-ea"/>
              <a:cs typeface="+mn-cs"/>
            </a:rPr>
            <a:t>Naturaleza</a:t>
          </a:r>
        </a:p>
        <a:p>
          <a:pPr algn="l">
            <a:buNone/>
          </a:pPr>
          <a:r>
            <a:rPr lang="es-ES" sz="2400" kern="1200" dirty="0">
              <a:solidFill>
                <a:sysClr val="window" lastClr="FFFFFF"/>
              </a:solidFill>
              <a:latin typeface="Calibri" panose="020F0502020204030204"/>
              <a:ea typeface="+mn-ea"/>
              <a:cs typeface="+mn-cs"/>
            </a:rPr>
            <a:t>Características</a:t>
          </a:r>
        </a:p>
      </dgm:t>
    </dgm:pt>
    <dgm:pt modelId="{9252F8F1-EAAC-4070-A574-A431F3D37C4D}" type="parTrans" cxnId="{7337F672-F9D5-4872-BD45-6A08F288AF34}">
      <dgm:prSet/>
      <dgm:spPr/>
      <dgm:t>
        <a:bodyPr/>
        <a:lstStyle/>
        <a:p>
          <a:endParaRPr lang="es-CO" sz="2400"/>
        </a:p>
      </dgm:t>
    </dgm:pt>
    <dgm:pt modelId="{7DEE5C26-F94F-4ED8-A077-2232A73F2994}" type="sibTrans" cxnId="{7337F672-F9D5-4872-BD45-6A08F288AF34}">
      <dgm:prSet/>
      <dgm:spPr/>
      <dgm:t>
        <a:bodyPr/>
        <a:lstStyle/>
        <a:p>
          <a:endParaRPr lang="es-CO" sz="2400"/>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1" custLinFactNeighborY="662">
        <dgm:presLayoutVars>
          <dgm:chPref val="3"/>
        </dgm:presLayoutVars>
      </dgm:prSet>
      <dgm:spPr/>
    </dgm:pt>
    <dgm:pt modelId="{3CD40145-B7B9-4E0D-A6FE-BCD12719E7CB}" type="pres">
      <dgm:prSet presAssocID="{AEF13FC1-550C-425E-8ED6-0D9CD7A611BC}" presName="horzOne" presStyleCnt="0"/>
      <dgm:spPr/>
    </dgm:pt>
  </dgm:ptLst>
  <dgm:cxnLst>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dgm:spPr>
        <a:xfrm rot="16200000">
          <a:off x="-441475" y="441475"/>
          <a:ext cx="2693608" cy="1810657"/>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dirty="0">
              <a:solidFill>
                <a:sysClr val="window" lastClr="FFFFFF"/>
              </a:solidFill>
              <a:latin typeface="Trebuchet MS" panose="020B0603020202020204"/>
              <a:ea typeface="+mn-ea"/>
              <a:cs typeface="+mn-cs"/>
            </a:rPr>
            <a:t>Canales</a:t>
          </a:r>
          <a:endParaRPr lang="es-CO" dirty="0">
            <a:solidFill>
              <a:sysClr val="window" lastClr="FFFFFF"/>
            </a:solidFill>
            <a:latin typeface="Trebuchet MS" panose="020B0603020202020204"/>
            <a:ea typeface="+mn-ea"/>
            <a:cs typeface="+mn-cs"/>
          </a:endParaRPr>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1">
        <dgm:presLayoutVars>
          <dgm:bulletEnabled val="1"/>
        </dgm:presLayoutVars>
      </dgm:prSet>
      <dgm:spPr/>
    </dgm:pt>
  </dgm:ptLst>
  <dgm:cxnLst>
    <dgm:cxn modelId="{AF05F068-8C5B-408E-BE3B-226C65E40555}" type="presOf" srcId="{0B1311D2-9D4F-48ED-ACE2-69CD6339081F}" destId="{4907AD1A-DD2C-44D6-BE7D-37142C342C95}"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a:xfrm>
          <a:off x="0" y="0"/>
          <a:ext cx="1810657"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lgn="l">
            <a:buNone/>
          </a:pPr>
          <a:r>
            <a:rPr lang="es-ES" sz="2000" kern="1200" dirty="0">
              <a:solidFill>
                <a:sysClr val="window" lastClr="FFFFFF"/>
              </a:solidFill>
              <a:latin typeface="Calibri" panose="020F0502020204030204"/>
              <a:ea typeface="+mn-ea"/>
              <a:cs typeface="+mn-cs"/>
            </a:rPr>
            <a:t>Naturaleza</a:t>
          </a:r>
        </a:p>
        <a:p>
          <a:pPr algn="l">
            <a:buNone/>
          </a:pPr>
          <a:r>
            <a:rPr lang="es-ES" sz="2000" kern="1200" dirty="0">
              <a:solidFill>
                <a:sysClr val="window" lastClr="FFFFFF"/>
              </a:solidFill>
              <a:latin typeface="Calibri" panose="020F0502020204030204"/>
              <a:ea typeface="+mn-ea"/>
              <a:cs typeface="+mn-cs"/>
            </a:rPr>
            <a:t>Características</a:t>
          </a:r>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1" custLinFactNeighborY="662">
        <dgm:presLayoutVars>
          <dgm:chPref val="3"/>
        </dgm:presLayoutVars>
      </dgm:prSet>
      <dgm:spPr/>
    </dgm:pt>
    <dgm:pt modelId="{3CD40145-B7B9-4E0D-A6FE-BCD12719E7CB}" type="pres">
      <dgm:prSet presAssocID="{AEF13FC1-550C-425E-8ED6-0D9CD7A611BC}" presName="horzOne" presStyleCnt="0"/>
      <dgm:spPr/>
    </dgm:pt>
  </dgm:ptLst>
  <dgm:cxnLst>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dgm:spPr/>
      <dgm:t>
        <a:bodyPr/>
        <a:lstStyle/>
        <a:p>
          <a:r>
            <a:rPr lang="es-ES" dirty="0"/>
            <a:t>Jurisdicciones</a:t>
          </a:r>
          <a:endParaRPr lang="es-CO" dirty="0"/>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1">
        <dgm:presLayoutVars>
          <dgm:bulletEnabled val="1"/>
        </dgm:presLayoutVars>
      </dgm:prSet>
      <dgm:spPr/>
    </dgm:pt>
  </dgm:ptLst>
  <dgm:cxnLst>
    <dgm:cxn modelId="{AF05F068-8C5B-408E-BE3B-226C65E40555}" type="presOf" srcId="{0B1311D2-9D4F-48ED-ACE2-69CD6339081F}" destId="{4907AD1A-DD2C-44D6-BE7D-37142C342C95}"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dgm:t>
        <a:bodyPr/>
        <a:lstStyle/>
        <a:p>
          <a:pPr algn="l">
            <a:buNone/>
          </a:pPr>
          <a:r>
            <a:rPr lang="es-CO" sz="2000" kern="1200" dirty="0">
              <a:latin typeface="Calibri" panose="020F0502020204030204"/>
              <a:ea typeface="+mn-ea"/>
              <a:cs typeface="+mn-cs"/>
            </a:rPr>
            <a:t>Ubicación</a:t>
          </a:r>
        </a:p>
        <a:p>
          <a:pPr algn="l">
            <a:buNone/>
          </a:pPr>
          <a:r>
            <a:rPr lang="es-CO" sz="2000" kern="1200" dirty="0">
              <a:latin typeface="Calibri" panose="020F0502020204030204"/>
              <a:ea typeface="+mn-ea"/>
              <a:cs typeface="+mn-cs"/>
            </a:rPr>
            <a:t>Características</a:t>
          </a:r>
        </a:p>
        <a:p>
          <a:pPr algn="l">
            <a:buNone/>
          </a:pPr>
          <a:r>
            <a:rPr lang="es-CO" sz="2000" kern="1200" dirty="0">
              <a:latin typeface="Calibri" panose="020F0502020204030204"/>
              <a:ea typeface="+mn-ea"/>
              <a:cs typeface="+mn-cs"/>
            </a:rPr>
            <a:t>Naturaleza de trans.</a:t>
          </a:r>
        </a:p>
        <a:p>
          <a:pPr algn="l">
            <a:buNone/>
          </a:pPr>
          <a:endParaRPr lang="es-CO" sz="2000" kern="1200" dirty="0">
            <a:latin typeface="Calibri" panose="020F0502020204030204"/>
            <a:ea typeface="+mn-ea"/>
            <a:cs typeface="+mn-cs"/>
          </a:endParaRPr>
        </a:p>
      </dgm:t>
    </dgm:pt>
    <dgm:pt modelId="{7DEE5C26-F94F-4ED8-A077-2232A73F2994}" type="sibTrans" cxnId="{7337F672-F9D5-4872-BD45-6A08F288AF34}">
      <dgm:prSet/>
      <dgm:spPr/>
      <dgm:t>
        <a:bodyPr/>
        <a:lstStyle/>
        <a:p>
          <a:endParaRPr lang="es-CO"/>
        </a:p>
      </dgm:t>
    </dgm:pt>
    <dgm:pt modelId="{9252F8F1-EAAC-4070-A574-A431F3D37C4D}" type="parTrans" cxnId="{7337F672-F9D5-4872-BD45-6A08F288AF34}">
      <dgm:prSet/>
      <dgm:spPr/>
      <dgm:t>
        <a:bodyPr/>
        <a:lstStyle/>
        <a:p>
          <a:endParaRPr lang="es-CO"/>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1" custLinFactNeighborX="-276">
        <dgm:presLayoutVars>
          <dgm:chPref val="3"/>
        </dgm:presLayoutVars>
      </dgm:prSet>
      <dgm:spPr/>
    </dgm:pt>
    <dgm:pt modelId="{3CD40145-B7B9-4E0D-A6FE-BCD12719E7CB}" type="pres">
      <dgm:prSet presAssocID="{AEF13FC1-550C-425E-8ED6-0D9CD7A611BC}" presName="horzOne" presStyleCnt="0"/>
      <dgm:spPr/>
    </dgm:pt>
  </dgm:ptLst>
  <dgm:cxnLst>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dgm:spPr>
        <a:xfrm rot="16200000">
          <a:off x="-441475" y="441475"/>
          <a:ext cx="2693608" cy="1810657"/>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buNone/>
          </a:pPr>
          <a:r>
            <a:rPr lang="es-ES" dirty="0">
              <a:solidFill>
                <a:sysClr val="window" lastClr="FFFFFF"/>
              </a:solidFill>
              <a:latin typeface="Trebuchet MS" panose="020B0603020202020204"/>
              <a:ea typeface="+mn-ea"/>
              <a:cs typeface="+mn-cs"/>
            </a:rPr>
            <a:t>Jurisdicciones</a:t>
          </a:r>
          <a:endParaRPr lang="es-CO" dirty="0">
            <a:solidFill>
              <a:sysClr val="window" lastClr="FFFFFF"/>
            </a:solidFill>
            <a:latin typeface="Trebuchet MS" panose="020B0603020202020204"/>
            <a:ea typeface="+mn-ea"/>
            <a:cs typeface="+mn-cs"/>
          </a:endParaRPr>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1" custScaleY="85381" custLinFactNeighborY="1854">
        <dgm:presLayoutVars>
          <dgm:bulletEnabled val="1"/>
        </dgm:presLayoutVars>
      </dgm:prSet>
      <dgm:spPr/>
    </dgm:pt>
  </dgm:ptLst>
  <dgm:cxnLst>
    <dgm:cxn modelId="{AF05F068-8C5B-408E-BE3B-226C65E40555}" type="presOf" srcId="{0B1311D2-9D4F-48ED-ACE2-69CD6339081F}" destId="{4907AD1A-DD2C-44D6-BE7D-37142C342C95}"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a:xfrm>
          <a:off x="0" y="0"/>
          <a:ext cx="1810657" cy="1643742"/>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ln>
        <a:effectLst/>
      </dgm:spPr>
      <dgm:t>
        <a:bodyPr/>
        <a:lstStyle/>
        <a:p>
          <a:pPr algn="l">
            <a:buNone/>
          </a:pPr>
          <a:r>
            <a:rPr lang="es-CO" sz="2000" kern="1200" dirty="0">
              <a:solidFill>
                <a:sysClr val="window" lastClr="FFFFFF"/>
              </a:solidFill>
              <a:latin typeface="Calibri" panose="020F0502020204030204"/>
              <a:ea typeface="+mn-ea"/>
              <a:cs typeface="+mn-cs"/>
            </a:rPr>
            <a:t>Ubicación</a:t>
          </a:r>
        </a:p>
        <a:p>
          <a:pPr algn="l">
            <a:buNone/>
          </a:pPr>
          <a:r>
            <a:rPr lang="es-CO" sz="2000" kern="1200" dirty="0">
              <a:solidFill>
                <a:sysClr val="window" lastClr="FFFFFF"/>
              </a:solidFill>
              <a:latin typeface="Calibri" panose="020F0502020204030204"/>
              <a:ea typeface="+mn-ea"/>
              <a:cs typeface="+mn-cs"/>
            </a:rPr>
            <a:t>Características</a:t>
          </a:r>
        </a:p>
        <a:p>
          <a:pPr algn="l">
            <a:buNone/>
          </a:pPr>
          <a:r>
            <a:rPr lang="es-CO" sz="2000" kern="1200" dirty="0">
              <a:solidFill>
                <a:sysClr val="window" lastClr="FFFFFF"/>
              </a:solidFill>
              <a:latin typeface="Calibri" panose="020F0502020204030204"/>
              <a:ea typeface="+mn-ea"/>
              <a:cs typeface="+mn-cs"/>
            </a:rPr>
            <a:t>Naturaleza de trans.</a:t>
          </a:r>
        </a:p>
        <a:p>
          <a:pPr algn="l">
            <a:buNone/>
          </a:pPr>
          <a:endParaRPr lang="es-CO" sz="2000" kern="1200" dirty="0">
            <a:solidFill>
              <a:sysClr val="window" lastClr="FFFFFF"/>
            </a:solidFill>
            <a:latin typeface="Calibri" panose="020F0502020204030204"/>
            <a:ea typeface="+mn-ea"/>
            <a:cs typeface="+mn-cs"/>
          </a:endParaRPr>
        </a:p>
      </dgm:t>
    </dgm:pt>
    <dgm:pt modelId="{7DEE5C26-F94F-4ED8-A077-2232A73F2994}" type="sibTrans" cxnId="{7337F672-F9D5-4872-BD45-6A08F288AF34}">
      <dgm:prSet/>
      <dgm:spPr/>
      <dgm:t>
        <a:bodyPr/>
        <a:lstStyle/>
        <a:p>
          <a:endParaRPr lang="es-CO" sz="2000"/>
        </a:p>
      </dgm:t>
    </dgm:pt>
    <dgm:pt modelId="{9252F8F1-EAAC-4070-A574-A431F3D37C4D}" type="parTrans" cxnId="{7337F672-F9D5-4872-BD45-6A08F288AF34}">
      <dgm:prSet/>
      <dgm:spPr/>
      <dgm:t>
        <a:bodyPr/>
        <a:lstStyle/>
        <a:p>
          <a:endParaRPr lang="es-CO" sz="2000"/>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1" custLinFactNeighborY="662">
        <dgm:presLayoutVars>
          <dgm:chPref val="3"/>
        </dgm:presLayoutVars>
      </dgm:prSet>
      <dgm:spPr/>
    </dgm:pt>
    <dgm:pt modelId="{3CD40145-B7B9-4E0D-A6FE-BCD12719E7CB}" type="pres">
      <dgm:prSet presAssocID="{AEF13FC1-550C-425E-8ED6-0D9CD7A611BC}" presName="horzOne" presStyleCnt="0"/>
      <dgm:spPr/>
    </dgm:pt>
  </dgm:ptLst>
  <dgm:cxnLst>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D40632-8F7F-41B6-8736-07763788B85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ACBC2E4-DF15-4275-84D3-F6E918B2E794}">
      <dgm:prSet custT="1"/>
      <dgm:spPr/>
      <dgm:t>
        <a:bodyPr/>
        <a:lstStyle/>
        <a:p>
          <a:r>
            <a:rPr lang="es-ES" sz="2000"/>
            <a:t>El </a:t>
          </a:r>
          <a:r>
            <a:rPr lang="es-ES" sz="2000" b="1"/>
            <a:t>Clustering</a:t>
          </a:r>
          <a:r>
            <a:rPr lang="es-ES" sz="2000"/>
            <a:t> o la clusterización, es un proceso importante dentro del </a:t>
          </a:r>
          <a:r>
            <a:rPr lang="es-ES" sz="2000" b="1"/>
            <a:t>Machine learning</a:t>
          </a:r>
          <a:r>
            <a:rPr lang="es-ES" sz="2000"/>
            <a:t>. Este proceso desarrolla una acción fundamental que le permite a los algoritmos de aprendizaje automatizado entrenar y conocer de forma adecuada los datos con los que desarrollan sus actividades.</a:t>
          </a:r>
          <a:endParaRPr lang="en-US" sz="2000"/>
        </a:p>
      </dgm:t>
    </dgm:pt>
    <dgm:pt modelId="{82822D9D-82F5-4A84-9F9D-A6D5B67D4549}" type="parTrans" cxnId="{D6D058DE-5A14-4D49-BABF-C52A19154238}">
      <dgm:prSet/>
      <dgm:spPr/>
      <dgm:t>
        <a:bodyPr/>
        <a:lstStyle/>
        <a:p>
          <a:endParaRPr lang="en-US" sz="2000"/>
        </a:p>
      </dgm:t>
    </dgm:pt>
    <dgm:pt modelId="{C773E022-28B8-44D9-940C-55323020C56E}" type="sibTrans" cxnId="{D6D058DE-5A14-4D49-BABF-C52A19154238}">
      <dgm:prSet/>
      <dgm:spPr/>
      <dgm:t>
        <a:bodyPr/>
        <a:lstStyle/>
        <a:p>
          <a:endParaRPr lang="en-US" sz="2000"/>
        </a:p>
      </dgm:t>
    </dgm:pt>
    <dgm:pt modelId="{BD8BF4E2-5434-4865-8377-2ED0715454E7}">
      <dgm:prSet custT="1"/>
      <dgm:spPr/>
      <dgm:t>
        <a:bodyPr/>
        <a:lstStyle/>
        <a:p>
          <a:r>
            <a:rPr lang="es-ES" sz="2000"/>
            <a:t>Este proceso ayuda a las máquinas a generar capacidades de análisis de forma rápida, en grandes volúmenes y con la menor cantidad de errores posibles. A continuación, conoceremos un poco más sobre este importante proceso de estudio y agrupamiento de datos para aprovecharlo al máximo en nuestros proyectos.</a:t>
          </a:r>
          <a:endParaRPr lang="en-US" sz="2000"/>
        </a:p>
      </dgm:t>
    </dgm:pt>
    <dgm:pt modelId="{101B2F12-B218-4586-AC3F-F900674B00CE}" type="parTrans" cxnId="{3AC6F9D7-3595-4CE1-901F-205564B602CA}">
      <dgm:prSet/>
      <dgm:spPr/>
      <dgm:t>
        <a:bodyPr/>
        <a:lstStyle/>
        <a:p>
          <a:endParaRPr lang="en-US" sz="2000"/>
        </a:p>
      </dgm:t>
    </dgm:pt>
    <dgm:pt modelId="{AD12A26D-A795-46EA-9762-8A179177DE91}" type="sibTrans" cxnId="{3AC6F9D7-3595-4CE1-901F-205564B602CA}">
      <dgm:prSet/>
      <dgm:spPr/>
      <dgm:t>
        <a:bodyPr/>
        <a:lstStyle/>
        <a:p>
          <a:endParaRPr lang="en-US" sz="2000"/>
        </a:p>
      </dgm:t>
    </dgm:pt>
    <dgm:pt modelId="{D3A1B469-E634-4811-BD06-ABF8B1B55FD9}" type="pres">
      <dgm:prSet presAssocID="{60D40632-8F7F-41B6-8736-07763788B856}" presName="root" presStyleCnt="0">
        <dgm:presLayoutVars>
          <dgm:dir/>
          <dgm:resizeHandles val="exact"/>
        </dgm:presLayoutVars>
      </dgm:prSet>
      <dgm:spPr/>
    </dgm:pt>
    <dgm:pt modelId="{F7FB16C8-2A9C-4081-97A1-5BCAD4FC6C32}" type="pres">
      <dgm:prSet presAssocID="{8ACBC2E4-DF15-4275-84D3-F6E918B2E794}" presName="compNode" presStyleCnt="0"/>
      <dgm:spPr/>
    </dgm:pt>
    <dgm:pt modelId="{E6722017-657D-4E6F-97DE-B28C51E8ECCF}" type="pres">
      <dgm:prSet presAssocID="{8ACBC2E4-DF15-4275-84D3-F6E918B2E794}" presName="bgRect" presStyleLbl="bgShp" presStyleIdx="0" presStyleCnt="2"/>
      <dgm:spPr/>
    </dgm:pt>
    <dgm:pt modelId="{A6FDC9FD-BB65-4A69-91E8-CB2865C6717B}" type="pres">
      <dgm:prSet presAssocID="{8ACBC2E4-DF15-4275-84D3-F6E918B2E7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grama de flujo"/>
        </a:ext>
      </dgm:extLst>
    </dgm:pt>
    <dgm:pt modelId="{45D38191-0B4D-4E34-89E5-ACBE3CF4AABD}" type="pres">
      <dgm:prSet presAssocID="{8ACBC2E4-DF15-4275-84D3-F6E918B2E794}" presName="spaceRect" presStyleCnt="0"/>
      <dgm:spPr/>
    </dgm:pt>
    <dgm:pt modelId="{9B06D9F1-8F52-4D9A-831A-24BC464B5B3D}" type="pres">
      <dgm:prSet presAssocID="{8ACBC2E4-DF15-4275-84D3-F6E918B2E794}" presName="parTx" presStyleLbl="revTx" presStyleIdx="0" presStyleCnt="2">
        <dgm:presLayoutVars>
          <dgm:chMax val="0"/>
          <dgm:chPref val="0"/>
        </dgm:presLayoutVars>
      </dgm:prSet>
      <dgm:spPr/>
    </dgm:pt>
    <dgm:pt modelId="{BE544A4A-A5F4-486B-B15E-BE6ACD356DDB}" type="pres">
      <dgm:prSet presAssocID="{C773E022-28B8-44D9-940C-55323020C56E}" presName="sibTrans" presStyleCnt="0"/>
      <dgm:spPr/>
    </dgm:pt>
    <dgm:pt modelId="{FC1BDE66-2FCC-49D2-B967-743B2FFDC267}" type="pres">
      <dgm:prSet presAssocID="{BD8BF4E2-5434-4865-8377-2ED0715454E7}" presName="compNode" presStyleCnt="0"/>
      <dgm:spPr/>
    </dgm:pt>
    <dgm:pt modelId="{FCF88346-CEDF-4D1D-B8E9-518E1E4C051F}" type="pres">
      <dgm:prSet presAssocID="{BD8BF4E2-5434-4865-8377-2ED0715454E7}" presName="bgRect" presStyleLbl="bgShp" presStyleIdx="1" presStyleCnt="2"/>
      <dgm:spPr/>
    </dgm:pt>
    <dgm:pt modelId="{8A1BEBE4-1057-4A93-899C-24C9249B6F97}" type="pres">
      <dgm:prSet presAssocID="{BD8BF4E2-5434-4865-8377-2ED0715454E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3F96AA01-EC92-4B78-AE0B-B684C3C4C453}" type="pres">
      <dgm:prSet presAssocID="{BD8BF4E2-5434-4865-8377-2ED0715454E7}" presName="spaceRect" presStyleCnt="0"/>
      <dgm:spPr/>
    </dgm:pt>
    <dgm:pt modelId="{6A311DA8-F0F9-4913-88EB-DEBB2A469B90}" type="pres">
      <dgm:prSet presAssocID="{BD8BF4E2-5434-4865-8377-2ED0715454E7}" presName="parTx" presStyleLbl="revTx" presStyleIdx="1" presStyleCnt="2">
        <dgm:presLayoutVars>
          <dgm:chMax val="0"/>
          <dgm:chPref val="0"/>
        </dgm:presLayoutVars>
      </dgm:prSet>
      <dgm:spPr/>
    </dgm:pt>
  </dgm:ptLst>
  <dgm:cxnLst>
    <dgm:cxn modelId="{692CD61B-3D65-4EAC-9B2F-AC7CA5F8688C}" type="presOf" srcId="{8ACBC2E4-DF15-4275-84D3-F6E918B2E794}" destId="{9B06D9F1-8F52-4D9A-831A-24BC464B5B3D}" srcOrd="0" destOrd="0" presId="urn:microsoft.com/office/officeart/2018/2/layout/IconVerticalSolidList"/>
    <dgm:cxn modelId="{47C07143-D60E-401C-8B8F-6CBEA88A0977}" type="presOf" srcId="{60D40632-8F7F-41B6-8736-07763788B856}" destId="{D3A1B469-E634-4811-BD06-ABF8B1B55FD9}" srcOrd="0" destOrd="0" presId="urn:microsoft.com/office/officeart/2018/2/layout/IconVerticalSolidList"/>
    <dgm:cxn modelId="{8B076166-5A5D-4B41-BB3E-720277767347}" type="presOf" srcId="{BD8BF4E2-5434-4865-8377-2ED0715454E7}" destId="{6A311DA8-F0F9-4913-88EB-DEBB2A469B90}" srcOrd="0" destOrd="0" presId="urn:microsoft.com/office/officeart/2018/2/layout/IconVerticalSolidList"/>
    <dgm:cxn modelId="{3AC6F9D7-3595-4CE1-901F-205564B602CA}" srcId="{60D40632-8F7F-41B6-8736-07763788B856}" destId="{BD8BF4E2-5434-4865-8377-2ED0715454E7}" srcOrd="1" destOrd="0" parTransId="{101B2F12-B218-4586-AC3F-F900674B00CE}" sibTransId="{AD12A26D-A795-46EA-9762-8A179177DE91}"/>
    <dgm:cxn modelId="{D6D058DE-5A14-4D49-BABF-C52A19154238}" srcId="{60D40632-8F7F-41B6-8736-07763788B856}" destId="{8ACBC2E4-DF15-4275-84D3-F6E918B2E794}" srcOrd="0" destOrd="0" parTransId="{82822D9D-82F5-4A84-9F9D-A6D5B67D4549}" sibTransId="{C773E022-28B8-44D9-940C-55323020C56E}"/>
    <dgm:cxn modelId="{48938F5A-A19A-4EC5-BC5C-23195F362D8B}" type="presParOf" srcId="{D3A1B469-E634-4811-BD06-ABF8B1B55FD9}" destId="{F7FB16C8-2A9C-4081-97A1-5BCAD4FC6C32}" srcOrd="0" destOrd="0" presId="urn:microsoft.com/office/officeart/2018/2/layout/IconVerticalSolidList"/>
    <dgm:cxn modelId="{E7B66BAB-57FC-4865-B7EE-99C0CE0CD566}" type="presParOf" srcId="{F7FB16C8-2A9C-4081-97A1-5BCAD4FC6C32}" destId="{E6722017-657D-4E6F-97DE-B28C51E8ECCF}" srcOrd="0" destOrd="0" presId="urn:microsoft.com/office/officeart/2018/2/layout/IconVerticalSolidList"/>
    <dgm:cxn modelId="{60BC7199-E2BA-4BDF-9409-8E66796BC755}" type="presParOf" srcId="{F7FB16C8-2A9C-4081-97A1-5BCAD4FC6C32}" destId="{A6FDC9FD-BB65-4A69-91E8-CB2865C6717B}" srcOrd="1" destOrd="0" presId="urn:microsoft.com/office/officeart/2018/2/layout/IconVerticalSolidList"/>
    <dgm:cxn modelId="{777968DC-8C1C-4477-BD66-7B94083CF2EF}" type="presParOf" srcId="{F7FB16C8-2A9C-4081-97A1-5BCAD4FC6C32}" destId="{45D38191-0B4D-4E34-89E5-ACBE3CF4AABD}" srcOrd="2" destOrd="0" presId="urn:microsoft.com/office/officeart/2018/2/layout/IconVerticalSolidList"/>
    <dgm:cxn modelId="{FFEFFC01-817A-4466-9C86-8B2DD39AEDE1}" type="presParOf" srcId="{F7FB16C8-2A9C-4081-97A1-5BCAD4FC6C32}" destId="{9B06D9F1-8F52-4D9A-831A-24BC464B5B3D}" srcOrd="3" destOrd="0" presId="urn:microsoft.com/office/officeart/2018/2/layout/IconVerticalSolidList"/>
    <dgm:cxn modelId="{F30BF6CD-DEE9-4C11-BD1D-D43C3FC4DE07}" type="presParOf" srcId="{D3A1B469-E634-4811-BD06-ABF8B1B55FD9}" destId="{BE544A4A-A5F4-486B-B15E-BE6ACD356DDB}" srcOrd="1" destOrd="0" presId="urn:microsoft.com/office/officeart/2018/2/layout/IconVerticalSolidList"/>
    <dgm:cxn modelId="{B5E63D33-6A26-4767-BA68-AC0DEFE05A93}" type="presParOf" srcId="{D3A1B469-E634-4811-BD06-ABF8B1B55FD9}" destId="{FC1BDE66-2FCC-49D2-B967-743B2FFDC267}" srcOrd="2" destOrd="0" presId="urn:microsoft.com/office/officeart/2018/2/layout/IconVerticalSolidList"/>
    <dgm:cxn modelId="{6AC9ACD6-42F3-4AB1-BB1E-FA42377B3AEE}" type="presParOf" srcId="{FC1BDE66-2FCC-49D2-B967-743B2FFDC267}" destId="{FCF88346-CEDF-4D1D-B8E9-518E1E4C051F}" srcOrd="0" destOrd="0" presId="urn:microsoft.com/office/officeart/2018/2/layout/IconVerticalSolidList"/>
    <dgm:cxn modelId="{E1FE53E0-80A1-455E-8FFE-B5BA7D408595}" type="presParOf" srcId="{FC1BDE66-2FCC-49D2-B967-743B2FFDC267}" destId="{8A1BEBE4-1057-4A93-899C-24C9249B6F97}" srcOrd="1" destOrd="0" presId="urn:microsoft.com/office/officeart/2018/2/layout/IconVerticalSolidList"/>
    <dgm:cxn modelId="{3EF55DC5-EF0B-45D8-AF50-E47615AF612C}" type="presParOf" srcId="{FC1BDE66-2FCC-49D2-B967-743B2FFDC267}" destId="{3F96AA01-EC92-4B78-AE0B-B684C3C4C453}" srcOrd="2" destOrd="0" presId="urn:microsoft.com/office/officeart/2018/2/layout/IconVerticalSolidList"/>
    <dgm:cxn modelId="{EF314D08-D4DD-4CDD-BF18-EAD8668F1111}" type="presParOf" srcId="{FC1BDE66-2FCC-49D2-B967-743B2FFDC267}" destId="{6A311DA8-F0F9-4913-88EB-DEBB2A469B9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52BCDC-5988-48F7-8109-89CBB105417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7451B1F-9D04-4E5C-A532-A4C8AC394A77}">
      <dgm:prSet custT="1"/>
      <dgm:spPr/>
      <dgm:t>
        <a:bodyPr/>
        <a:lstStyle/>
        <a:p>
          <a:r>
            <a:rPr lang="es-ES" sz="2400" b="1"/>
            <a:t>La segmentación "inicial" es referencial. </a:t>
          </a:r>
          <a:endParaRPr lang="en-US" sz="2400" b="1"/>
        </a:p>
      </dgm:t>
    </dgm:pt>
    <dgm:pt modelId="{01E56E86-756C-4E7C-AB9D-0449511DB310}" type="parTrans" cxnId="{94145A9A-FC07-4F78-B010-FC5740E469E9}">
      <dgm:prSet/>
      <dgm:spPr/>
      <dgm:t>
        <a:bodyPr/>
        <a:lstStyle/>
        <a:p>
          <a:endParaRPr lang="en-US" sz="2400" b="1"/>
        </a:p>
      </dgm:t>
    </dgm:pt>
    <dgm:pt modelId="{BC9DB52E-3B02-448C-8F1B-49410534A040}" type="sibTrans" cxnId="{94145A9A-FC07-4F78-B010-FC5740E469E9}">
      <dgm:prSet/>
      <dgm:spPr/>
      <dgm:t>
        <a:bodyPr/>
        <a:lstStyle/>
        <a:p>
          <a:endParaRPr lang="en-US" sz="2400" b="1"/>
        </a:p>
      </dgm:t>
    </dgm:pt>
    <dgm:pt modelId="{51B95752-041D-4E7B-BE92-1038774F3EDF}">
      <dgm:prSet custT="1"/>
      <dgm:spPr/>
      <dgm:t>
        <a:bodyPr/>
        <a:lstStyle/>
        <a:p>
          <a:r>
            <a:rPr lang="es-ES" sz="2400" b="1"/>
            <a:t>La segmentación perfecta no existe. </a:t>
          </a:r>
          <a:endParaRPr lang="en-US" sz="2400" b="1"/>
        </a:p>
      </dgm:t>
    </dgm:pt>
    <dgm:pt modelId="{6122B213-0790-42D8-9D18-5773427C296D}" type="parTrans" cxnId="{E2429F27-9F47-4150-8BEA-57E0365A9291}">
      <dgm:prSet/>
      <dgm:spPr/>
      <dgm:t>
        <a:bodyPr/>
        <a:lstStyle/>
        <a:p>
          <a:endParaRPr lang="en-US" sz="2400" b="1"/>
        </a:p>
      </dgm:t>
    </dgm:pt>
    <dgm:pt modelId="{E9BA91AF-86FC-45DE-9A1E-90C3BB9103EC}" type="sibTrans" cxnId="{E2429F27-9F47-4150-8BEA-57E0365A9291}">
      <dgm:prSet/>
      <dgm:spPr/>
      <dgm:t>
        <a:bodyPr/>
        <a:lstStyle/>
        <a:p>
          <a:endParaRPr lang="en-US" sz="2400" b="1"/>
        </a:p>
      </dgm:t>
    </dgm:pt>
    <dgm:pt modelId="{8EF05D1A-9AE1-4C11-B6B8-AD0261F0652B}">
      <dgm:prSet custT="1"/>
      <dgm:spPr/>
      <dgm:t>
        <a:bodyPr/>
        <a:lstStyle/>
        <a:p>
          <a:r>
            <a:rPr lang="es-ES" sz="2400" b="1"/>
            <a:t>La segmentación reduce riesgos porque limita nuestro posible actuar a un menor número de posibilidades.</a:t>
          </a:r>
          <a:endParaRPr lang="en-US" sz="2400" b="1"/>
        </a:p>
      </dgm:t>
    </dgm:pt>
    <dgm:pt modelId="{CA090DF8-0934-4967-9D7C-349AA19B05CD}" type="parTrans" cxnId="{DB89212A-58ED-4E32-A0FD-AAAB903FFAD8}">
      <dgm:prSet/>
      <dgm:spPr/>
      <dgm:t>
        <a:bodyPr/>
        <a:lstStyle/>
        <a:p>
          <a:endParaRPr lang="en-US" sz="2400" b="1"/>
        </a:p>
      </dgm:t>
    </dgm:pt>
    <dgm:pt modelId="{F043D43D-7084-443F-8158-89B2DDB31D2E}" type="sibTrans" cxnId="{DB89212A-58ED-4E32-A0FD-AAAB903FFAD8}">
      <dgm:prSet/>
      <dgm:spPr/>
      <dgm:t>
        <a:bodyPr/>
        <a:lstStyle/>
        <a:p>
          <a:endParaRPr lang="en-US" sz="2400" b="1"/>
        </a:p>
      </dgm:t>
    </dgm:pt>
    <dgm:pt modelId="{77789B76-056D-4384-A135-AA126A773868}">
      <dgm:prSet custT="1"/>
      <dgm:spPr/>
      <dgm:t>
        <a:bodyPr/>
        <a:lstStyle/>
        <a:p>
          <a:r>
            <a:rPr lang="es-ES" sz="2400" b="1"/>
            <a:t>Los segmentos finales, deben ser claros y deben garantizar una correcta descripción de sus elementos.</a:t>
          </a:r>
          <a:endParaRPr lang="en-US" sz="2400" b="1"/>
        </a:p>
      </dgm:t>
    </dgm:pt>
    <dgm:pt modelId="{81FE473C-695F-43E3-B642-5EE8E6437531}" type="parTrans" cxnId="{047291AD-6241-4676-8FA8-6A36B26318BD}">
      <dgm:prSet/>
      <dgm:spPr/>
      <dgm:t>
        <a:bodyPr/>
        <a:lstStyle/>
        <a:p>
          <a:endParaRPr lang="en-US" sz="2400" b="1"/>
        </a:p>
      </dgm:t>
    </dgm:pt>
    <dgm:pt modelId="{F749D762-FC6A-4A61-AAF0-087A98AA3F9A}" type="sibTrans" cxnId="{047291AD-6241-4676-8FA8-6A36B26318BD}">
      <dgm:prSet/>
      <dgm:spPr/>
      <dgm:t>
        <a:bodyPr/>
        <a:lstStyle/>
        <a:p>
          <a:endParaRPr lang="en-US" sz="2400" b="1"/>
        </a:p>
      </dgm:t>
    </dgm:pt>
    <dgm:pt modelId="{3AE30B68-B191-42AB-AA5D-49F4C2DC6FB8}" type="pres">
      <dgm:prSet presAssocID="{C952BCDC-5988-48F7-8109-89CBB105417E}" presName="root" presStyleCnt="0">
        <dgm:presLayoutVars>
          <dgm:dir/>
          <dgm:resizeHandles val="exact"/>
        </dgm:presLayoutVars>
      </dgm:prSet>
      <dgm:spPr/>
    </dgm:pt>
    <dgm:pt modelId="{9DD9E50A-1FED-45B0-AF12-D7471EB41BD2}" type="pres">
      <dgm:prSet presAssocID="{67451B1F-9D04-4E5C-A532-A4C8AC394A77}" presName="compNode" presStyleCnt="0"/>
      <dgm:spPr/>
    </dgm:pt>
    <dgm:pt modelId="{1EE759A8-5FF6-4845-93EC-29BF11647FC6}" type="pres">
      <dgm:prSet presAssocID="{67451B1F-9D04-4E5C-A532-A4C8AC394A77}" presName="bgRect" presStyleLbl="bgShp" presStyleIdx="0" presStyleCnt="4"/>
      <dgm:spPr/>
    </dgm:pt>
    <dgm:pt modelId="{7874BB0C-0402-4030-BB7B-731D205C8079}" type="pres">
      <dgm:prSet presAssocID="{67451B1F-9D04-4E5C-A532-A4C8AC394A7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tical disc"/>
        </a:ext>
      </dgm:extLst>
    </dgm:pt>
    <dgm:pt modelId="{6456137B-A1E2-4E2B-B1CF-004E681A5086}" type="pres">
      <dgm:prSet presAssocID="{67451B1F-9D04-4E5C-A532-A4C8AC394A77}" presName="spaceRect" presStyleCnt="0"/>
      <dgm:spPr/>
    </dgm:pt>
    <dgm:pt modelId="{A44C1B6A-4FB6-4F8F-88DD-69BB58481D38}" type="pres">
      <dgm:prSet presAssocID="{67451B1F-9D04-4E5C-A532-A4C8AC394A77}" presName="parTx" presStyleLbl="revTx" presStyleIdx="0" presStyleCnt="4">
        <dgm:presLayoutVars>
          <dgm:chMax val="0"/>
          <dgm:chPref val="0"/>
        </dgm:presLayoutVars>
      </dgm:prSet>
      <dgm:spPr/>
    </dgm:pt>
    <dgm:pt modelId="{812B7C20-5EAA-4C6A-B786-EC77AF510226}" type="pres">
      <dgm:prSet presAssocID="{BC9DB52E-3B02-448C-8F1B-49410534A040}" presName="sibTrans" presStyleCnt="0"/>
      <dgm:spPr/>
    </dgm:pt>
    <dgm:pt modelId="{73CAC2E0-5B3F-4077-AACB-6D96DFB2270E}" type="pres">
      <dgm:prSet presAssocID="{51B95752-041D-4E7B-BE92-1038774F3EDF}" presName="compNode" presStyleCnt="0"/>
      <dgm:spPr/>
    </dgm:pt>
    <dgm:pt modelId="{156FF988-787F-4D2B-AD64-59263DA63AC4}" type="pres">
      <dgm:prSet presAssocID="{51B95752-041D-4E7B-BE92-1038774F3EDF}" presName="bgRect" presStyleLbl="bgShp" presStyleIdx="1" presStyleCnt="4"/>
      <dgm:spPr/>
    </dgm:pt>
    <dgm:pt modelId="{D925C4E8-5662-4E7C-8549-98191C03B87E}" type="pres">
      <dgm:prSet presAssocID="{51B95752-041D-4E7B-BE92-1038774F3E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na"/>
        </a:ext>
      </dgm:extLst>
    </dgm:pt>
    <dgm:pt modelId="{EA0A5EA5-22EB-421B-A96F-C08807BE5F87}" type="pres">
      <dgm:prSet presAssocID="{51B95752-041D-4E7B-BE92-1038774F3EDF}" presName="spaceRect" presStyleCnt="0"/>
      <dgm:spPr/>
    </dgm:pt>
    <dgm:pt modelId="{B733C60A-1133-47FF-B918-41F21B721235}" type="pres">
      <dgm:prSet presAssocID="{51B95752-041D-4E7B-BE92-1038774F3EDF}" presName="parTx" presStyleLbl="revTx" presStyleIdx="1" presStyleCnt="4">
        <dgm:presLayoutVars>
          <dgm:chMax val="0"/>
          <dgm:chPref val="0"/>
        </dgm:presLayoutVars>
      </dgm:prSet>
      <dgm:spPr/>
    </dgm:pt>
    <dgm:pt modelId="{B617D4DB-3AF6-4807-8FDE-795444A34F57}" type="pres">
      <dgm:prSet presAssocID="{E9BA91AF-86FC-45DE-9A1E-90C3BB9103EC}" presName="sibTrans" presStyleCnt="0"/>
      <dgm:spPr/>
    </dgm:pt>
    <dgm:pt modelId="{3CC11BAD-DFFF-484A-A411-946C6A215585}" type="pres">
      <dgm:prSet presAssocID="{8EF05D1A-9AE1-4C11-B6B8-AD0261F0652B}" presName="compNode" presStyleCnt="0"/>
      <dgm:spPr/>
    </dgm:pt>
    <dgm:pt modelId="{4D0E9524-E41B-4E01-A72D-6A2E64031319}" type="pres">
      <dgm:prSet presAssocID="{8EF05D1A-9AE1-4C11-B6B8-AD0261F0652B}" presName="bgRect" presStyleLbl="bgShp" presStyleIdx="2" presStyleCnt="4"/>
      <dgm:spPr/>
    </dgm:pt>
    <dgm:pt modelId="{4B885118-52DE-4321-A7E5-2E47DA62CBA2}" type="pres">
      <dgm:prSet presAssocID="{8EF05D1A-9AE1-4C11-B6B8-AD0261F0652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vertencia"/>
        </a:ext>
      </dgm:extLst>
    </dgm:pt>
    <dgm:pt modelId="{3C40FA6B-8AE6-421A-BDE7-4DF769027D31}" type="pres">
      <dgm:prSet presAssocID="{8EF05D1A-9AE1-4C11-B6B8-AD0261F0652B}" presName="spaceRect" presStyleCnt="0"/>
      <dgm:spPr/>
    </dgm:pt>
    <dgm:pt modelId="{1420EA2C-2819-482D-BDE6-E2BA4A711151}" type="pres">
      <dgm:prSet presAssocID="{8EF05D1A-9AE1-4C11-B6B8-AD0261F0652B}" presName="parTx" presStyleLbl="revTx" presStyleIdx="2" presStyleCnt="4">
        <dgm:presLayoutVars>
          <dgm:chMax val="0"/>
          <dgm:chPref val="0"/>
        </dgm:presLayoutVars>
      </dgm:prSet>
      <dgm:spPr/>
    </dgm:pt>
    <dgm:pt modelId="{13E4D0A8-D73C-4141-BE00-426282D9E6C4}" type="pres">
      <dgm:prSet presAssocID="{F043D43D-7084-443F-8158-89B2DDB31D2E}" presName="sibTrans" presStyleCnt="0"/>
      <dgm:spPr/>
    </dgm:pt>
    <dgm:pt modelId="{0E6D6F86-486F-4102-819C-EEF83D05E8BA}" type="pres">
      <dgm:prSet presAssocID="{77789B76-056D-4384-A135-AA126A773868}" presName="compNode" presStyleCnt="0"/>
      <dgm:spPr/>
    </dgm:pt>
    <dgm:pt modelId="{D2C4F2AF-E13A-4DAD-9343-7011630E64B3}" type="pres">
      <dgm:prSet presAssocID="{77789B76-056D-4384-A135-AA126A773868}" presName="bgRect" presStyleLbl="bgShp" presStyleIdx="3" presStyleCnt="4"/>
      <dgm:spPr/>
    </dgm:pt>
    <dgm:pt modelId="{38750F64-B72F-460A-B8AE-374A9576039E}" type="pres">
      <dgm:prSet presAssocID="{77789B76-056D-4384-A135-AA126A7738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ma"/>
        </a:ext>
      </dgm:extLst>
    </dgm:pt>
    <dgm:pt modelId="{6516E85E-FC7E-4C86-A239-F6E70B7C58EB}" type="pres">
      <dgm:prSet presAssocID="{77789B76-056D-4384-A135-AA126A773868}" presName="spaceRect" presStyleCnt="0"/>
      <dgm:spPr/>
    </dgm:pt>
    <dgm:pt modelId="{BD9D494B-65A3-44BF-A3EE-803C74AC94E6}" type="pres">
      <dgm:prSet presAssocID="{77789B76-056D-4384-A135-AA126A773868}" presName="parTx" presStyleLbl="revTx" presStyleIdx="3" presStyleCnt="4">
        <dgm:presLayoutVars>
          <dgm:chMax val="0"/>
          <dgm:chPref val="0"/>
        </dgm:presLayoutVars>
      </dgm:prSet>
      <dgm:spPr/>
    </dgm:pt>
  </dgm:ptLst>
  <dgm:cxnLst>
    <dgm:cxn modelId="{5E7A4526-40E5-478F-8400-ECEB6D5EE63A}" type="presOf" srcId="{8EF05D1A-9AE1-4C11-B6B8-AD0261F0652B}" destId="{1420EA2C-2819-482D-BDE6-E2BA4A711151}" srcOrd="0" destOrd="0" presId="urn:microsoft.com/office/officeart/2018/2/layout/IconVerticalSolidList"/>
    <dgm:cxn modelId="{E2429F27-9F47-4150-8BEA-57E0365A9291}" srcId="{C952BCDC-5988-48F7-8109-89CBB105417E}" destId="{51B95752-041D-4E7B-BE92-1038774F3EDF}" srcOrd="1" destOrd="0" parTransId="{6122B213-0790-42D8-9D18-5773427C296D}" sibTransId="{E9BA91AF-86FC-45DE-9A1E-90C3BB9103EC}"/>
    <dgm:cxn modelId="{DB89212A-58ED-4E32-A0FD-AAAB903FFAD8}" srcId="{C952BCDC-5988-48F7-8109-89CBB105417E}" destId="{8EF05D1A-9AE1-4C11-B6B8-AD0261F0652B}" srcOrd="2" destOrd="0" parTransId="{CA090DF8-0934-4967-9D7C-349AA19B05CD}" sibTransId="{F043D43D-7084-443F-8158-89B2DDB31D2E}"/>
    <dgm:cxn modelId="{84477766-E4BE-498C-BD36-E491B7CF106E}" type="presOf" srcId="{C952BCDC-5988-48F7-8109-89CBB105417E}" destId="{3AE30B68-B191-42AB-AA5D-49F4C2DC6FB8}" srcOrd="0" destOrd="0" presId="urn:microsoft.com/office/officeart/2018/2/layout/IconVerticalSolidList"/>
    <dgm:cxn modelId="{D128177B-FE55-4B14-87D1-85D1278510B6}" type="presOf" srcId="{77789B76-056D-4384-A135-AA126A773868}" destId="{BD9D494B-65A3-44BF-A3EE-803C74AC94E6}" srcOrd="0" destOrd="0" presId="urn:microsoft.com/office/officeart/2018/2/layout/IconVerticalSolidList"/>
    <dgm:cxn modelId="{931D9C93-9AE5-48D0-881B-69CF71198F0D}" type="presOf" srcId="{51B95752-041D-4E7B-BE92-1038774F3EDF}" destId="{B733C60A-1133-47FF-B918-41F21B721235}" srcOrd="0" destOrd="0" presId="urn:microsoft.com/office/officeart/2018/2/layout/IconVerticalSolidList"/>
    <dgm:cxn modelId="{94145A9A-FC07-4F78-B010-FC5740E469E9}" srcId="{C952BCDC-5988-48F7-8109-89CBB105417E}" destId="{67451B1F-9D04-4E5C-A532-A4C8AC394A77}" srcOrd="0" destOrd="0" parTransId="{01E56E86-756C-4E7C-AB9D-0449511DB310}" sibTransId="{BC9DB52E-3B02-448C-8F1B-49410534A040}"/>
    <dgm:cxn modelId="{047291AD-6241-4676-8FA8-6A36B26318BD}" srcId="{C952BCDC-5988-48F7-8109-89CBB105417E}" destId="{77789B76-056D-4384-A135-AA126A773868}" srcOrd="3" destOrd="0" parTransId="{81FE473C-695F-43E3-B642-5EE8E6437531}" sibTransId="{F749D762-FC6A-4A61-AAF0-087A98AA3F9A}"/>
    <dgm:cxn modelId="{CF5371E2-A091-43A3-A2A3-599D0BD045B3}" type="presOf" srcId="{67451B1F-9D04-4E5C-A532-A4C8AC394A77}" destId="{A44C1B6A-4FB6-4F8F-88DD-69BB58481D38}" srcOrd="0" destOrd="0" presId="urn:microsoft.com/office/officeart/2018/2/layout/IconVerticalSolidList"/>
    <dgm:cxn modelId="{D78F2B82-9AD3-41F7-A410-52177E3CE9B3}" type="presParOf" srcId="{3AE30B68-B191-42AB-AA5D-49F4C2DC6FB8}" destId="{9DD9E50A-1FED-45B0-AF12-D7471EB41BD2}" srcOrd="0" destOrd="0" presId="urn:microsoft.com/office/officeart/2018/2/layout/IconVerticalSolidList"/>
    <dgm:cxn modelId="{394FA6F3-7334-49F1-963E-6F76BC8B5E6E}" type="presParOf" srcId="{9DD9E50A-1FED-45B0-AF12-D7471EB41BD2}" destId="{1EE759A8-5FF6-4845-93EC-29BF11647FC6}" srcOrd="0" destOrd="0" presId="urn:microsoft.com/office/officeart/2018/2/layout/IconVerticalSolidList"/>
    <dgm:cxn modelId="{A892A603-5498-45D1-92DE-68EC07379C0C}" type="presParOf" srcId="{9DD9E50A-1FED-45B0-AF12-D7471EB41BD2}" destId="{7874BB0C-0402-4030-BB7B-731D205C8079}" srcOrd="1" destOrd="0" presId="urn:microsoft.com/office/officeart/2018/2/layout/IconVerticalSolidList"/>
    <dgm:cxn modelId="{99AABA73-8EEF-4E87-91A7-F28FE161D053}" type="presParOf" srcId="{9DD9E50A-1FED-45B0-AF12-D7471EB41BD2}" destId="{6456137B-A1E2-4E2B-B1CF-004E681A5086}" srcOrd="2" destOrd="0" presId="urn:microsoft.com/office/officeart/2018/2/layout/IconVerticalSolidList"/>
    <dgm:cxn modelId="{1C8090D2-A1C6-4180-9C7E-C1F1B056BF49}" type="presParOf" srcId="{9DD9E50A-1FED-45B0-AF12-D7471EB41BD2}" destId="{A44C1B6A-4FB6-4F8F-88DD-69BB58481D38}" srcOrd="3" destOrd="0" presId="urn:microsoft.com/office/officeart/2018/2/layout/IconVerticalSolidList"/>
    <dgm:cxn modelId="{304EA0D4-0FEE-4D6B-89F7-A2DC5637746D}" type="presParOf" srcId="{3AE30B68-B191-42AB-AA5D-49F4C2DC6FB8}" destId="{812B7C20-5EAA-4C6A-B786-EC77AF510226}" srcOrd="1" destOrd="0" presId="urn:microsoft.com/office/officeart/2018/2/layout/IconVerticalSolidList"/>
    <dgm:cxn modelId="{AAF83E9E-93CA-44F1-8E0F-FB1F54742D70}" type="presParOf" srcId="{3AE30B68-B191-42AB-AA5D-49F4C2DC6FB8}" destId="{73CAC2E0-5B3F-4077-AACB-6D96DFB2270E}" srcOrd="2" destOrd="0" presId="urn:microsoft.com/office/officeart/2018/2/layout/IconVerticalSolidList"/>
    <dgm:cxn modelId="{9ED2C5D0-66F5-463F-B92C-AA6B24355760}" type="presParOf" srcId="{73CAC2E0-5B3F-4077-AACB-6D96DFB2270E}" destId="{156FF988-787F-4D2B-AD64-59263DA63AC4}" srcOrd="0" destOrd="0" presId="urn:microsoft.com/office/officeart/2018/2/layout/IconVerticalSolidList"/>
    <dgm:cxn modelId="{10EAA487-2A1F-4010-90D1-D1E9381EAE58}" type="presParOf" srcId="{73CAC2E0-5B3F-4077-AACB-6D96DFB2270E}" destId="{D925C4E8-5662-4E7C-8549-98191C03B87E}" srcOrd="1" destOrd="0" presId="urn:microsoft.com/office/officeart/2018/2/layout/IconVerticalSolidList"/>
    <dgm:cxn modelId="{E79F885E-E226-4E5D-B788-16A218016EFA}" type="presParOf" srcId="{73CAC2E0-5B3F-4077-AACB-6D96DFB2270E}" destId="{EA0A5EA5-22EB-421B-A96F-C08807BE5F87}" srcOrd="2" destOrd="0" presId="urn:microsoft.com/office/officeart/2018/2/layout/IconVerticalSolidList"/>
    <dgm:cxn modelId="{CF08082A-3158-45A8-B6C8-BA782968004B}" type="presParOf" srcId="{73CAC2E0-5B3F-4077-AACB-6D96DFB2270E}" destId="{B733C60A-1133-47FF-B918-41F21B721235}" srcOrd="3" destOrd="0" presId="urn:microsoft.com/office/officeart/2018/2/layout/IconVerticalSolidList"/>
    <dgm:cxn modelId="{DE1C0F47-4701-4DF8-8E2F-6BAC73A6E0FD}" type="presParOf" srcId="{3AE30B68-B191-42AB-AA5D-49F4C2DC6FB8}" destId="{B617D4DB-3AF6-4807-8FDE-795444A34F57}" srcOrd="3" destOrd="0" presId="urn:microsoft.com/office/officeart/2018/2/layout/IconVerticalSolidList"/>
    <dgm:cxn modelId="{F7748FA5-7907-4FFC-AD03-BD10DE40F78F}" type="presParOf" srcId="{3AE30B68-B191-42AB-AA5D-49F4C2DC6FB8}" destId="{3CC11BAD-DFFF-484A-A411-946C6A215585}" srcOrd="4" destOrd="0" presId="urn:microsoft.com/office/officeart/2018/2/layout/IconVerticalSolidList"/>
    <dgm:cxn modelId="{B87C8583-2EF9-42AA-B4E6-DB1D7D01A6F2}" type="presParOf" srcId="{3CC11BAD-DFFF-484A-A411-946C6A215585}" destId="{4D0E9524-E41B-4E01-A72D-6A2E64031319}" srcOrd="0" destOrd="0" presId="urn:microsoft.com/office/officeart/2018/2/layout/IconVerticalSolidList"/>
    <dgm:cxn modelId="{6FC5E643-5E36-40FF-A7CE-C9119A204B2B}" type="presParOf" srcId="{3CC11BAD-DFFF-484A-A411-946C6A215585}" destId="{4B885118-52DE-4321-A7E5-2E47DA62CBA2}" srcOrd="1" destOrd="0" presId="urn:microsoft.com/office/officeart/2018/2/layout/IconVerticalSolidList"/>
    <dgm:cxn modelId="{F44340A8-0C63-4948-8F53-92871E05CE3B}" type="presParOf" srcId="{3CC11BAD-DFFF-484A-A411-946C6A215585}" destId="{3C40FA6B-8AE6-421A-BDE7-4DF769027D31}" srcOrd="2" destOrd="0" presId="urn:microsoft.com/office/officeart/2018/2/layout/IconVerticalSolidList"/>
    <dgm:cxn modelId="{DF12D53B-4502-42F1-8065-4EF738D5134B}" type="presParOf" srcId="{3CC11BAD-DFFF-484A-A411-946C6A215585}" destId="{1420EA2C-2819-482D-BDE6-E2BA4A711151}" srcOrd="3" destOrd="0" presId="urn:microsoft.com/office/officeart/2018/2/layout/IconVerticalSolidList"/>
    <dgm:cxn modelId="{0B26A3CD-54C7-42ED-9AD5-FBAC120358DA}" type="presParOf" srcId="{3AE30B68-B191-42AB-AA5D-49F4C2DC6FB8}" destId="{13E4D0A8-D73C-4141-BE00-426282D9E6C4}" srcOrd="5" destOrd="0" presId="urn:microsoft.com/office/officeart/2018/2/layout/IconVerticalSolidList"/>
    <dgm:cxn modelId="{B97B1477-DF23-4EAA-95EF-37526E7CC883}" type="presParOf" srcId="{3AE30B68-B191-42AB-AA5D-49F4C2DC6FB8}" destId="{0E6D6F86-486F-4102-819C-EEF83D05E8BA}" srcOrd="6" destOrd="0" presId="urn:microsoft.com/office/officeart/2018/2/layout/IconVerticalSolidList"/>
    <dgm:cxn modelId="{7B9E2759-6659-4CF7-9B8B-EA53E5BEE697}" type="presParOf" srcId="{0E6D6F86-486F-4102-819C-EEF83D05E8BA}" destId="{D2C4F2AF-E13A-4DAD-9343-7011630E64B3}" srcOrd="0" destOrd="0" presId="urn:microsoft.com/office/officeart/2018/2/layout/IconVerticalSolidList"/>
    <dgm:cxn modelId="{2F4B3DEB-04DD-45A0-8EA2-345AC22D980D}" type="presParOf" srcId="{0E6D6F86-486F-4102-819C-EEF83D05E8BA}" destId="{38750F64-B72F-460A-B8AE-374A9576039E}" srcOrd="1" destOrd="0" presId="urn:microsoft.com/office/officeart/2018/2/layout/IconVerticalSolidList"/>
    <dgm:cxn modelId="{0930E1C1-CA9A-448A-957F-F2AC3E147B05}" type="presParOf" srcId="{0E6D6F86-486F-4102-819C-EEF83D05E8BA}" destId="{6516E85E-FC7E-4C86-A239-F6E70B7C58EB}" srcOrd="2" destOrd="0" presId="urn:microsoft.com/office/officeart/2018/2/layout/IconVerticalSolidList"/>
    <dgm:cxn modelId="{9EF67BBD-AC8E-4399-B2F2-F5AB55A0BEBF}" type="presParOf" srcId="{0E6D6F86-486F-4102-819C-EEF83D05E8BA}" destId="{BD9D494B-65A3-44BF-A3EE-803C74AC94E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5CD185-EB1D-4724-978A-7C3D021651DA}" type="doc">
      <dgm:prSet loTypeId="urn:microsoft.com/office/officeart/2005/8/layout/hierarchy2" loCatId="hierarchy" qsTypeId="urn:microsoft.com/office/officeart/2005/8/quickstyle/simple4" qsCatId="simple" csTypeId="urn:microsoft.com/office/officeart/2005/8/colors/colorful1" csCatId="colorful" phldr="1"/>
      <dgm:spPr/>
      <dgm:t>
        <a:bodyPr/>
        <a:lstStyle/>
        <a:p>
          <a:endParaRPr lang="es-CO"/>
        </a:p>
      </dgm:t>
    </dgm:pt>
    <dgm:pt modelId="{60210E18-0535-484E-A954-17C8DE0F5712}">
      <dgm:prSet phldrT="[Texto]"/>
      <dgm:spPr/>
      <dgm:t>
        <a:bodyPr/>
        <a:lstStyle/>
        <a:p>
          <a:r>
            <a:rPr lang="es-CO" b="1" dirty="0"/>
            <a:t>Variables</a:t>
          </a:r>
        </a:p>
      </dgm:t>
    </dgm:pt>
    <dgm:pt modelId="{81E19972-039F-4538-848E-066098D7864F}" type="parTrans" cxnId="{2FCAFDA9-06A5-49CD-8CEF-35F6668E4DB0}">
      <dgm:prSet/>
      <dgm:spPr/>
      <dgm:t>
        <a:bodyPr/>
        <a:lstStyle/>
        <a:p>
          <a:endParaRPr lang="es-CO"/>
        </a:p>
      </dgm:t>
    </dgm:pt>
    <dgm:pt modelId="{991C5447-B239-4A5F-A5A5-19161E59D7A6}" type="sibTrans" cxnId="{2FCAFDA9-06A5-49CD-8CEF-35F6668E4DB0}">
      <dgm:prSet/>
      <dgm:spPr/>
      <dgm:t>
        <a:bodyPr/>
        <a:lstStyle/>
        <a:p>
          <a:endParaRPr lang="es-CO"/>
        </a:p>
      </dgm:t>
    </dgm:pt>
    <dgm:pt modelId="{97570923-4CAE-4CA9-97B6-0A4FD27079B5}">
      <dgm:prSet phldrT="[Texto]"/>
      <dgm:spPr/>
      <dgm:t>
        <a:bodyPr/>
        <a:lstStyle/>
        <a:p>
          <a:r>
            <a:rPr lang="es-CO" b="1" dirty="0">
              <a:solidFill>
                <a:srgbClr val="002060"/>
              </a:solidFill>
            </a:rPr>
            <a:t>Cualitativas</a:t>
          </a:r>
        </a:p>
      </dgm:t>
    </dgm:pt>
    <dgm:pt modelId="{9F77BAB2-1670-4F85-9A4B-4142667ECF37}" type="parTrans" cxnId="{7FAC2C77-1EA3-4E26-B656-23174E344CC3}">
      <dgm:prSet/>
      <dgm:spPr/>
      <dgm:t>
        <a:bodyPr/>
        <a:lstStyle/>
        <a:p>
          <a:endParaRPr lang="es-CO"/>
        </a:p>
      </dgm:t>
    </dgm:pt>
    <dgm:pt modelId="{58286617-79D7-4278-BA9B-DCE70435C63C}" type="sibTrans" cxnId="{7FAC2C77-1EA3-4E26-B656-23174E344CC3}">
      <dgm:prSet/>
      <dgm:spPr/>
      <dgm:t>
        <a:bodyPr/>
        <a:lstStyle/>
        <a:p>
          <a:endParaRPr lang="es-CO"/>
        </a:p>
      </dgm:t>
    </dgm:pt>
    <dgm:pt modelId="{B3BE286B-20FB-4BC9-AEB4-799D62292C69}">
      <dgm:prSet phldrT="[Texto]"/>
      <dgm:spPr/>
      <dgm:t>
        <a:bodyPr/>
        <a:lstStyle/>
        <a:p>
          <a:r>
            <a:rPr lang="es-CO" dirty="0"/>
            <a:t>Nominales</a:t>
          </a:r>
        </a:p>
      </dgm:t>
    </dgm:pt>
    <dgm:pt modelId="{3B6E46AB-43D9-4806-B4BC-1486C60316E4}" type="parTrans" cxnId="{F885B4BF-0DAF-476E-89C8-26A50487C990}">
      <dgm:prSet/>
      <dgm:spPr/>
      <dgm:t>
        <a:bodyPr/>
        <a:lstStyle/>
        <a:p>
          <a:endParaRPr lang="es-CO"/>
        </a:p>
      </dgm:t>
    </dgm:pt>
    <dgm:pt modelId="{7E35D254-5EBC-47A8-B92C-8ED30A84F31D}" type="sibTrans" cxnId="{F885B4BF-0DAF-476E-89C8-26A50487C990}">
      <dgm:prSet/>
      <dgm:spPr/>
      <dgm:t>
        <a:bodyPr/>
        <a:lstStyle/>
        <a:p>
          <a:endParaRPr lang="es-CO"/>
        </a:p>
      </dgm:t>
    </dgm:pt>
    <dgm:pt modelId="{C08CA5E9-A358-45DF-AF2D-99BDE77A605B}">
      <dgm:prSet phldrT="[Texto]"/>
      <dgm:spPr/>
      <dgm:t>
        <a:bodyPr/>
        <a:lstStyle/>
        <a:p>
          <a:r>
            <a:rPr lang="es-CO" dirty="0"/>
            <a:t>Ordinales</a:t>
          </a:r>
        </a:p>
      </dgm:t>
    </dgm:pt>
    <dgm:pt modelId="{50BB9AE3-D2B5-437D-ABE8-35114E6B9349}" type="parTrans" cxnId="{5A9614CC-27D1-43F8-950E-34BDA0F5972B}">
      <dgm:prSet/>
      <dgm:spPr/>
      <dgm:t>
        <a:bodyPr/>
        <a:lstStyle/>
        <a:p>
          <a:endParaRPr lang="es-CO"/>
        </a:p>
      </dgm:t>
    </dgm:pt>
    <dgm:pt modelId="{7744612F-C91F-40EC-8DD1-485E366ABBF8}" type="sibTrans" cxnId="{5A9614CC-27D1-43F8-950E-34BDA0F5972B}">
      <dgm:prSet/>
      <dgm:spPr/>
      <dgm:t>
        <a:bodyPr/>
        <a:lstStyle/>
        <a:p>
          <a:endParaRPr lang="es-CO"/>
        </a:p>
      </dgm:t>
    </dgm:pt>
    <dgm:pt modelId="{CDF9F450-E912-456F-93E0-0E946C134D4B}">
      <dgm:prSet phldrT="[Texto]"/>
      <dgm:spPr/>
      <dgm:t>
        <a:bodyPr/>
        <a:lstStyle/>
        <a:p>
          <a:r>
            <a:rPr lang="es-CO" b="1" dirty="0">
              <a:solidFill>
                <a:srgbClr val="002060"/>
              </a:solidFill>
            </a:rPr>
            <a:t>Cuantitativas</a:t>
          </a:r>
        </a:p>
      </dgm:t>
    </dgm:pt>
    <dgm:pt modelId="{65390F8C-A2D6-4141-83F5-3EBCA3209203}" type="parTrans" cxnId="{C07A14C0-4ED5-49D0-89B8-5BD00DF5D4D6}">
      <dgm:prSet/>
      <dgm:spPr/>
      <dgm:t>
        <a:bodyPr/>
        <a:lstStyle/>
        <a:p>
          <a:endParaRPr lang="es-CO"/>
        </a:p>
      </dgm:t>
    </dgm:pt>
    <dgm:pt modelId="{69412265-6566-4F69-B29C-E72AB824523E}" type="sibTrans" cxnId="{C07A14C0-4ED5-49D0-89B8-5BD00DF5D4D6}">
      <dgm:prSet/>
      <dgm:spPr/>
      <dgm:t>
        <a:bodyPr/>
        <a:lstStyle/>
        <a:p>
          <a:endParaRPr lang="es-CO"/>
        </a:p>
      </dgm:t>
    </dgm:pt>
    <dgm:pt modelId="{723882EF-474E-42FE-9962-C8C2538578AC}">
      <dgm:prSet phldrT="[Texto]"/>
      <dgm:spPr/>
      <dgm:t>
        <a:bodyPr/>
        <a:lstStyle/>
        <a:p>
          <a:r>
            <a:rPr lang="es-CO" dirty="0"/>
            <a:t>Discretas</a:t>
          </a:r>
        </a:p>
      </dgm:t>
    </dgm:pt>
    <dgm:pt modelId="{BC7A61C4-BF87-4A9F-91A6-4D6BAAA2E4AD}" type="parTrans" cxnId="{8C5E6333-6059-4940-92B8-5315F99D2A9E}">
      <dgm:prSet/>
      <dgm:spPr/>
      <dgm:t>
        <a:bodyPr/>
        <a:lstStyle/>
        <a:p>
          <a:endParaRPr lang="es-CO"/>
        </a:p>
      </dgm:t>
    </dgm:pt>
    <dgm:pt modelId="{98381337-4C97-4AA1-8938-1DA9C128C234}" type="sibTrans" cxnId="{8C5E6333-6059-4940-92B8-5315F99D2A9E}">
      <dgm:prSet/>
      <dgm:spPr/>
      <dgm:t>
        <a:bodyPr/>
        <a:lstStyle/>
        <a:p>
          <a:endParaRPr lang="es-CO"/>
        </a:p>
      </dgm:t>
    </dgm:pt>
    <dgm:pt modelId="{A00F27BF-7217-4854-BD3F-365AC5F1C31F}">
      <dgm:prSet phldrT="[Texto]"/>
      <dgm:spPr/>
      <dgm:t>
        <a:bodyPr/>
        <a:lstStyle/>
        <a:p>
          <a:r>
            <a:rPr lang="es-CO" dirty="0"/>
            <a:t>Continuas</a:t>
          </a:r>
        </a:p>
      </dgm:t>
    </dgm:pt>
    <dgm:pt modelId="{055375BE-2D37-4A68-A751-9158BF400506}" type="parTrans" cxnId="{38A97901-E12D-4EEF-9D99-40DCD3F94301}">
      <dgm:prSet/>
      <dgm:spPr/>
      <dgm:t>
        <a:bodyPr/>
        <a:lstStyle/>
        <a:p>
          <a:endParaRPr lang="es-CO"/>
        </a:p>
      </dgm:t>
    </dgm:pt>
    <dgm:pt modelId="{298B0A6C-E19A-4026-814B-9726983F087A}" type="sibTrans" cxnId="{38A97901-E12D-4EEF-9D99-40DCD3F94301}">
      <dgm:prSet/>
      <dgm:spPr/>
      <dgm:t>
        <a:bodyPr/>
        <a:lstStyle/>
        <a:p>
          <a:endParaRPr lang="es-CO"/>
        </a:p>
      </dgm:t>
    </dgm:pt>
    <dgm:pt modelId="{FDBB97EF-9ACF-4F05-AC63-359C90E44E53}" type="pres">
      <dgm:prSet presAssocID="{5C5CD185-EB1D-4724-978A-7C3D021651DA}" presName="diagram" presStyleCnt="0">
        <dgm:presLayoutVars>
          <dgm:chPref val="1"/>
          <dgm:dir/>
          <dgm:animOne val="branch"/>
          <dgm:animLvl val="lvl"/>
          <dgm:resizeHandles val="exact"/>
        </dgm:presLayoutVars>
      </dgm:prSet>
      <dgm:spPr/>
    </dgm:pt>
    <dgm:pt modelId="{1B996397-380B-45C0-A343-1E5E42486B62}" type="pres">
      <dgm:prSet presAssocID="{60210E18-0535-484E-A954-17C8DE0F5712}" presName="root1" presStyleCnt="0"/>
      <dgm:spPr/>
    </dgm:pt>
    <dgm:pt modelId="{F53C3D55-FCDB-4007-BCDD-1785673D69E6}" type="pres">
      <dgm:prSet presAssocID="{60210E18-0535-484E-A954-17C8DE0F5712}" presName="LevelOneTextNode" presStyleLbl="node0" presStyleIdx="0" presStyleCnt="1">
        <dgm:presLayoutVars>
          <dgm:chPref val="3"/>
        </dgm:presLayoutVars>
      </dgm:prSet>
      <dgm:spPr/>
    </dgm:pt>
    <dgm:pt modelId="{1580DF2B-D15D-4AEA-9478-30F3BDC33E9A}" type="pres">
      <dgm:prSet presAssocID="{60210E18-0535-484E-A954-17C8DE0F5712}" presName="level2hierChild" presStyleCnt="0"/>
      <dgm:spPr/>
    </dgm:pt>
    <dgm:pt modelId="{B4943A81-4B3C-4DDB-B47C-734591D89B59}" type="pres">
      <dgm:prSet presAssocID="{9F77BAB2-1670-4F85-9A4B-4142667ECF37}" presName="conn2-1" presStyleLbl="parChTrans1D2" presStyleIdx="0" presStyleCnt="2"/>
      <dgm:spPr/>
    </dgm:pt>
    <dgm:pt modelId="{B484A4CC-DF7E-4E66-962A-C1AB93E7AC57}" type="pres">
      <dgm:prSet presAssocID="{9F77BAB2-1670-4F85-9A4B-4142667ECF37}" presName="connTx" presStyleLbl="parChTrans1D2" presStyleIdx="0" presStyleCnt="2"/>
      <dgm:spPr/>
    </dgm:pt>
    <dgm:pt modelId="{995B6777-F376-4709-BAFE-9044C6406656}" type="pres">
      <dgm:prSet presAssocID="{97570923-4CAE-4CA9-97B6-0A4FD27079B5}" presName="root2" presStyleCnt="0"/>
      <dgm:spPr/>
    </dgm:pt>
    <dgm:pt modelId="{C8F21E62-E374-4461-8811-AD8681C9D099}" type="pres">
      <dgm:prSet presAssocID="{97570923-4CAE-4CA9-97B6-0A4FD27079B5}" presName="LevelTwoTextNode" presStyleLbl="node2" presStyleIdx="0" presStyleCnt="2">
        <dgm:presLayoutVars>
          <dgm:chPref val="3"/>
        </dgm:presLayoutVars>
      </dgm:prSet>
      <dgm:spPr/>
    </dgm:pt>
    <dgm:pt modelId="{16D14855-8F61-4F2C-A4F4-C0FEAC033133}" type="pres">
      <dgm:prSet presAssocID="{97570923-4CAE-4CA9-97B6-0A4FD27079B5}" presName="level3hierChild" presStyleCnt="0"/>
      <dgm:spPr/>
    </dgm:pt>
    <dgm:pt modelId="{AB71D54E-E044-4A94-895D-FC191312527F}" type="pres">
      <dgm:prSet presAssocID="{3B6E46AB-43D9-4806-B4BC-1486C60316E4}" presName="conn2-1" presStyleLbl="parChTrans1D3" presStyleIdx="0" presStyleCnt="4"/>
      <dgm:spPr/>
    </dgm:pt>
    <dgm:pt modelId="{70C46D0B-AEA7-4727-8B1B-A0838E03DD00}" type="pres">
      <dgm:prSet presAssocID="{3B6E46AB-43D9-4806-B4BC-1486C60316E4}" presName="connTx" presStyleLbl="parChTrans1D3" presStyleIdx="0" presStyleCnt="4"/>
      <dgm:spPr/>
    </dgm:pt>
    <dgm:pt modelId="{E29234E0-8BB8-4CF6-AB56-E6949EF0E13D}" type="pres">
      <dgm:prSet presAssocID="{B3BE286B-20FB-4BC9-AEB4-799D62292C69}" presName="root2" presStyleCnt="0"/>
      <dgm:spPr/>
    </dgm:pt>
    <dgm:pt modelId="{40EE1E61-8CD5-4CD0-8634-53BA2226E6A3}" type="pres">
      <dgm:prSet presAssocID="{B3BE286B-20FB-4BC9-AEB4-799D62292C69}" presName="LevelTwoTextNode" presStyleLbl="node3" presStyleIdx="0" presStyleCnt="4">
        <dgm:presLayoutVars>
          <dgm:chPref val="3"/>
        </dgm:presLayoutVars>
      </dgm:prSet>
      <dgm:spPr/>
    </dgm:pt>
    <dgm:pt modelId="{30CEB8BE-5F94-4B22-BF46-782CDF9C3382}" type="pres">
      <dgm:prSet presAssocID="{B3BE286B-20FB-4BC9-AEB4-799D62292C69}" presName="level3hierChild" presStyleCnt="0"/>
      <dgm:spPr/>
    </dgm:pt>
    <dgm:pt modelId="{353D4B87-72D4-43B4-A593-30AE93D562E8}" type="pres">
      <dgm:prSet presAssocID="{50BB9AE3-D2B5-437D-ABE8-35114E6B9349}" presName="conn2-1" presStyleLbl="parChTrans1D3" presStyleIdx="1" presStyleCnt="4"/>
      <dgm:spPr/>
    </dgm:pt>
    <dgm:pt modelId="{3BD6A313-86C6-4866-A467-0BF0146C087D}" type="pres">
      <dgm:prSet presAssocID="{50BB9AE3-D2B5-437D-ABE8-35114E6B9349}" presName="connTx" presStyleLbl="parChTrans1D3" presStyleIdx="1" presStyleCnt="4"/>
      <dgm:spPr/>
    </dgm:pt>
    <dgm:pt modelId="{DEA6F841-D4B8-455B-8F28-A4CAB0B05FC9}" type="pres">
      <dgm:prSet presAssocID="{C08CA5E9-A358-45DF-AF2D-99BDE77A605B}" presName="root2" presStyleCnt="0"/>
      <dgm:spPr/>
    </dgm:pt>
    <dgm:pt modelId="{0E577972-AE99-49F7-AE37-C6F3C802E2A2}" type="pres">
      <dgm:prSet presAssocID="{C08CA5E9-A358-45DF-AF2D-99BDE77A605B}" presName="LevelTwoTextNode" presStyleLbl="node3" presStyleIdx="1" presStyleCnt="4">
        <dgm:presLayoutVars>
          <dgm:chPref val="3"/>
        </dgm:presLayoutVars>
      </dgm:prSet>
      <dgm:spPr/>
    </dgm:pt>
    <dgm:pt modelId="{76F83990-34DE-430A-B6A2-C2272E08B767}" type="pres">
      <dgm:prSet presAssocID="{C08CA5E9-A358-45DF-AF2D-99BDE77A605B}" presName="level3hierChild" presStyleCnt="0"/>
      <dgm:spPr/>
    </dgm:pt>
    <dgm:pt modelId="{3D9F724A-A8E1-42FB-89C5-A73716274C89}" type="pres">
      <dgm:prSet presAssocID="{65390F8C-A2D6-4141-83F5-3EBCA3209203}" presName="conn2-1" presStyleLbl="parChTrans1D2" presStyleIdx="1" presStyleCnt="2"/>
      <dgm:spPr/>
    </dgm:pt>
    <dgm:pt modelId="{C6C07679-D87A-4756-BB3E-11CC77DCD9CE}" type="pres">
      <dgm:prSet presAssocID="{65390F8C-A2D6-4141-83F5-3EBCA3209203}" presName="connTx" presStyleLbl="parChTrans1D2" presStyleIdx="1" presStyleCnt="2"/>
      <dgm:spPr/>
    </dgm:pt>
    <dgm:pt modelId="{7924BCA6-F07B-449F-B5AA-C19862455225}" type="pres">
      <dgm:prSet presAssocID="{CDF9F450-E912-456F-93E0-0E946C134D4B}" presName="root2" presStyleCnt="0"/>
      <dgm:spPr/>
    </dgm:pt>
    <dgm:pt modelId="{E9F10C95-3509-43A0-8E65-CE467DF1E2BB}" type="pres">
      <dgm:prSet presAssocID="{CDF9F450-E912-456F-93E0-0E946C134D4B}" presName="LevelTwoTextNode" presStyleLbl="node2" presStyleIdx="1" presStyleCnt="2">
        <dgm:presLayoutVars>
          <dgm:chPref val="3"/>
        </dgm:presLayoutVars>
      </dgm:prSet>
      <dgm:spPr/>
    </dgm:pt>
    <dgm:pt modelId="{B05124F7-17CB-4498-812B-C61083779012}" type="pres">
      <dgm:prSet presAssocID="{CDF9F450-E912-456F-93E0-0E946C134D4B}" presName="level3hierChild" presStyleCnt="0"/>
      <dgm:spPr/>
    </dgm:pt>
    <dgm:pt modelId="{A2942FA1-B880-416D-A60F-E890A5F3DCC4}" type="pres">
      <dgm:prSet presAssocID="{BC7A61C4-BF87-4A9F-91A6-4D6BAAA2E4AD}" presName="conn2-1" presStyleLbl="parChTrans1D3" presStyleIdx="2" presStyleCnt="4"/>
      <dgm:spPr/>
    </dgm:pt>
    <dgm:pt modelId="{82C18CFF-3A51-49DE-BC46-F92DD0135A02}" type="pres">
      <dgm:prSet presAssocID="{BC7A61C4-BF87-4A9F-91A6-4D6BAAA2E4AD}" presName="connTx" presStyleLbl="parChTrans1D3" presStyleIdx="2" presStyleCnt="4"/>
      <dgm:spPr/>
    </dgm:pt>
    <dgm:pt modelId="{98DADFD2-4632-4004-8AD9-4F18EEA19F5D}" type="pres">
      <dgm:prSet presAssocID="{723882EF-474E-42FE-9962-C8C2538578AC}" presName="root2" presStyleCnt="0"/>
      <dgm:spPr/>
    </dgm:pt>
    <dgm:pt modelId="{BF2A9930-26C7-4982-8EBC-F32BDFA7AD49}" type="pres">
      <dgm:prSet presAssocID="{723882EF-474E-42FE-9962-C8C2538578AC}" presName="LevelTwoTextNode" presStyleLbl="node3" presStyleIdx="2" presStyleCnt="4">
        <dgm:presLayoutVars>
          <dgm:chPref val="3"/>
        </dgm:presLayoutVars>
      </dgm:prSet>
      <dgm:spPr/>
    </dgm:pt>
    <dgm:pt modelId="{B12A6B27-37EE-4602-A200-9C990FFDA677}" type="pres">
      <dgm:prSet presAssocID="{723882EF-474E-42FE-9962-C8C2538578AC}" presName="level3hierChild" presStyleCnt="0"/>
      <dgm:spPr/>
    </dgm:pt>
    <dgm:pt modelId="{FF2849B8-9675-4F50-AE18-1D39AA79C77A}" type="pres">
      <dgm:prSet presAssocID="{055375BE-2D37-4A68-A751-9158BF400506}" presName="conn2-1" presStyleLbl="parChTrans1D3" presStyleIdx="3" presStyleCnt="4"/>
      <dgm:spPr/>
    </dgm:pt>
    <dgm:pt modelId="{552CD2CA-9DF5-4F26-BE95-1C3E13699988}" type="pres">
      <dgm:prSet presAssocID="{055375BE-2D37-4A68-A751-9158BF400506}" presName="connTx" presStyleLbl="parChTrans1D3" presStyleIdx="3" presStyleCnt="4"/>
      <dgm:spPr/>
    </dgm:pt>
    <dgm:pt modelId="{2CF3C79D-7311-4F4E-AC92-BCA728792B02}" type="pres">
      <dgm:prSet presAssocID="{A00F27BF-7217-4854-BD3F-365AC5F1C31F}" presName="root2" presStyleCnt="0"/>
      <dgm:spPr/>
    </dgm:pt>
    <dgm:pt modelId="{8344238D-2EA6-4F78-8AFD-A4BCB1FC7D3D}" type="pres">
      <dgm:prSet presAssocID="{A00F27BF-7217-4854-BD3F-365AC5F1C31F}" presName="LevelTwoTextNode" presStyleLbl="node3" presStyleIdx="3" presStyleCnt="4">
        <dgm:presLayoutVars>
          <dgm:chPref val="3"/>
        </dgm:presLayoutVars>
      </dgm:prSet>
      <dgm:spPr/>
    </dgm:pt>
    <dgm:pt modelId="{086C493E-95BB-46D6-A8BE-028C199803BA}" type="pres">
      <dgm:prSet presAssocID="{A00F27BF-7217-4854-BD3F-365AC5F1C31F}" presName="level3hierChild" presStyleCnt="0"/>
      <dgm:spPr/>
    </dgm:pt>
  </dgm:ptLst>
  <dgm:cxnLst>
    <dgm:cxn modelId="{38A97901-E12D-4EEF-9D99-40DCD3F94301}" srcId="{CDF9F450-E912-456F-93E0-0E946C134D4B}" destId="{A00F27BF-7217-4854-BD3F-365AC5F1C31F}" srcOrd="1" destOrd="0" parTransId="{055375BE-2D37-4A68-A751-9158BF400506}" sibTransId="{298B0A6C-E19A-4026-814B-9726983F087A}"/>
    <dgm:cxn modelId="{FC6BC71C-BF8F-4A28-818C-630D9F8A2DE6}" type="presOf" srcId="{5C5CD185-EB1D-4724-978A-7C3D021651DA}" destId="{FDBB97EF-9ACF-4F05-AC63-359C90E44E53}" srcOrd="0" destOrd="0" presId="urn:microsoft.com/office/officeart/2005/8/layout/hierarchy2"/>
    <dgm:cxn modelId="{0AF4351E-62D6-4478-8A5C-06496EA7C857}" type="presOf" srcId="{60210E18-0535-484E-A954-17C8DE0F5712}" destId="{F53C3D55-FCDB-4007-BCDD-1785673D69E6}" srcOrd="0" destOrd="0" presId="urn:microsoft.com/office/officeart/2005/8/layout/hierarchy2"/>
    <dgm:cxn modelId="{8C5E6333-6059-4940-92B8-5315F99D2A9E}" srcId="{CDF9F450-E912-456F-93E0-0E946C134D4B}" destId="{723882EF-474E-42FE-9962-C8C2538578AC}" srcOrd="0" destOrd="0" parTransId="{BC7A61C4-BF87-4A9F-91A6-4D6BAAA2E4AD}" sibTransId="{98381337-4C97-4AA1-8938-1DA9C128C234}"/>
    <dgm:cxn modelId="{4B1C1B61-61E9-4EAF-9924-A7E04BA9EEAF}" type="presOf" srcId="{3B6E46AB-43D9-4806-B4BC-1486C60316E4}" destId="{AB71D54E-E044-4A94-895D-FC191312527F}" srcOrd="0" destOrd="0" presId="urn:microsoft.com/office/officeart/2005/8/layout/hierarchy2"/>
    <dgm:cxn modelId="{1A93486A-FC4C-4267-9A5D-5E4CC43FEAFE}" type="presOf" srcId="{A00F27BF-7217-4854-BD3F-365AC5F1C31F}" destId="{8344238D-2EA6-4F78-8AFD-A4BCB1FC7D3D}" srcOrd="0" destOrd="0" presId="urn:microsoft.com/office/officeart/2005/8/layout/hierarchy2"/>
    <dgm:cxn modelId="{DA2A604B-8843-450B-B391-13E7133F5841}" type="presOf" srcId="{65390F8C-A2D6-4141-83F5-3EBCA3209203}" destId="{3D9F724A-A8E1-42FB-89C5-A73716274C89}" srcOrd="0" destOrd="0" presId="urn:microsoft.com/office/officeart/2005/8/layout/hierarchy2"/>
    <dgm:cxn modelId="{D93BFC6F-6F0F-47D0-9A58-081EF8853DD2}" type="presOf" srcId="{BC7A61C4-BF87-4A9F-91A6-4D6BAAA2E4AD}" destId="{82C18CFF-3A51-49DE-BC46-F92DD0135A02}" srcOrd="1" destOrd="0" presId="urn:microsoft.com/office/officeart/2005/8/layout/hierarchy2"/>
    <dgm:cxn modelId="{AD765374-C041-476F-8725-F56968E46281}" type="presOf" srcId="{50BB9AE3-D2B5-437D-ABE8-35114E6B9349}" destId="{353D4B87-72D4-43B4-A593-30AE93D562E8}" srcOrd="0" destOrd="0" presId="urn:microsoft.com/office/officeart/2005/8/layout/hierarchy2"/>
    <dgm:cxn modelId="{7FAC2C77-1EA3-4E26-B656-23174E344CC3}" srcId="{60210E18-0535-484E-A954-17C8DE0F5712}" destId="{97570923-4CAE-4CA9-97B6-0A4FD27079B5}" srcOrd="0" destOrd="0" parTransId="{9F77BAB2-1670-4F85-9A4B-4142667ECF37}" sibTransId="{58286617-79D7-4278-BA9B-DCE70435C63C}"/>
    <dgm:cxn modelId="{8FC89159-940F-4C4A-8A1E-65BC7A7A4C98}" type="presOf" srcId="{97570923-4CAE-4CA9-97B6-0A4FD27079B5}" destId="{C8F21E62-E374-4461-8811-AD8681C9D099}" srcOrd="0" destOrd="0" presId="urn:microsoft.com/office/officeart/2005/8/layout/hierarchy2"/>
    <dgm:cxn modelId="{02659E7E-12D1-474A-A4F4-564C92FD3BD6}" type="presOf" srcId="{055375BE-2D37-4A68-A751-9158BF400506}" destId="{552CD2CA-9DF5-4F26-BE95-1C3E13699988}" srcOrd="1" destOrd="0" presId="urn:microsoft.com/office/officeart/2005/8/layout/hierarchy2"/>
    <dgm:cxn modelId="{E4D9AF7E-AEAA-4E86-B192-96CE27F9A32B}" type="presOf" srcId="{CDF9F450-E912-456F-93E0-0E946C134D4B}" destId="{E9F10C95-3509-43A0-8E65-CE467DF1E2BB}" srcOrd="0" destOrd="0" presId="urn:microsoft.com/office/officeart/2005/8/layout/hierarchy2"/>
    <dgm:cxn modelId="{42E40087-F1B0-4CE1-82A4-FD29915A9924}" type="presOf" srcId="{C08CA5E9-A358-45DF-AF2D-99BDE77A605B}" destId="{0E577972-AE99-49F7-AE37-C6F3C802E2A2}" srcOrd="0" destOrd="0" presId="urn:microsoft.com/office/officeart/2005/8/layout/hierarchy2"/>
    <dgm:cxn modelId="{623C078B-A236-44D8-9372-4213431EC537}" type="presOf" srcId="{50BB9AE3-D2B5-437D-ABE8-35114E6B9349}" destId="{3BD6A313-86C6-4866-A467-0BF0146C087D}" srcOrd="1" destOrd="0" presId="urn:microsoft.com/office/officeart/2005/8/layout/hierarchy2"/>
    <dgm:cxn modelId="{7E2D1696-8A9D-4A03-AAA2-C3C16E8AB84B}" type="presOf" srcId="{055375BE-2D37-4A68-A751-9158BF400506}" destId="{FF2849B8-9675-4F50-AE18-1D39AA79C77A}" srcOrd="0" destOrd="0" presId="urn:microsoft.com/office/officeart/2005/8/layout/hierarchy2"/>
    <dgm:cxn modelId="{E35DC4A2-7681-40FE-B3F8-69A231BCE21A}" type="presOf" srcId="{65390F8C-A2D6-4141-83F5-3EBCA3209203}" destId="{C6C07679-D87A-4756-BB3E-11CC77DCD9CE}" srcOrd="1" destOrd="0" presId="urn:microsoft.com/office/officeart/2005/8/layout/hierarchy2"/>
    <dgm:cxn modelId="{2FCAFDA9-06A5-49CD-8CEF-35F6668E4DB0}" srcId="{5C5CD185-EB1D-4724-978A-7C3D021651DA}" destId="{60210E18-0535-484E-A954-17C8DE0F5712}" srcOrd="0" destOrd="0" parTransId="{81E19972-039F-4538-848E-066098D7864F}" sibTransId="{991C5447-B239-4A5F-A5A5-19161E59D7A6}"/>
    <dgm:cxn modelId="{1D4240AB-A47A-47D4-B5F7-3D352F4987AF}" type="presOf" srcId="{BC7A61C4-BF87-4A9F-91A6-4D6BAAA2E4AD}" destId="{A2942FA1-B880-416D-A60F-E890A5F3DCC4}" srcOrd="0" destOrd="0" presId="urn:microsoft.com/office/officeart/2005/8/layout/hierarchy2"/>
    <dgm:cxn modelId="{B9B019B3-8E24-4E34-B6A8-87E31488AFF5}" type="presOf" srcId="{9F77BAB2-1670-4F85-9A4B-4142667ECF37}" destId="{B4943A81-4B3C-4DDB-B47C-734591D89B59}" srcOrd="0" destOrd="0" presId="urn:microsoft.com/office/officeart/2005/8/layout/hierarchy2"/>
    <dgm:cxn modelId="{F885B4BF-0DAF-476E-89C8-26A50487C990}" srcId="{97570923-4CAE-4CA9-97B6-0A4FD27079B5}" destId="{B3BE286B-20FB-4BC9-AEB4-799D62292C69}" srcOrd="0" destOrd="0" parTransId="{3B6E46AB-43D9-4806-B4BC-1486C60316E4}" sibTransId="{7E35D254-5EBC-47A8-B92C-8ED30A84F31D}"/>
    <dgm:cxn modelId="{C07A14C0-4ED5-49D0-89B8-5BD00DF5D4D6}" srcId="{60210E18-0535-484E-A954-17C8DE0F5712}" destId="{CDF9F450-E912-456F-93E0-0E946C134D4B}" srcOrd="1" destOrd="0" parTransId="{65390F8C-A2D6-4141-83F5-3EBCA3209203}" sibTransId="{69412265-6566-4F69-B29C-E72AB824523E}"/>
    <dgm:cxn modelId="{5A9614CC-27D1-43F8-950E-34BDA0F5972B}" srcId="{97570923-4CAE-4CA9-97B6-0A4FD27079B5}" destId="{C08CA5E9-A358-45DF-AF2D-99BDE77A605B}" srcOrd="1" destOrd="0" parTransId="{50BB9AE3-D2B5-437D-ABE8-35114E6B9349}" sibTransId="{7744612F-C91F-40EC-8DD1-485E366ABBF8}"/>
    <dgm:cxn modelId="{7D956AD4-398F-4871-B68F-EDB8C1E1C6A0}" type="presOf" srcId="{3B6E46AB-43D9-4806-B4BC-1486C60316E4}" destId="{70C46D0B-AEA7-4727-8B1B-A0838E03DD00}" srcOrd="1" destOrd="0" presId="urn:microsoft.com/office/officeart/2005/8/layout/hierarchy2"/>
    <dgm:cxn modelId="{383E9BED-26E3-4407-9409-824BB7CF579E}" type="presOf" srcId="{723882EF-474E-42FE-9962-C8C2538578AC}" destId="{BF2A9930-26C7-4982-8EBC-F32BDFA7AD49}" srcOrd="0" destOrd="0" presId="urn:microsoft.com/office/officeart/2005/8/layout/hierarchy2"/>
    <dgm:cxn modelId="{D05888EF-8E71-460D-9A20-2D3D3F45D2F6}" type="presOf" srcId="{B3BE286B-20FB-4BC9-AEB4-799D62292C69}" destId="{40EE1E61-8CD5-4CD0-8634-53BA2226E6A3}" srcOrd="0" destOrd="0" presId="urn:microsoft.com/office/officeart/2005/8/layout/hierarchy2"/>
    <dgm:cxn modelId="{424011F8-D89C-4ADB-A8C9-15A4F9C2A2E4}" type="presOf" srcId="{9F77BAB2-1670-4F85-9A4B-4142667ECF37}" destId="{B484A4CC-DF7E-4E66-962A-C1AB93E7AC57}" srcOrd="1" destOrd="0" presId="urn:microsoft.com/office/officeart/2005/8/layout/hierarchy2"/>
    <dgm:cxn modelId="{3156A811-BA5C-4BAE-B394-6192E57150BF}" type="presParOf" srcId="{FDBB97EF-9ACF-4F05-AC63-359C90E44E53}" destId="{1B996397-380B-45C0-A343-1E5E42486B62}" srcOrd="0" destOrd="0" presId="urn:microsoft.com/office/officeart/2005/8/layout/hierarchy2"/>
    <dgm:cxn modelId="{E0A5ACCA-D86E-4300-B129-1D7AC84E871E}" type="presParOf" srcId="{1B996397-380B-45C0-A343-1E5E42486B62}" destId="{F53C3D55-FCDB-4007-BCDD-1785673D69E6}" srcOrd="0" destOrd="0" presId="urn:microsoft.com/office/officeart/2005/8/layout/hierarchy2"/>
    <dgm:cxn modelId="{4E668364-331C-4BE2-9686-EFF31D47A954}" type="presParOf" srcId="{1B996397-380B-45C0-A343-1E5E42486B62}" destId="{1580DF2B-D15D-4AEA-9478-30F3BDC33E9A}" srcOrd="1" destOrd="0" presId="urn:microsoft.com/office/officeart/2005/8/layout/hierarchy2"/>
    <dgm:cxn modelId="{837FF08A-4821-46E3-AE37-106EA2F63DDC}" type="presParOf" srcId="{1580DF2B-D15D-4AEA-9478-30F3BDC33E9A}" destId="{B4943A81-4B3C-4DDB-B47C-734591D89B59}" srcOrd="0" destOrd="0" presId="urn:microsoft.com/office/officeart/2005/8/layout/hierarchy2"/>
    <dgm:cxn modelId="{8D3E287C-66BE-4756-A942-A7F563413AAB}" type="presParOf" srcId="{B4943A81-4B3C-4DDB-B47C-734591D89B59}" destId="{B484A4CC-DF7E-4E66-962A-C1AB93E7AC57}" srcOrd="0" destOrd="0" presId="urn:microsoft.com/office/officeart/2005/8/layout/hierarchy2"/>
    <dgm:cxn modelId="{80AD362C-F7C1-4CDA-9A24-E5CC1B8B8DAE}" type="presParOf" srcId="{1580DF2B-D15D-4AEA-9478-30F3BDC33E9A}" destId="{995B6777-F376-4709-BAFE-9044C6406656}" srcOrd="1" destOrd="0" presId="urn:microsoft.com/office/officeart/2005/8/layout/hierarchy2"/>
    <dgm:cxn modelId="{7B0998F9-55E1-4683-8F9A-1BC495694678}" type="presParOf" srcId="{995B6777-F376-4709-BAFE-9044C6406656}" destId="{C8F21E62-E374-4461-8811-AD8681C9D099}" srcOrd="0" destOrd="0" presId="urn:microsoft.com/office/officeart/2005/8/layout/hierarchy2"/>
    <dgm:cxn modelId="{6E4FDFD7-7C0D-441A-9BE0-B9E47450801E}" type="presParOf" srcId="{995B6777-F376-4709-BAFE-9044C6406656}" destId="{16D14855-8F61-4F2C-A4F4-C0FEAC033133}" srcOrd="1" destOrd="0" presId="urn:microsoft.com/office/officeart/2005/8/layout/hierarchy2"/>
    <dgm:cxn modelId="{85B6D660-A2C6-4552-B684-F989643CBCD1}" type="presParOf" srcId="{16D14855-8F61-4F2C-A4F4-C0FEAC033133}" destId="{AB71D54E-E044-4A94-895D-FC191312527F}" srcOrd="0" destOrd="0" presId="urn:microsoft.com/office/officeart/2005/8/layout/hierarchy2"/>
    <dgm:cxn modelId="{4A81F109-6A39-4644-9140-11BEB0470E46}" type="presParOf" srcId="{AB71D54E-E044-4A94-895D-FC191312527F}" destId="{70C46D0B-AEA7-4727-8B1B-A0838E03DD00}" srcOrd="0" destOrd="0" presId="urn:microsoft.com/office/officeart/2005/8/layout/hierarchy2"/>
    <dgm:cxn modelId="{18581D31-9094-48A2-962F-E06701FFAD2C}" type="presParOf" srcId="{16D14855-8F61-4F2C-A4F4-C0FEAC033133}" destId="{E29234E0-8BB8-4CF6-AB56-E6949EF0E13D}" srcOrd="1" destOrd="0" presId="urn:microsoft.com/office/officeart/2005/8/layout/hierarchy2"/>
    <dgm:cxn modelId="{32F3F8C8-C347-4F02-9C16-35011221D0DD}" type="presParOf" srcId="{E29234E0-8BB8-4CF6-AB56-E6949EF0E13D}" destId="{40EE1E61-8CD5-4CD0-8634-53BA2226E6A3}" srcOrd="0" destOrd="0" presId="urn:microsoft.com/office/officeart/2005/8/layout/hierarchy2"/>
    <dgm:cxn modelId="{42F8BF3E-6F62-419C-AE81-7881B6AD15D4}" type="presParOf" srcId="{E29234E0-8BB8-4CF6-AB56-E6949EF0E13D}" destId="{30CEB8BE-5F94-4B22-BF46-782CDF9C3382}" srcOrd="1" destOrd="0" presId="urn:microsoft.com/office/officeart/2005/8/layout/hierarchy2"/>
    <dgm:cxn modelId="{CD84BD2F-EEBC-4C7C-8E83-02B15C6F0552}" type="presParOf" srcId="{16D14855-8F61-4F2C-A4F4-C0FEAC033133}" destId="{353D4B87-72D4-43B4-A593-30AE93D562E8}" srcOrd="2" destOrd="0" presId="urn:microsoft.com/office/officeart/2005/8/layout/hierarchy2"/>
    <dgm:cxn modelId="{9B946415-B6D1-4273-A278-24CBCCD9FA09}" type="presParOf" srcId="{353D4B87-72D4-43B4-A593-30AE93D562E8}" destId="{3BD6A313-86C6-4866-A467-0BF0146C087D}" srcOrd="0" destOrd="0" presId="urn:microsoft.com/office/officeart/2005/8/layout/hierarchy2"/>
    <dgm:cxn modelId="{5DC07701-3764-4339-B300-983B2618321C}" type="presParOf" srcId="{16D14855-8F61-4F2C-A4F4-C0FEAC033133}" destId="{DEA6F841-D4B8-455B-8F28-A4CAB0B05FC9}" srcOrd="3" destOrd="0" presId="urn:microsoft.com/office/officeart/2005/8/layout/hierarchy2"/>
    <dgm:cxn modelId="{3E4B47E7-A716-4A71-986E-5D571B02593D}" type="presParOf" srcId="{DEA6F841-D4B8-455B-8F28-A4CAB0B05FC9}" destId="{0E577972-AE99-49F7-AE37-C6F3C802E2A2}" srcOrd="0" destOrd="0" presId="urn:microsoft.com/office/officeart/2005/8/layout/hierarchy2"/>
    <dgm:cxn modelId="{006A5904-8F0C-4145-969B-6429D255EEE7}" type="presParOf" srcId="{DEA6F841-D4B8-455B-8F28-A4CAB0B05FC9}" destId="{76F83990-34DE-430A-B6A2-C2272E08B767}" srcOrd="1" destOrd="0" presId="urn:microsoft.com/office/officeart/2005/8/layout/hierarchy2"/>
    <dgm:cxn modelId="{9DD808F8-D330-432D-A897-671C8CF9ECCA}" type="presParOf" srcId="{1580DF2B-D15D-4AEA-9478-30F3BDC33E9A}" destId="{3D9F724A-A8E1-42FB-89C5-A73716274C89}" srcOrd="2" destOrd="0" presId="urn:microsoft.com/office/officeart/2005/8/layout/hierarchy2"/>
    <dgm:cxn modelId="{4D4F5266-A9AA-4862-9E22-13B501326547}" type="presParOf" srcId="{3D9F724A-A8E1-42FB-89C5-A73716274C89}" destId="{C6C07679-D87A-4756-BB3E-11CC77DCD9CE}" srcOrd="0" destOrd="0" presId="urn:microsoft.com/office/officeart/2005/8/layout/hierarchy2"/>
    <dgm:cxn modelId="{ACE012A7-212B-4A36-84C2-458D410648AC}" type="presParOf" srcId="{1580DF2B-D15D-4AEA-9478-30F3BDC33E9A}" destId="{7924BCA6-F07B-449F-B5AA-C19862455225}" srcOrd="3" destOrd="0" presId="urn:microsoft.com/office/officeart/2005/8/layout/hierarchy2"/>
    <dgm:cxn modelId="{B5CDA3C9-F752-423F-A4F7-8B3B92B5CB5A}" type="presParOf" srcId="{7924BCA6-F07B-449F-B5AA-C19862455225}" destId="{E9F10C95-3509-43A0-8E65-CE467DF1E2BB}" srcOrd="0" destOrd="0" presId="urn:microsoft.com/office/officeart/2005/8/layout/hierarchy2"/>
    <dgm:cxn modelId="{8A0EE136-55BD-4E7C-9B16-12F054BD6E4A}" type="presParOf" srcId="{7924BCA6-F07B-449F-B5AA-C19862455225}" destId="{B05124F7-17CB-4498-812B-C61083779012}" srcOrd="1" destOrd="0" presId="urn:microsoft.com/office/officeart/2005/8/layout/hierarchy2"/>
    <dgm:cxn modelId="{638D00B4-65BE-4707-BA88-D20500570003}" type="presParOf" srcId="{B05124F7-17CB-4498-812B-C61083779012}" destId="{A2942FA1-B880-416D-A60F-E890A5F3DCC4}" srcOrd="0" destOrd="0" presId="urn:microsoft.com/office/officeart/2005/8/layout/hierarchy2"/>
    <dgm:cxn modelId="{05A4633B-97F9-45FB-BCC4-A4E62568897D}" type="presParOf" srcId="{A2942FA1-B880-416D-A60F-E890A5F3DCC4}" destId="{82C18CFF-3A51-49DE-BC46-F92DD0135A02}" srcOrd="0" destOrd="0" presId="urn:microsoft.com/office/officeart/2005/8/layout/hierarchy2"/>
    <dgm:cxn modelId="{395EFC0C-9FC5-4574-B2E9-883D3BC5C0C1}" type="presParOf" srcId="{B05124F7-17CB-4498-812B-C61083779012}" destId="{98DADFD2-4632-4004-8AD9-4F18EEA19F5D}" srcOrd="1" destOrd="0" presId="urn:microsoft.com/office/officeart/2005/8/layout/hierarchy2"/>
    <dgm:cxn modelId="{8CD24774-C7CB-4663-A3C8-099E6A61B1AE}" type="presParOf" srcId="{98DADFD2-4632-4004-8AD9-4F18EEA19F5D}" destId="{BF2A9930-26C7-4982-8EBC-F32BDFA7AD49}" srcOrd="0" destOrd="0" presId="urn:microsoft.com/office/officeart/2005/8/layout/hierarchy2"/>
    <dgm:cxn modelId="{E86B9D50-C905-40B8-BCB5-20F943D25BCB}" type="presParOf" srcId="{98DADFD2-4632-4004-8AD9-4F18EEA19F5D}" destId="{B12A6B27-37EE-4602-A200-9C990FFDA677}" srcOrd="1" destOrd="0" presId="urn:microsoft.com/office/officeart/2005/8/layout/hierarchy2"/>
    <dgm:cxn modelId="{2F2CDCF8-E845-4093-95F5-B1ECA30BA927}" type="presParOf" srcId="{B05124F7-17CB-4498-812B-C61083779012}" destId="{FF2849B8-9675-4F50-AE18-1D39AA79C77A}" srcOrd="2" destOrd="0" presId="urn:microsoft.com/office/officeart/2005/8/layout/hierarchy2"/>
    <dgm:cxn modelId="{9F1AEFCB-DF1C-4D77-8602-B22B77093AD7}" type="presParOf" srcId="{FF2849B8-9675-4F50-AE18-1D39AA79C77A}" destId="{552CD2CA-9DF5-4F26-BE95-1C3E13699988}" srcOrd="0" destOrd="0" presId="urn:microsoft.com/office/officeart/2005/8/layout/hierarchy2"/>
    <dgm:cxn modelId="{6A854D1E-C522-44E1-8507-3A4EC3CD853E}" type="presParOf" srcId="{B05124F7-17CB-4498-812B-C61083779012}" destId="{2CF3C79D-7311-4F4E-AC92-BCA728792B02}" srcOrd="3" destOrd="0" presId="urn:microsoft.com/office/officeart/2005/8/layout/hierarchy2"/>
    <dgm:cxn modelId="{BB01E05C-0A25-4DBB-A7CD-0F92B1732FDA}" type="presParOf" srcId="{2CF3C79D-7311-4F4E-AC92-BCA728792B02}" destId="{8344238D-2EA6-4F78-8AFD-A4BCB1FC7D3D}" srcOrd="0" destOrd="0" presId="urn:microsoft.com/office/officeart/2005/8/layout/hierarchy2"/>
    <dgm:cxn modelId="{399360BE-6F38-43A1-BF0E-C8A00AC73FF0}" type="presParOf" srcId="{2CF3C79D-7311-4F4E-AC92-BCA728792B02}" destId="{086C493E-95BB-46D6-A8BE-028C199803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5CD185-EB1D-4724-978A-7C3D021651DA}" type="doc">
      <dgm:prSet loTypeId="urn:microsoft.com/office/officeart/2005/8/layout/hierarchy6" loCatId="hierarchy" qsTypeId="urn:microsoft.com/office/officeart/2005/8/quickstyle/simple4" qsCatId="simple" csTypeId="urn:microsoft.com/office/officeart/2005/8/colors/colorful1" csCatId="colorful" phldr="1"/>
      <dgm:spPr/>
      <dgm:t>
        <a:bodyPr/>
        <a:lstStyle/>
        <a:p>
          <a:endParaRPr lang="es-CO"/>
        </a:p>
      </dgm:t>
    </dgm:pt>
    <dgm:pt modelId="{60210E18-0535-484E-A954-17C8DE0F5712}">
      <dgm:prSet phldrT="[Texto]"/>
      <dgm:spPr/>
      <dgm:t>
        <a:bodyPr/>
        <a:lstStyle/>
        <a:p>
          <a:r>
            <a:rPr lang="es-CO" b="1" dirty="0"/>
            <a:t>Medidas Estadísticas</a:t>
          </a:r>
        </a:p>
      </dgm:t>
    </dgm:pt>
    <dgm:pt modelId="{81E19972-039F-4538-848E-066098D7864F}" type="parTrans" cxnId="{2FCAFDA9-06A5-49CD-8CEF-35F6668E4DB0}">
      <dgm:prSet/>
      <dgm:spPr/>
      <dgm:t>
        <a:bodyPr/>
        <a:lstStyle/>
        <a:p>
          <a:endParaRPr lang="es-CO"/>
        </a:p>
      </dgm:t>
    </dgm:pt>
    <dgm:pt modelId="{991C5447-B239-4A5F-A5A5-19161E59D7A6}" type="sibTrans" cxnId="{2FCAFDA9-06A5-49CD-8CEF-35F6668E4DB0}">
      <dgm:prSet/>
      <dgm:spPr/>
      <dgm:t>
        <a:bodyPr/>
        <a:lstStyle/>
        <a:p>
          <a:endParaRPr lang="es-CO"/>
        </a:p>
      </dgm:t>
    </dgm:pt>
    <dgm:pt modelId="{97570923-4CAE-4CA9-97B6-0A4FD27079B5}">
      <dgm:prSet phldrT="[Texto]" custT="1"/>
      <dgm:spPr/>
      <dgm:t>
        <a:bodyPr/>
        <a:lstStyle/>
        <a:p>
          <a:r>
            <a:rPr lang="es-CO" sz="1800" b="1" dirty="0">
              <a:solidFill>
                <a:srgbClr val="002060"/>
              </a:solidFill>
            </a:rPr>
            <a:t>Medidas de Posición y tendencia</a:t>
          </a:r>
        </a:p>
      </dgm:t>
    </dgm:pt>
    <dgm:pt modelId="{9F77BAB2-1670-4F85-9A4B-4142667ECF37}" type="parTrans" cxnId="{7FAC2C77-1EA3-4E26-B656-23174E344CC3}">
      <dgm:prSet/>
      <dgm:spPr/>
      <dgm:t>
        <a:bodyPr/>
        <a:lstStyle/>
        <a:p>
          <a:endParaRPr lang="es-CO"/>
        </a:p>
      </dgm:t>
    </dgm:pt>
    <dgm:pt modelId="{58286617-79D7-4278-BA9B-DCE70435C63C}" type="sibTrans" cxnId="{7FAC2C77-1EA3-4E26-B656-23174E344CC3}">
      <dgm:prSet/>
      <dgm:spPr/>
      <dgm:t>
        <a:bodyPr/>
        <a:lstStyle/>
        <a:p>
          <a:endParaRPr lang="es-CO"/>
        </a:p>
      </dgm:t>
    </dgm:pt>
    <dgm:pt modelId="{B3BE286B-20FB-4BC9-AEB4-799D62292C69}">
      <dgm:prSet phldrT="[Texto]" custT="1"/>
      <dgm:spPr/>
      <dgm:t>
        <a:bodyPr/>
        <a:lstStyle/>
        <a:p>
          <a:pPr>
            <a:buFont typeface="Wingdings" panose="05000000000000000000" pitchFamily="2" charset="2"/>
            <a:buChar char="Ø"/>
          </a:pPr>
          <a:r>
            <a:rPr lang="es-CO" sz="1400" dirty="0">
              <a:solidFill>
                <a:srgbClr val="002060"/>
              </a:solidFill>
            </a:rPr>
            <a:t>Curtosis</a:t>
          </a:r>
        </a:p>
      </dgm:t>
    </dgm:pt>
    <dgm:pt modelId="{3B6E46AB-43D9-4806-B4BC-1486C60316E4}" type="parTrans" cxnId="{F885B4BF-0DAF-476E-89C8-26A50487C990}">
      <dgm:prSet/>
      <dgm:spPr/>
      <dgm:t>
        <a:bodyPr/>
        <a:lstStyle/>
        <a:p>
          <a:endParaRPr lang="es-CO"/>
        </a:p>
      </dgm:t>
    </dgm:pt>
    <dgm:pt modelId="{7E35D254-5EBC-47A8-B92C-8ED30A84F31D}" type="sibTrans" cxnId="{F885B4BF-0DAF-476E-89C8-26A50487C990}">
      <dgm:prSet/>
      <dgm:spPr/>
      <dgm:t>
        <a:bodyPr/>
        <a:lstStyle/>
        <a:p>
          <a:endParaRPr lang="es-CO"/>
        </a:p>
      </dgm:t>
    </dgm:pt>
    <dgm:pt modelId="{5083756D-4EDB-4897-9C1B-CB2BF2018B03}">
      <dgm:prSet phldrT="[Texto]" custT="1"/>
      <dgm:spPr/>
      <dgm:t>
        <a:bodyPr/>
        <a:lstStyle/>
        <a:p>
          <a:pPr algn="l"/>
          <a:r>
            <a:rPr lang="es-ES" sz="1400" dirty="0">
              <a:solidFill>
                <a:srgbClr val="002060"/>
              </a:solidFill>
            </a:rPr>
            <a:t>Rango</a:t>
          </a:r>
        </a:p>
        <a:p>
          <a:pPr algn="l"/>
          <a:r>
            <a:rPr lang="es-ES" sz="1400" dirty="0">
              <a:solidFill>
                <a:srgbClr val="002060"/>
              </a:solidFill>
            </a:rPr>
            <a:t>Rango Intercuartílico</a:t>
          </a:r>
        </a:p>
        <a:p>
          <a:pPr algn="l"/>
          <a:r>
            <a:rPr lang="es-ES" sz="1400" dirty="0">
              <a:solidFill>
                <a:srgbClr val="002060"/>
              </a:solidFill>
            </a:rPr>
            <a:t>Rango Inter percentil</a:t>
          </a:r>
        </a:p>
        <a:p>
          <a:pPr algn="l"/>
          <a:r>
            <a:rPr lang="es-ES" sz="1400" dirty="0">
              <a:solidFill>
                <a:srgbClr val="002060"/>
              </a:solidFill>
            </a:rPr>
            <a:t>Varianza</a:t>
          </a:r>
        </a:p>
        <a:p>
          <a:pPr algn="l"/>
          <a:r>
            <a:rPr lang="es-ES" sz="1400" dirty="0">
              <a:solidFill>
                <a:srgbClr val="002060"/>
              </a:solidFill>
            </a:rPr>
            <a:t>Desviación Estándar</a:t>
          </a:r>
        </a:p>
        <a:p>
          <a:pPr algn="l"/>
          <a:r>
            <a:rPr lang="es-ES" sz="1400" dirty="0">
              <a:solidFill>
                <a:srgbClr val="002060"/>
              </a:solidFill>
            </a:rPr>
            <a:t>Coeficiente de Variación</a:t>
          </a:r>
        </a:p>
        <a:p>
          <a:pPr algn="l"/>
          <a:r>
            <a:rPr lang="es-CO" sz="1400" dirty="0">
              <a:solidFill>
                <a:srgbClr val="002060"/>
              </a:solidFill>
            </a:rPr>
            <a:t>Desviación Media</a:t>
          </a:r>
        </a:p>
      </dgm:t>
    </dgm:pt>
    <dgm:pt modelId="{7C3F2011-32BB-4829-8B7A-569217114604}" type="parTrans" cxnId="{202B3DF4-B6B2-4542-9CCA-4CF5CC79274A}">
      <dgm:prSet/>
      <dgm:spPr/>
      <dgm:t>
        <a:bodyPr/>
        <a:lstStyle/>
        <a:p>
          <a:endParaRPr lang="es-CO"/>
        </a:p>
      </dgm:t>
    </dgm:pt>
    <dgm:pt modelId="{54D47F7C-0263-43AA-9134-4EA6C65A187E}" type="sibTrans" cxnId="{202B3DF4-B6B2-4542-9CCA-4CF5CC79274A}">
      <dgm:prSet/>
      <dgm:spPr/>
      <dgm:t>
        <a:bodyPr/>
        <a:lstStyle/>
        <a:p>
          <a:endParaRPr lang="es-CO"/>
        </a:p>
      </dgm:t>
    </dgm:pt>
    <dgm:pt modelId="{BD61507A-82A5-46F6-A129-4B8274EA36A8}">
      <dgm:prSet phldrT="[Texto]" custT="1"/>
      <dgm:spPr/>
      <dgm:t>
        <a:bodyPr/>
        <a:lstStyle/>
        <a:p>
          <a:r>
            <a:rPr lang="es-ES" sz="1400" dirty="0">
              <a:solidFill>
                <a:srgbClr val="002060"/>
              </a:solidFill>
            </a:rPr>
            <a:t>Coeficiente de Asimetría</a:t>
          </a:r>
          <a:endParaRPr lang="es-CO" sz="1400" dirty="0">
            <a:solidFill>
              <a:srgbClr val="002060"/>
            </a:solidFill>
          </a:endParaRPr>
        </a:p>
      </dgm:t>
    </dgm:pt>
    <dgm:pt modelId="{25F3CEA9-7166-4882-A0EE-87F142181D07}" type="parTrans" cxnId="{47A62D01-51CF-4840-B802-ED4FAD317A67}">
      <dgm:prSet/>
      <dgm:spPr/>
      <dgm:t>
        <a:bodyPr/>
        <a:lstStyle/>
        <a:p>
          <a:endParaRPr lang="es-CO"/>
        </a:p>
      </dgm:t>
    </dgm:pt>
    <dgm:pt modelId="{9FE5FDDB-AA1E-4F65-AD73-1F397C099F3A}" type="sibTrans" cxnId="{47A62D01-51CF-4840-B802-ED4FAD317A67}">
      <dgm:prSet/>
      <dgm:spPr/>
      <dgm:t>
        <a:bodyPr/>
        <a:lstStyle/>
        <a:p>
          <a:endParaRPr lang="es-CO"/>
        </a:p>
      </dgm:t>
    </dgm:pt>
    <dgm:pt modelId="{98E25C41-9D8B-460D-BBF2-0862FD9ECCDF}">
      <dgm:prSet phldrT="[Texto]" custT="1"/>
      <dgm:spPr/>
      <dgm:t>
        <a:bodyPr/>
        <a:lstStyle/>
        <a:p>
          <a:pPr algn="l"/>
          <a:r>
            <a:rPr lang="es-ES" sz="1400" dirty="0">
              <a:solidFill>
                <a:srgbClr val="002060"/>
              </a:solidFill>
            </a:rPr>
            <a:t>Media Aritmética</a:t>
          </a:r>
        </a:p>
        <a:p>
          <a:pPr algn="l"/>
          <a:r>
            <a:rPr lang="es-ES" sz="1400" dirty="0">
              <a:solidFill>
                <a:srgbClr val="002060"/>
              </a:solidFill>
            </a:rPr>
            <a:t>Mediana</a:t>
          </a:r>
        </a:p>
        <a:p>
          <a:pPr algn="l"/>
          <a:r>
            <a:rPr lang="es-ES" sz="1400" dirty="0">
              <a:solidFill>
                <a:srgbClr val="002060"/>
              </a:solidFill>
            </a:rPr>
            <a:t>Moda</a:t>
          </a:r>
        </a:p>
        <a:p>
          <a:pPr algn="l"/>
          <a:r>
            <a:rPr lang="es-ES" sz="1400" dirty="0">
              <a:solidFill>
                <a:srgbClr val="002060"/>
              </a:solidFill>
            </a:rPr>
            <a:t>Media  Ponderada</a:t>
          </a:r>
        </a:p>
        <a:p>
          <a:pPr algn="l"/>
          <a:r>
            <a:rPr lang="es-ES" sz="1400" dirty="0">
              <a:solidFill>
                <a:srgbClr val="002060"/>
              </a:solidFill>
            </a:rPr>
            <a:t>Cuartiles</a:t>
          </a:r>
          <a:endParaRPr lang="es-CO" sz="1400" dirty="0">
            <a:solidFill>
              <a:srgbClr val="002060"/>
            </a:solidFill>
          </a:endParaRPr>
        </a:p>
      </dgm:t>
    </dgm:pt>
    <dgm:pt modelId="{9FEB5E03-74A9-40C7-AB0F-F452F7C167D6}" type="parTrans" cxnId="{89E822D8-52A6-4AE8-B9E9-D91F6BAAD828}">
      <dgm:prSet/>
      <dgm:spPr/>
      <dgm:t>
        <a:bodyPr/>
        <a:lstStyle/>
        <a:p>
          <a:endParaRPr lang="es-CO"/>
        </a:p>
      </dgm:t>
    </dgm:pt>
    <dgm:pt modelId="{B8A5BACF-579E-4860-9EA1-D08B4084A9E2}" type="sibTrans" cxnId="{89E822D8-52A6-4AE8-B9E9-D91F6BAAD828}">
      <dgm:prSet/>
      <dgm:spPr/>
      <dgm:t>
        <a:bodyPr/>
        <a:lstStyle/>
        <a:p>
          <a:endParaRPr lang="es-CO"/>
        </a:p>
      </dgm:t>
    </dgm:pt>
    <dgm:pt modelId="{E7E18F8C-9974-4FCF-9FED-5213064D234A}">
      <dgm:prSet phldrT="[Texto]" custT="1"/>
      <dgm:spPr>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s-ES" sz="1800" b="1" kern="1200" dirty="0">
              <a:solidFill>
                <a:srgbClr val="002060"/>
              </a:solidFill>
              <a:latin typeface="Calibri" panose="020F0502020204030204"/>
              <a:ea typeface="+mn-ea"/>
              <a:cs typeface="+mn-cs"/>
            </a:rPr>
            <a:t>Medidas de Dispersión</a:t>
          </a:r>
          <a:endParaRPr lang="es-CO" sz="1800" b="1" kern="1200" dirty="0">
            <a:solidFill>
              <a:srgbClr val="002060"/>
            </a:solidFill>
            <a:latin typeface="Calibri" panose="020F0502020204030204"/>
            <a:ea typeface="+mn-ea"/>
            <a:cs typeface="+mn-cs"/>
          </a:endParaRPr>
        </a:p>
      </dgm:t>
    </dgm:pt>
    <dgm:pt modelId="{7459F67D-1E7D-417B-93E6-643E7D250875}" type="parTrans" cxnId="{6BF40243-DAEB-4E9D-8F40-700C3FC3769F}">
      <dgm:prSet/>
      <dgm:spPr/>
      <dgm:t>
        <a:bodyPr/>
        <a:lstStyle/>
        <a:p>
          <a:endParaRPr lang="es-CO"/>
        </a:p>
      </dgm:t>
    </dgm:pt>
    <dgm:pt modelId="{4A7F6F69-1D9F-43C8-A2AE-2533DF765F2D}" type="sibTrans" cxnId="{6BF40243-DAEB-4E9D-8F40-700C3FC3769F}">
      <dgm:prSet/>
      <dgm:spPr/>
      <dgm:t>
        <a:bodyPr/>
        <a:lstStyle/>
        <a:p>
          <a:endParaRPr lang="es-CO"/>
        </a:p>
      </dgm:t>
    </dgm:pt>
    <dgm:pt modelId="{9ECF9B6D-E9CE-4E80-BD15-B9FAC9F0456B}">
      <dgm:prSet phldrT="[Texto]" custT="1"/>
      <dgm:spPr/>
      <dgm:t>
        <a:bodyPr/>
        <a:lstStyle/>
        <a:p>
          <a:r>
            <a:rPr lang="es-ES" sz="2000" b="1" dirty="0">
              <a:solidFill>
                <a:srgbClr val="002060"/>
              </a:solidFill>
              <a:latin typeface="Calibri" panose="020F0502020204030204"/>
              <a:ea typeface="+mn-ea"/>
              <a:cs typeface="+mn-cs"/>
            </a:rPr>
            <a:t>Medidas de Asimetría</a:t>
          </a:r>
          <a:endParaRPr lang="es-CO" sz="2000" b="1" dirty="0">
            <a:solidFill>
              <a:srgbClr val="002060"/>
            </a:solidFill>
          </a:endParaRPr>
        </a:p>
      </dgm:t>
    </dgm:pt>
    <dgm:pt modelId="{1E698806-9C53-48B5-807A-17FFDB76AB75}" type="parTrans" cxnId="{21518557-6D8A-422D-A586-04C57693BE3E}">
      <dgm:prSet/>
      <dgm:spPr/>
      <dgm:t>
        <a:bodyPr/>
        <a:lstStyle/>
        <a:p>
          <a:endParaRPr lang="es-CO"/>
        </a:p>
      </dgm:t>
    </dgm:pt>
    <dgm:pt modelId="{9EBF757A-6335-4346-A4F1-8D99D6A15A22}" type="sibTrans" cxnId="{21518557-6D8A-422D-A586-04C57693BE3E}">
      <dgm:prSet/>
      <dgm:spPr/>
      <dgm:t>
        <a:bodyPr/>
        <a:lstStyle/>
        <a:p>
          <a:endParaRPr lang="es-CO"/>
        </a:p>
      </dgm:t>
    </dgm:pt>
    <dgm:pt modelId="{0EE25F31-7F5A-42B7-BD98-6230E1873E18}">
      <dgm:prSet phldrT="[Texto]" custT="1"/>
      <dgm:spPr/>
      <dgm:t>
        <a:bodyPr/>
        <a:lstStyle/>
        <a:p>
          <a:r>
            <a:rPr lang="es-ES" sz="2000" b="1" dirty="0">
              <a:solidFill>
                <a:srgbClr val="002060"/>
              </a:solidFill>
              <a:latin typeface="Calibri" panose="020F0502020204030204"/>
              <a:ea typeface="+mn-ea"/>
              <a:cs typeface="+mn-cs"/>
            </a:rPr>
            <a:t>Medidas de Apuntamiento</a:t>
          </a:r>
          <a:endParaRPr lang="es-CO" sz="2000" b="1" dirty="0">
            <a:solidFill>
              <a:srgbClr val="002060"/>
            </a:solidFill>
          </a:endParaRPr>
        </a:p>
      </dgm:t>
    </dgm:pt>
    <dgm:pt modelId="{4E4187FB-8ACC-4246-8288-F01575945003}" type="parTrans" cxnId="{AB3188CF-50C9-40C7-9AF8-C1596C38C3BD}">
      <dgm:prSet/>
      <dgm:spPr/>
      <dgm:t>
        <a:bodyPr/>
        <a:lstStyle/>
        <a:p>
          <a:endParaRPr lang="es-CO"/>
        </a:p>
      </dgm:t>
    </dgm:pt>
    <dgm:pt modelId="{D37E90E8-C6E8-448A-B641-9BA73CE14A32}" type="sibTrans" cxnId="{AB3188CF-50C9-40C7-9AF8-C1596C38C3BD}">
      <dgm:prSet/>
      <dgm:spPr/>
      <dgm:t>
        <a:bodyPr/>
        <a:lstStyle/>
        <a:p>
          <a:endParaRPr lang="es-CO"/>
        </a:p>
      </dgm:t>
    </dgm:pt>
    <dgm:pt modelId="{3A836F5F-78EE-4902-B964-C02D8FADD64F}" type="pres">
      <dgm:prSet presAssocID="{5C5CD185-EB1D-4724-978A-7C3D021651DA}" presName="mainComposite" presStyleCnt="0">
        <dgm:presLayoutVars>
          <dgm:chPref val="1"/>
          <dgm:dir/>
          <dgm:animOne val="branch"/>
          <dgm:animLvl val="lvl"/>
          <dgm:resizeHandles val="exact"/>
        </dgm:presLayoutVars>
      </dgm:prSet>
      <dgm:spPr/>
    </dgm:pt>
    <dgm:pt modelId="{8868EB73-68A6-4FA2-A440-D22E81E1700E}" type="pres">
      <dgm:prSet presAssocID="{5C5CD185-EB1D-4724-978A-7C3D021651DA}" presName="hierFlow" presStyleCnt="0"/>
      <dgm:spPr/>
    </dgm:pt>
    <dgm:pt modelId="{A3ECE972-1C35-4471-A9CB-5D4E3CE5590D}" type="pres">
      <dgm:prSet presAssocID="{5C5CD185-EB1D-4724-978A-7C3D021651DA}" presName="hierChild1" presStyleCnt="0">
        <dgm:presLayoutVars>
          <dgm:chPref val="1"/>
          <dgm:animOne val="branch"/>
          <dgm:animLvl val="lvl"/>
        </dgm:presLayoutVars>
      </dgm:prSet>
      <dgm:spPr/>
    </dgm:pt>
    <dgm:pt modelId="{97A8E08A-044C-4880-982B-DBD9FD54B4B6}" type="pres">
      <dgm:prSet presAssocID="{60210E18-0535-484E-A954-17C8DE0F5712}" presName="Name14" presStyleCnt="0"/>
      <dgm:spPr/>
    </dgm:pt>
    <dgm:pt modelId="{96FA8F37-9C67-404A-902C-EDD50BBAEFCA}" type="pres">
      <dgm:prSet presAssocID="{60210E18-0535-484E-A954-17C8DE0F5712}" presName="level1Shape" presStyleLbl="node0" presStyleIdx="0" presStyleCnt="1" custScaleY="67441">
        <dgm:presLayoutVars>
          <dgm:chPref val="3"/>
        </dgm:presLayoutVars>
      </dgm:prSet>
      <dgm:spPr/>
    </dgm:pt>
    <dgm:pt modelId="{8E0E00CE-EB96-4CDC-9D13-541FF3168B0C}" type="pres">
      <dgm:prSet presAssocID="{60210E18-0535-484E-A954-17C8DE0F5712}" presName="hierChild2" presStyleCnt="0"/>
      <dgm:spPr/>
    </dgm:pt>
    <dgm:pt modelId="{A6D0F5F4-2615-4DC2-A8CD-BA14E963829D}" type="pres">
      <dgm:prSet presAssocID="{9F77BAB2-1670-4F85-9A4B-4142667ECF37}" presName="Name19" presStyleLbl="parChTrans1D2" presStyleIdx="0" presStyleCnt="4"/>
      <dgm:spPr/>
    </dgm:pt>
    <dgm:pt modelId="{32D43C74-7515-47F1-964F-EC59DB06ECF4}" type="pres">
      <dgm:prSet presAssocID="{97570923-4CAE-4CA9-97B6-0A4FD27079B5}" presName="Name21" presStyleCnt="0"/>
      <dgm:spPr/>
    </dgm:pt>
    <dgm:pt modelId="{75B6E023-798F-4885-90F9-C4CEDDA044B9}" type="pres">
      <dgm:prSet presAssocID="{97570923-4CAE-4CA9-97B6-0A4FD27079B5}" presName="level2Shape" presStyleLbl="node2" presStyleIdx="0" presStyleCnt="4" custScaleY="67506"/>
      <dgm:spPr/>
    </dgm:pt>
    <dgm:pt modelId="{082602F6-B391-4157-92AA-F7DE23E982E6}" type="pres">
      <dgm:prSet presAssocID="{97570923-4CAE-4CA9-97B6-0A4FD27079B5}" presName="hierChild3" presStyleCnt="0"/>
      <dgm:spPr/>
    </dgm:pt>
    <dgm:pt modelId="{E0AB4055-52D3-4F86-A079-DCF3AF53B781}" type="pres">
      <dgm:prSet presAssocID="{9FEB5E03-74A9-40C7-AB0F-F452F7C167D6}" presName="Name19" presStyleLbl="parChTrans1D3" presStyleIdx="0" presStyleCnt="4"/>
      <dgm:spPr/>
    </dgm:pt>
    <dgm:pt modelId="{E9814AF3-3852-474D-97BF-A2527341727F}" type="pres">
      <dgm:prSet presAssocID="{98E25C41-9D8B-460D-BBF2-0862FD9ECCDF}" presName="Name21" presStyleCnt="0"/>
      <dgm:spPr/>
    </dgm:pt>
    <dgm:pt modelId="{FBC44AB5-A511-4629-A9C1-B5A1C607E92B}" type="pres">
      <dgm:prSet presAssocID="{98E25C41-9D8B-460D-BBF2-0862FD9ECCDF}" presName="level2Shape" presStyleLbl="node3" presStyleIdx="0" presStyleCnt="4" custScaleX="138531" custScaleY="115561" custLinFactNeighborX="2529" custLinFactNeighborY="-7366"/>
      <dgm:spPr/>
    </dgm:pt>
    <dgm:pt modelId="{B45383EB-9106-4C1F-8AB6-9F4F32F75495}" type="pres">
      <dgm:prSet presAssocID="{98E25C41-9D8B-460D-BBF2-0862FD9ECCDF}" presName="hierChild3" presStyleCnt="0"/>
      <dgm:spPr/>
    </dgm:pt>
    <dgm:pt modelId="{CEF4FA5E-96EF-456E-91A6-EFFC8D200EAF}" type="pres">
      <dgm:prSet presAssocID="{7459F67D-1E7D-417B-93E6-643E7D250875}" presName="Name19" presStyleLbl="parChTrans1D2" presStyleIdx="1" presStyleCnt="4"/>
      <dgm:spPr/>
    </dgm:pt>
    <dgm:pt modelId="{B9440D75-72F1-42CD-BC26-70ACF09C078F}" type="pres">
      <dgm:prSet presAssocID="{E7E18F8C-9974-4FCF-9FED-5213064D234A}" presName="Name21" presStyleCnt="0"/>
      <dgm:spPr/>
    </dgm:pt>
    <dgm:pt modelId="{0501D1B7-0808-4AD1-BCF2-6D0B0ECEB3FE}" type="pres">
      <dgm:prSet presAssocID="{E7E18F8C-9974-4FCF-9FED-5213064D234A}" presName="level2Shape" presStyleLbl="node2" presStyleIdx="1" presStyleCnt="4" custScaleY="66580"/>
      <dgm:spPr>
        <a:xfrm>
          <a:off x="2969155" y="1554021"/>
          <a:ext cx="1955641" cy="956739"/>
        </a:xfrm>
        <a:prstGeom prst="roundRect">
          <a:avLst>
            <a:gd name="adj" fmla="val 10000"/>
          </a:avLst>
        </a:prstGeom>
      </dgm:spPr>
    </dgm:pt>
    <dgm:pt modelId="{BDDE6CC1-A322-4906-BD93-D0BCDE9CBB82}" type="pres">
      <dgm:prSet presAssocID="{E7E18F8C-9974-4FCF-9FED-5213064D234A}" presName="hierChild3" presStyleCnt="0"/>
      <dgm:spPr/>
    </dgm:pt>
    <dgm:pt modelId="{44227489-556F-40F6-990C-04DED69AB409}" type="pres">
      <dgm:prSet presAssocID="{7C3F2011-32BB-4829-8B7A-569217114604}" presName="Name19" presStyleLbl="parChTrans1D3" presStyleIdx="1" presStyleCnt="4"/>
      <dgm:spPr/>
    </dgm:pt>
    <dgm:pt modelId="{063ABCF4-2260-469D-8047-65C729EB63EA}" type="pres">
      <dgm:prSet presAssocID="{5083756D-4EDB-4897-9C1B-CB2BF2018B03}" presName="Name21" presStyleCnt="0"/>
      <dgm:spPr/>
    </dgm:pt>
    <dgm:pt modelId="{0C521D75-1708-452D-BF73-9D05E3F5AFAF}" type="pres">
      <dgm:prSet presAssocID="{5083756D-4EDB-4897-9C1B-CB2BF2018B03}" presName="level2Shape" presStyleLbl="node3" presStyleIdx="1" presStyleCnt="4" custScaleX="151067" custScaleY="160331" custLinFactNeighborX="2529" custLinFactNeighborY="-15451"/>
      <dgm:spPr/>
    </dgm:pt>
    <dgm:pt modelId="{7E212C1D-7F51-4D5E-97AB-7EF0C384E523}" type="pres">
      <dgm:prSet presAssocID="{5083756D-4EDB-4897-9C1B-CB2BF2018B03}" presName="hierChild3" presStyleCnt="0"/>
      <dgm:spPr/>
    </dgm:pt>
    <dgm:pt modelId="{A56A9320-7116-41D4-8620-14A76DDE6A75}" type="pres">
      <dgm:prSet presAssocID="{1E698806-9C53-48B5-807A-17FFDB76AB75}" presName="Name19" presStyleLbl="parChTrans1D2" presStyleIdx="2" presStyleCnt="4"/>
      <dgm:spPr/>
    </dgm:pt>
    <dgm:pt modelId="{04938713-5B52-4421-8133-FE8393DDFC3B}" type="pres">
      <dgm:prSet presAssocID="{9ECF9B6D-E9CE-4E80-BD15-B9FAC9F0456B}" presName="Name21" presStyleCnt="0"/>
      <dgm:spPr/>
    </dgm:pt>
    <dgm:pt modelId="{31E496B1-4E70-4903-89DC-8ADB6B4EAFF5}" type="pres">
      <dgm:prSet presAssocID="{9ECF9B6D-E9CE-4E80-BD15-B9FAC9F0456B}" presName="level2Shape" presStyleLbl="node2" presStyleIdx="2" presStyleCnt="4" custScaleY="66580"/>
      <dgm:spPr/>
    </dgm:pt>
    <dgm:pt modelId="{4285E44D-2478-49E5-92C0-2C0F6BAA1331}" type="pres">
      <dgm:prSet presAssocID="{9ECF9B6D-E9CE-4E80-BD15-B9FAC9F0456B}" presName="hierChild3" presStyleCnt="0"/>
      <dgm:spPr/>
    </dgm:pt>
    <dgm:pt modelId="{FDCDB872-B8E4-4D4E-9ED8-47C77F819110}" type="pres">
      <dgm:prSet presAssocID="{25F3CEA9-7166-4882-A0EE-87F142181D07}" presName="Name19" presStyleLbl="parChTrans1D3" presStyleIdx="2" presStyleCnt="4"/>
      <dgm:spPr/>
    </dgm:pt>
    <dgm:pt modelId="{DADA9BD9-F8DF-4FAF-BB58-D04E4A1396D6}" type="pres">
      <dgm:prSet presAssocID="{BD61507A-82A5-46F6-A129-4B8274EA36A8}" presName="Name21" presStyleCnt="0"/>
      <dgm:spPr/>
    </dgm:pt>
    <dgm:pt modelId="{7108F1D4-5D8F-46B3-9D8B-7DF52E089D43}" type="pres">
      <dgm:prSet presAssocID="{BD61507A-82A5-46F6-A129-4B8274EA36A8}" presName="level2Shape" presStyleLbl="node3" presStyleIdx="2" presStyleCnt="4" custScaleY="54303" custLinFactNeighborX="2529" custLinFactNeighborY="-4699"/>
      <dgm:spPr/>
    </dgm:pt>
    <dgm:pt modelId="{4F6839A1-90CF-450A-986F-E07D9DE9CEF4}" type="pres">
      <dgm:prSet presAssocID="{BD61507A-82A5-46F6-A129-4B8274EA36A8}" presName="hierChild3" presStyleCnt="0"/>
      <dgm:spPr/>
    </dgm:pt>
    <dgm:pt modelId="{FB010EAD-583E-47F9-B438-ABF7C994C0DA}" type="pres">
      <dgm:prSet presAssocID="{4E4187FB-8ACC-4246-8288-F01575945003}" presName="Name19" presStyleLbl="parChTrans1D2" presStyleIdx="3" presStyleCnt="4"/>
      <dgm:spPr/>
    </dgm:pt>
    <dgm:pt modelId="{602AEF47-BE79-4690-B10E-36093D035CCD}" type="pres">
      <dgm:prSet presAssocID="{0EE25F31-7F5A-42B7-BD98-6230E1873E18}" presName="Name21" presStyleCnt="0"/>
      <dgm:spPr/>
    </dgm:pt>
    <dgm:pt modelId="{CDB0D867-98B0-4811-9EC1-9A07923DE8F2}" type="pres">
      <dgm:prSet presAssocID="{0EE25F31-7F5A-42B7-BD98-6230E1873E18}" presName="level2Shape" presStyleLbl="node2" presStyleIdx="3" presStyleCnt="4" custScaleY="66580"/>
      <dgm:spPr/>
    </dgm:pt>
    <dgm:pt modelId="{B7649113-49A5-41AA-955D-4C05FF1D75C8}" type="pres">
      <dgm:prSet presAssocID="{0EE25F31-7F5A-42B7-BD98-6230E1873E18}" presName="hierChild3" presStyleCnt="0"/>
      <dgm:spPr/>
    </dgm:pt>
    <dgm:pt modelId="{1D87B112-8363-4734-A07C-0E61EA9EFB03}" type="pres">
      <dgm:prSet presAssocID="{3B6E46AB-43D9-4806-B4BC-1486C60316E4}" presName="Name19" presStyleLbl="parChTrans1D3" presStyleIdx="3" presStyleCnt="4"/>
      <dgm:spPr/>
    </dgm:pt>
    <dgm:pt modelId="{38BDF37C-DC78-4228-A616-873DA5C4E7A6}" type="pres">
      <dgm:prSet presAssocID="{B3BE286B-20FB-4BC9-AEB4-799D62292C69}" presName="Name21" presStyleCnt="0"/>
      <dgm:spPr/>
    </dgm:pt>
    <dgm:pt modelId="{DC96C83B-E233-46CB-97D2-F3774445F731}" type="pres">
      <dgm:prSet presAssocID="{B3BE286B-20FB-4BC9-AEB4-799D62292C69}" presName="level2Shape" presStyleLbl="node3" presStyleIdx="3" presStyleCnt="4" custScaleY="54303" custLinFactNeighborX="2529" custLinFactNeighborY="-4699"/>
      <dgm:spPr/>
    </dgm:pt>
    <dgm:pt modelId="{10C16437-D63F-4DCD-BE4C-CBA766ABCEA3}" type="pres">
      <dgm:prSet presAssocID="{B3BE286B-20FB-4BC9-AEB4-799D62292C69}" presName="hierChild3" presStyleCnt="0"/>
      <dgm:spPr/>
    </dgm:pt>
    <dgm:pt modelId="{4B57EE6B-1C19-4051-A379-0B95C6026CD8}" type="pres">
      <dgm:prSet presAssocID="{5C5CD185-EB1D-4724-978A-7C3D021651DA}" presName="bgShapesFlow" presStyleCnt="0"/>
      <dgm:spPr/>
    </dgm:pt>
  </dgm:ptLst>
  <dgm:cxnLst>
    <dgm:cxn modelId="{47A62D01-51CF-4840-B802-ED4FAD317A67}" srcId="{9ECF9B6D-E9CE-4E80-BD15-B9FAC9F0456B}" destId="{BD61507A-82A5-46F6-A129-4B8274EA36A8}" srcOrd="0" destOrd="0" parTransId="{25F3CEA9-7166-4882-A0EE-87F142181D07}" sibTransId="{9FE5FDDB-AA1E-4F65-AD73-1F397C099F3A}"/>
    <dgm:cxn modelId="{44B9F832-74D5-4012-BF52-E88371DBB570}" type="presOf" srcId="{9FEB5E03-74A9-40C7-AB0F-F452F7C167D6}" destId="{E0AB4055-52D3-4F86-A079-DCF3AF53B781}" srcOrd="0" destOrd="0" presId="urn:microsoft.com/office/officeart/2005/8/layout/hierarchy6"/>
    <dgm:cxn modelId="{0F7FA061-FF08-468E-994C-E078829AB985}" type="presOf" srcId="{7C3F2011-32BB-4829-8B7A-569217114604}" destId="{44227489-556F-40F6-990C-04DED69AB409}" srcOrd="0" destOrd="0" presId="urn:microsoft.com/office/officeart/2005/8/layout/hierarchy6"/>
    <dgm:cxn modelId="{C3747D42-EFBF-473E-BFD7-6AE62113F2D6}" type="presOf" srcId="{B3BE286B-20FB-4BC9-AEB4-799D62292C69}" destId="{DC96C83B-E233-46CB-97D2-F3774445F731}" srcOrd="0" destOrd="0" presId="urn:microsoft.com/office/officeart/2005/8/layout/hierarchy6"/>
    <dgm:cxn modelId="{6BF40243-DAEB-4E9D-8F40-700C3FC3769F}" srcId="{60210E18-0535-484E-A954-17C8DE0F5712}" destId="{E7E18F8C-9974-4FCF-9FED-5213064D234A}" srcOrd="1" destOrd="0" parTransId="{7459F67D-1E7D-417B-93E6-643E7D250875}" sibTransId="{4A7F6F69-1D9F-43C8-A2AE-2533DF765F2D}"/>
    <dgm:cxn modelId="{136C6847-160C-4DDA-BC11-4CA58F4A48C3}" type="presOf" srcId="{7459F67D-1E7D-417B-93E6-643E7D250875}" destId="{CEF4FA5E-96EF-456E-91A6-EFFC8D200EAF}" srcOrd="0" destOrd="0" presId="urn:microsoft.com/office/officeart/2005/8/layout/hierarchy6"/>
    <dgm:cxn modelId="{679BA048-C9C2-4711-ADF6-BE3BB64393E5}" type="presOf" srcId="{0EE25F31-7F5A-42B7-BD98-6230E1873E18}" destId="{CDB0D867-98B0-4811-9EC1-9A07923DE8F2}" srcOrd="0" destOrd="0" presId="urn:microsoft.com/office/officeart/2005/8/layout/hierarchy6"/>
    <dgm:cxn modelId="{03BC054D-0FCF-4175-9A71-260FA33AC50C}" type="presOf" srcId="{97570923-4CAE-4CA9-97B6-0A4FD27079B5}" destId="{75B6E023-798F-4885-90F9-C4CEDDA044B9}" srcOrd="0" destOrd="0" presId="urn:microsoft.com/office/officeart/2005/8/layout/hierarchy6"/>
    <dgm:cxn modelId="{7FAC2C77-1EA3-4E26-B656-23174E344CC3}" srcId="{60210E18-0535-484E-A954-17C8DE0F5712}" destId="{97570923-4CAE-4CA9-97B6-0A4FD27079B5}" srcOrd="0" destOrd="0" parTransId="{9F77BAB2-1670-4F85-9A4B-4142667ECF37}" sibTransId="{58286617-79D7-4278-BA9B-DCE70435C63C}"/>
    <dgm:cxn modelId="{21518557-6D8A-422D-A586-04C57693BE3E}" srcId="{60210E18-0535-484E-A954-17C8DE0F5712}" destId="{9ECF9B6D-E9CE-4E80-BD15-B9FAC9F0456B}" srcOrd="2" destOrd="0" parTransId="{1E698806-9C53-48B5-807A-17FFDB76AB75}" sibTransId="{9EBF757A-6335-4346-A4F1-8D99D6A15A22}"/>
    <dgm:cxn modelId="{878FDF5A-103B-4ED0-AA40-88EE77D76DE7}" type="presOf" srcId="{25F3CEA9-7166-4882-A0EE-87F142181D07}" destId="{FDCDB872-B8E4-4D4E-9ED8-47C77F819110}" srcOrd="0" destOrd="0" presId="urn:microsoft.com/office/officeart/2005/8/layout/hierarchy6"/>
    <dgm:cxn modelId="{A36C6683-EE3F-4C9E-BA73-1683390CAA78}" type="presOf" srcId="{98E25C41-9D8B-460D-BBF2-0862FD9ECCDF}" destId="{FBC44AB5-A511-4629-A9C1-B5A1C607E92B}" srcOrd="0" destOrd="0" presId="urn:microsoft.com/office/officeart/2005/8/layout/hierarchy6"/>
    <dgm:cxn modelId="{E388E290-D135-4961-920F-766E8255CBFE}" type="presOf" srcId="{4E4187FB-8ACC-4246-8288-F01575945003}" destId="{FB010EAD-583E-47F9-B438-ABF7C994C0DA}" srcOrd="0" destOrd="0" presId="urn:microsoft.com/office/officeart/2005/8/layout/hierarchy6"/>
    <dgm:cxn modelId="{96A18DA0-E7CD-4083-A910-1C10326A2941}" type="presOf" srcId="{5083756D-4EDB-4897-9C1B-CB2BF2018B03}" destId="{0C521D75-1708-452D-BF73-9D05E3F5AFAF}" srcOrd="0" destOrd="0" presId="urn:microsoft.com/office/officeart/2005/8/layout/hierarchy6"/>
    <dgm:cxn modelId="{2FCAFDA9-06A5-49CD-8CEF-35F6668E4DB0}" srcId="{5C5CD185-EB1D-4724-978A-7C3D021651DA}" destId="{60210E18-0535-484E-A954-17C8DE0F5712}" srcOrd="0" destOrd="0" parTransId="{81E19972-039F-4538-848E-066098D7864F}" sibTransId="{991C5447-B239-4A5F-A5A5-19161E59D7A6}"/>
    <dgm:cxn modelId="{AEE661AE-212C-4180-8E72-C8F508C03660}" type="presOf" srcId="{E7E18F8C-9974-4FCF-9FED-5213064D234A}" destId="{0501D1B7-0808-4AD1-BCF2-6D0B0ECEB3FE}" srcOrd="0" destOrd="0" presId="urn:microsoft.com/office/officeart/2005/8/layout/hierarchy6"/>
    <dgm:cxn modelId="{EEBDEBB8-3B00-44C3-A463-5D145743A89F}" type="presOf" srcId="{BD61507A-82A5-46F6-A129-4B8274EA36A8}" destId="{7108F1D4-5D8F-46B3-9D8B-7DF52E089D43}" srcOrd="0" destOrd="0" presId="urn:microsoft.com/office/officeart/2005/8/layout/hierarchy6"/>
    <dgm:cxn modelId="{F885B4BF-0DAF-476E-89C8-26A50487C990}" srcId="{0EE25F31-7F5A-42B7-BD98-6230E1873E18}" destId="{B3BE286B-20FB-4BC9-AEB4-799D62292C69}" srcOrd="0" destOrd="0" parTransId="{3B6E46AB-43D9-4806-B4BC-1486C60316E4}" sibTransId="{7E35D254-5EBC-47A8-B92C-8ED30A84F31D}"/>
    <dgm:cxn modelId="{AB3188CF-50C9-40C7-9AF8-C1596C38C3BD}" srcId="{60210E18-0535-484E-A954-17C8DE0F5712}" destId="{0EE25F31-7F5A-42B7-BD98-6230E1873E18}" srcOrd="3" destOrd="0" parTransId="{4E4187FB-8ACC-4246-8288-F01575945003}" sibTransId="{D37E90E8-C6E8-448A-B641-9BA73CE14A32}"/>
    <dgm:cxn modelId="{9B6CCED0-2BB6-42D4-86C1-4155E7D44FC3}" type="presOf" srcId="{3B6E46AB-43D9-4806-B4BC-1486C60316E4}" destId="{1D87B112-8363-4734-A07C-0E61EA9EFB03}" srcOrd="0" destOrd="0" presId="urn:microsoft.com/office/officeart/2005/8/layout/hierarchy6"/>
    <dgm:cxn modelId="{9321D1D5-C10A-40E8-B5BF-F016699D3F3A}" type="presOf" srcId="{5C5CD185-EB1D-4724-978A-7C3D021651DA}" destId="{3A836F5F-78EE-4902-B964-C02D8FADD64F}" srcOrd="0" destOrd="0" presId="urn:microsoft.com/office/officeart/2005/8/layout/hierarchy6"/>
    <dgm:cxn modelId="{89E822D8-52A6-4AE8-B9E9-D91F6BAAD828}" srcId="{97570923-4CAE-4CA9-97B6-0A4FD27079B5}" destId="{98E25C41-9D8B-460D-BBF2-0862FD9ECCDF}" srcOrd="0" destOrd="0" parTransId="{9FEB5E03-74A9-40C7-AB0F-F452F7C167D6}" sibTransId="{B8A5BACF-579E-4860-9EA1-D08B4084A9E2}"/>
    <dgm:cxn modelId="{8C3BF1E2-97A8-4D85-9511-3AEE0099C840}" type="presOf" srcId="{60210E18-0535-484E-A954-17C8DE0F5712}" destId="{96FA8F37-9C67-404A-902C-EDD50BBAEFCA}" srcOrd="0" destOrd="0" presId="urn:microsoft.com/office/officeart/2005/8/layout/hierarchy6"/>
    <dgm:cxn modelId="{64BAF7F2-8A38-4E36-B7C7-115D1EDFC0A8}" type="presOf" srcId="{9ECF9B6D-E9CE-4E80-BD15-B9FAC9F0456B}" destId="{31E496B1-4E70-4903-89DC-8ADB6B4EAFF5}" srcOrd="0" destOrd="0" presId="urn:microsoft.com/office/officeart/2005/8/layout/hierarchy6"/>
    <dgm:cxn modelId="{202B3DF4-B6B2-4542-9CCA-4CF5CC79274A}" srcId="{E7E18F8C-9974-4FCF-9FED-5213064D234A}" destId="{5083756D-4EDB-4897-9C1B-CB2BF2018B03}" srcOrd="0" destOrd="0" parTransId="{7C3F2011-32BB-4829-8B7A-569217114604}" sibTransId="{54D47F7C-0263-43AA-9134-4EA6C65A187E}"/>
    <dgm:cxn modelId="{E78926F6-A24E-48F0-92BA-5EDAEBF52DB5}" type="presOf" srcId="{9F77BAB2-1670-4F85-9A4B-4142667ECF37}" destId="{A6D0F5F4-2615-4DC2-A8CD-BA14E963829D}" srcOrd="0" destOrd="0" presId="urn:microsoft.com/office/officeart/2005/8/layout/hierarchy6"/>
    <dgm:cxn modelId="{E043A8FA-2FA5-42CE-99C6-D470F69ECB16}" type="presOf" srcId="{1E698806-9C53-48B5-807A-17FFDB76AB75}" destId="{A56A9320-7116-41D4-8620-14A76DDE6A75}" srcOrd="0" destOrd="0" presId="urn:microsoft.com/office/officeart/2005/8/layout/hierarchy6"/>
    <dgm:cxn modelId="{E668C082-4C8D-443E-B9F8-D0B972D20DE1}" type="presParOf" srcId="{3A836F5F-78EE-4902-B964-C02D8FADD64F}" destId="{8868EB73-68A6-4FA2-A440-D22E81E1700E}" srcOrd="0" destOrd="0" presId="urn:microsoft.com/office/officeart/2005/8/layout/hierarchy6"/>
    <dgm:cxn modelId="{22181DF3-FF77-4CD3-A03A-D28336FCF160}" type="presParOf" srcId="{8868EB73-68A6-4FA2-A440-D22E81E1700E}" destId="{A3ECE972-1C35-4471-A9CB-5D4E3CE5590D}" srcOrd="0" destOrd="0" presId="urn:microsoft.com/office/officeart/2005/8/layout/hierarchy6"/>
    <dgm:cxn modelId="{92D96740-5B27-439D-8C9A-F54C71BFA0D3}" type="presParOf" srcId="{A3ECE972-1C35-4471-A9CB-5D4E3CE5590D}" destId="{97A8E08A-044C-4880-982B-DBD9FD54B4B6}" srcOrd="0" destOrd="0" presId="urn:microsoft.com/office/officeart/2005/8/layout/hierarchy6"/>
    <dgm:cxn modelId="{434EAEA0-4ECC-4F05-8772-84FD783E1BEA}" type="presParOf" srcId="{97A8E08A-044C-4880-982B-DBD9FD54B4B6}" destId="{96FA8F37-9C67-404A-902C-EDD50BBAEFCA}" srcOrd="0" destOrd="0" presId="urn:microsoft.com/office/officeart/2005/8/layout/hierarchy6"/>
    <dgm:cxn modelId="{DC718EE7-3F1F-4A3B-BB0F-45A082D555FB}" type="presParOf" srcId="{97A8E08A-044C-4880-982B-DBD9FD54B4B6}" destId="{8E0E00CE-EB96-4CDC-9D13-541FF3168B0C}" srcOrd="1" destOrd="0" presId="urn:microsoft.com/office/officeart/2005/8/layout/hierarchy6"/>
    <dgm:cxn modelId="{52772393-3555-4E6C-91B0-A648C3399311}" type="presParOf" srcId="{8E0E00CE-EB96-4CDC-9D13-541FF3168B0C}" destId="{A6D0F5F4-2615-4DC2-A8CD-BA14E963829D}" srcOrd="0" destOrd="0" presId="urn:microsoft.com/office/officeart/2005/8/layout/hierarchy6"/>
    <dgm:cxn modelId="{7130ED82-7C89-4A37-9781-97977195F4A4}" type="presParOf" srcId="{8E0E00CE-EB96-4CDC-9D13-541FF3168B0C}" destId="{32D43C74-7515-47F1-964F-EC59DB06ECF4}" srcOrd="1" destOrd="0" presId="urn:microsoft.com/office/officeart/2005/8/layout/hierarchy6"/>
    <dgm:cxn modelId="{19BEC84D-C52D-4011-ABB6-5C6734230356}" type="presParOf" srcId="{32D43C74-7515-47F1-964F-EC59DB06ECF4}" destId="{75B6E023-798F-4885-90F9-C4CEDDA044B9}" srcOrd="0" destOrd="0" presId="urn:microsoft.com/office/officeart/2005/8/layout/hierarchy6"/>
    <dgm:cxn modelId="{244A99A8-B128-4F42-926E-849BA589C07E}" type="presParOf" srcId="{32D43C74-7515-47F1-964F-EC59DB06ECF4}" destId="{082602F6-B391-4157-92AA-F7DE23E982E6}" srcOrd="1" destOrd="0" presId="urn:microsoft.com/office/officeart/2005/8/layout/hierarchy6"/>
    <dgm:cxn modelId="{72B5C900-697E-43F5-B003-F301385C432C}" type="presParOf" srcId="{082602F6-B391-4157-92AA-F7DE23E982E6}" destId="{E0AB4055-52D3-4F86-A079-DCF3AF53B781}" srcOrd="0" destOrd="0" presId="urn:microsoft.com/office/officeart/2005/8/layout/hierarchy6"/>
    <dgm:cxn modelId="{EF631DA4-81C8-4053-9BE6-8F4917FDA6AF}" type="presParOf" srcId="{082602F6-B391-4157-92AA-F7DE23E982E6}" destId="{E9814AF3-3852-474D-97BF-A2527341727F}" srcOrd="1" destOrd="0" presId="urn:microsoft.com/office/officeart/2005/8/layout/hierarchy6"/>
    <dgm:cxn modelId="{02E919A9-4DFF-4769-8C67-C401B22FF4CA}" type="presParOf" srcId="{E9814AF3-3852-474D-97BF-A2527341727F}" destId="{FBC44AB5-A511-4629-A9C1-B5A1C607E92B}" srcOrd="0" destOrd="0" presId="urn:microsoft.com/office/officeart/2005/8/layout/hierarchy6"/>
    <dgm:cxn modelId="{6D5A54CD-B6D5-4CE4-9EF2-41D98C99D33F}" type="presParOf" srcId="{E9814AF3-3852-474D-97BF-A2527341727F}" destId="{B45383EB-9106-4C1F-8AB6-9F4F32F75495}" srcOrd="1" destOrd="0" presId="urn:microsoft.com/office/officeart/2005/8/layout/hierarchy6"/>
    <dgm:cxn modelId="{19AA86F8-8D67-49E1-B0B4-0D5402AAED6C}" type="presParOf" srcId="{8E0E00CE-EB96-4CDC-9D13-541FF3168B0C}" destId="{CEF4FA5E-96EF-456E-91A6-EFFC8D200EAF}" srcOrd="2" destOrd="0" presId="urn:microsoft.com/office/officeart/2005/8/layout/hierarchy6"/>
    <dgm:cxn modelId="{259D1C86-7AAC-4833-9AF4-16E187574273}" type="presParOf" srcId="{8E0E00CE-EB96-4CDC-9D13-541FF3168B0C}" destId="{B9440D75-72F1-42CD-BC26-70ACF09C078F}" srcOrd="3" destOrd="0" presId="urn:microsoft.com/office/officeart/2005/8/layout/hierarchy6"/>
    <dgm:cxn modelId="{90A0B8D5-F1F5-4921-9D29-58BDB79E370C}" type="presParOf" srcId="{B9440D75-72F1-42CD-BC26-70ACF09C078F}" destId="{0501D1B7-0808-4AD1-BCF2-6D0B0ECEB3FE}" srcOrd="0" destOrd="0" presId="urn:microsoft.com/office/officeart/2005/8/layout/hierarchy6"/>
    <dgm:cxn modelId="{7FC152D4-8635-495A-9106-66E51EAFD8A9}" type="presParOf" srcId="{B9440D75-72F1-42CD-BC26-70ACF09C078F}" destId="{BDDE6CC1-A322-4906-BD93-D0BCDE9CBB82}" srcOrd="1" destOrd="0" presId="urn:microsoft.com/office/officeart/2005/8/layout/hierarchy6"/>
    <dgm:cxn modelId="{2B301826-3BA6-4E44-B6CF-E6A5F6A08C9A}" type="presParOf" srcId="{BDDE6CC1-A322-4906-BD93-D0BCDE9CBB82}" destId="{44227489-556F-40F6-990C-04DED69AB409}" srcOrd="0" destOrd="0" presId="urn:microsoft.com/office/officeart/2005/8/layout/hierarchy6"/>
    <dgm:cxn modelId="{9AF74CC6-60ED-451C-BD09-ED3CBD7D7DC6}" type="presParOf" srcId="{BDDE6CC1-A322-4906-BD93-D0BCDE9CBB82}" destId="{063ABCF4-2260-469D-8047-65C729EB63EA}" srcOrd="1" destOrd="0" presId="urn:microsoft.com/office/officeart/2005/8/layout/hierarchy6"/>
    <dgm:cxn modelId="{E554B658-95E3-41E1-A3A2-4519F50104CA}" type="presParOf" srcId="{063ABCF4-2260-469D-8047-65C729EB63EA}" destId="{0C521D75-1708-452D-BF73-9D05E3F5AFAF}" srcOrd="0" destOrd="0" presId="urn:microsoft.com/office/officeart/2005/8/layout/hierarchy6"/>
    <dgm:cxn modelId="{93436B83-AAEF-4C0C-96B1-3CC15A616AAF}" type="presParOf" srcId="{063ABCF4-2260-469D-8047-65C729EB63EA}" destId="{7E212C1D-7F51-4D5E-97AB-7EF0C384E523}" srcOrd="1" destOrd="0" presId="urn:microsoft.com/office/officeart/2005/8/layout/hierarchy6"/>
    <dgm:cxn modelId="{41445981-DCB6-4032-A9BA-690E2493640F}" type="presParOf" srcId="{8E0E00CE-EB96-4CDC-9D13-541FF3168B0C}" destId="{A56A9320-7116-41D4-8620-14A76DDE6A75}" srcOrd="4" destOrd="0" presId="urn:microsoft.com/office/officeart/2005/8/layout/hierarchy6"/>
    <dgm:cxn modelId="{118FCB83-8B7D-45EA-B202-FA17E60EEC9E}" type="presParOf" srcId="{8E0E00CE-EB96-4CDC-9D13-541FF3168B0C}" destId="{04938713-5B52-4421-8133-FE8393DDFC3B}" srcOrd="5" destOrd="0" presId="urn:microsoft.com/office/officeart/2005/8/layout/hierarchy6"/>
    <dgm:cxn modelId="{030150FE-2467-47DB-B7F2-B4515BADEFB9}" type="presParOf" srcId="{04938713-5B52-4421-8133-FE8393DDFC3B}" destId="{31E496B1-4E70-4903-89DC-8ADB6B4EAFF5}" srcOrd="0" destOrd="0" presId="urn:microsoft.com/office/officeart/2005/8/layout/hierarchy6"/>
    <dgm:cxn modelId="{F3C34152-08F1-400B-8CE8-C9BC31FD3451}" type="presParOf" srcId="{04938713-5B52-4421-8133-FE8393DDFC3B}" destId="{4285E44D-2478-49E5-92C0-2C0F6BAA1331}" srcOrd="1" destOrd="0" presId="urn:microsoft.com/office/officeart/2005/8/layout/hierarchy6"/>
    <dgm:cxn modelId="{7BEEA004-CCFD-4551-A664-5EFA2B54D373}" type="presParOf" srcId="{4285E44D-2478-49E5-92C0-2C0F6BAA1331}" destId="{FDCDB872-B8E4-4D4E-9ED8-47C77F819110}" srcOrd="0" destOrd="0" presId="urn:microsoft.com/office/officeart/2005/8/layout/hierarchy6"/>
    <dgm:cxn modelId="{7694282C-336E-48A9-9695-1AA56A3E0BE5}" type="presParOf" srcId="{4285E44D-2478-49E5-92C0-2C0F6BAA1331}" destId="{DADA9BD9-F8DF-4FAF-BB58-D04E4A1396D6}" srcOrd="1" destOrd="0" presId="urn:microsoft.com/office/officeart/2005/8/layout/hierarchy6"/>
    <dgm:cxn modelId="{39B5379A-D16A-460B-A342-9772ADC57F17}" type="presParOf" srcId="{DADA9BD9-F8DF-4FAF-BB58-D04E4A1396D6}" destId="{7108F1D4-5D8F-46B3-9D8B-7DF52E089D43}" srcOrd="0" destOrd="0" presId="urn:microsoft.com/office/officeart/2005/8/layout/hierarchy6"/>
    <dgm:cxn modelId="{A8B3CB53-368D-48CA-A5FF-C7BBC2117468}" type="presParOf" srcId="{DADA9BD9-F8DF-4FAF-BB58-D04E4A1396D6}" destId="{4F6839A1-90CF-450A-986F-E07D9DE9CEF4}" srcOrd="1" destOrd="0" presId="urn:microsoft.com/office/officeart/2005/8/layout/hierarchy6"/>
    <dgm:cxn modelId="{79690611-6660-4351-A108-4B745F2E75B1}" type="presParOf" srcId="{8E0E00CE-EB96-4CDC-9D13-541FF3168B0C}" destId="{FB010EAD-583E-47F9-B438-ABF7C994C0DA}" srcOrd="6" destOrd="0" presId="urn:microsoft.com/office/officeart/2005/8/layout/hierarchy6"/>
    <dgm:cxn modelId="{74149B6C-AC8E-4381-B5EF-80D00EF361B7}" type="presParOf" srcId="{8E0E00CE-EB96-4CDC-9D13-541FF3168B0C}" destId="{602AEF47-BE79-4690-B10E-36093D035CCD}" srcOrd="7" destOrd="0" presId="urn:microsoft.com/office/officeart/2005/8/layout/hierarchy6"/>
    <dgm:cxn modelId="{3BA416D2-1A79-4996-BD07-7AC538374025}" type="presParOf" srcId="{602AEF47-BE79-4690-B10E-36093D035CCD}" destId="{CDB0D867-98B0-4811-9EC1-9A07923DE8F2}" srcOrd="0" destOrd="0" presId="urn:microsoft.com/office/officeart/2005/8/layout/hierarchy6"/>
    <dgm:cxn modelId="{F91286B6-30A0-49CD-B899-92F7D20D21BC}" type="presParOf" srcId="{602AEF47-BE79-4690-B10E-36093D035CCD}" destId="{B7649113-49A5-41AA-955D-4C05FF1D75C8}" srcOrd="1" destOrd="0" presId="urn:microsoft.com/office/officeart/2005/8/layout/hierarchy6"/>
    <dgm:cxn modelId="{AE13A208-AAA6-41ED-8ADE-74FBFF8A199F}" type="presParOf" srcId="{B7649113-49A5-41AA-955D-4C05FF1D75C8}" destId="{1D87B112-8363-4734-A07C-0E61EA9EFB03}" srcOrd="0" destOrd="0" presId="urn:microsoft.com/office/officeart/2005/8/layout/hierarchy6"/>
    <dgm:cxn modelId="{5DA5950D-64F3-4C61-8A90-4D10376BD72F}" type="presParOf" srcId="{B7649113-49A5-41AA-955D-4C05FF1D75C8}" destId="{38BDF37C-DC78-4228-A616-873DA5C4E7A6}" srcOrd="1" destOrd="0" presId="urn:microsoft.com/office/officeart/2005/8/layout/hierarchy6"/>
    <dgm:cxn modelId="{B6B21DBE-F5E3-43B8-ADE3-4A72413F679A}" type="presParOf" srcId="{38BDF37C-DC78-4228-A616-873DA5C4E7A6}" destId="{DC96C83B-E233-46CB-97D2-F3774445F731}" srcOrd="0" destOrd="0" presId="urn:microsoft.com/office/officeart/2005/8/layout/hierarchy6"/>
    <dgm:cxn modelId="{702C4C08-8F5A-4296-93CF-3840F54275A1}" type="presParOf" srcId="{38BDF37C-DC78-4228-A616-873DA5C4E7A6}" destId="{10C16437-D63F-4DCD-BE4C-CBA766ABCEA3}" srcOrd="1" destOrd="0" presId="urn:microsoft.com/office/officeart/2005/8/layout/hierarchy6"/>
    <dgm:cxn modelId="{40941CF8-A71E-4D6F-9B58-0FEA59E3E5AF}" type="presParOf" srcId="{3A836F5F-78EE-4902-B964-C02D8FADD64F}" destId="{4B57EE6B-1C19-4051-A379-0B95C6026CD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C5CD185-EB1D-4724-978A-7C3D021651DA}" type="doc">
      <dgm:prSet loTypeId="urn:microsoft.com/office/officeart/2005/8/layout/hierarchy6" loCatId="hierarchy" qsTypeId="urn:microsoft.com/office/officeart/2005/8/quickstyle/simple4" qsCatId="simple" csTypeId="urn:microsoft.com/office/officeart/2005/8/colors/colorful1" csCatId="colorful" phldr="1"/>
      <dgm:spPr/>
      <dgm:t>
        <a:bodyPr/>
        <a:lstStyle/>
        <a:p>
          <a:endParaRPr lang="es-CO"/>
        </a:p>
      </dgm:t>
    </dgm:pt>
    <dgm:pt modelId="{60210E18-0535-484E-A954-17C8DE0F5712}">
      <dgm:prSet phldrT="[Texto]" custT="1"/>
      <dgm:spPr/>
      <dgm:t>
        <a:bodyPr/>
        <a:lstStyle/>
        <a:p>
          <a:r>
            <a:rPr lang="es-CO" sz="1800" b="1" dirty="0"/>
            <a:t>Medidas Estadísticas</a:t>
          </a:r>
        </a:p>
      </dgm:t>
    </dgm:pt>
    <dgm:pt modelId="{81E19972-039F-4538-848E-066098D7864F}" type="parTrans" cxnId="{2FCAFDA9-06A5-49CD-8CEF-35F6668E4DB0}">
      <dgm:prSet/>
      <dgm:spPr/>
      <dgm:t>
        <a:bodyPr/>
        <a:lstStyle/>
        <a:p>
          <a:endParaRPr lang="es-CO"/>
        </a:p>
      </dgm:t>
    </dgm:pt>
    <dgm:pt modelId="{991C5447-B239-4A5F-A5A5-19161E59D7A6}" type="sibTrans" cxnId="{2FCAFDA9-06A5-49CD-8CEF-35F6668E4DB0}">
      <dgm:prSet/>
      <dgm:spPr/>
      <dgm:t>
        <a:bodyPr/>
        <a:lstStyle/>
        <a:p>
          <a:endParaRPr lang="es-CO"/>
        </a:p>
      </dgm:t>
    </dgm:pt>
    <dgm:pt modelId="{97570923-4CAE-4CA9-97B6-0A4FD27079B5}">
      <dgm:prSet phldrT="[Texto]" custT="1"/>
      <dgm:spPr/>
      <dgm:t>
        <a:bodyPr/>
        <a:lstStyle/>
        <a:p>
          <a:r>
            <a:rPr lang="es-CO" sz="2400" b="1" dirty="0">
              <a:solidFill>
                <a:srgbClr val="002060"/>
              </a:solidFill>
            </a:rPr>
            <a:t>Muestra</a:t>
          </a:r>
        </a:p>
      </dgm:t>
    </dgm:pt>
    <dgm:pt modelId="{9F77BAB2-1670-4F85-9A4B-4142667ECF37}" type="parTrans" cxnId="{7FAC2C77-1EA3-4E26-B656-23174E344CC3}">
      <dgm:prSet/>
      <dgm:spPr/>
      <dgm:t>
        <a:bodyPr/>
        <a:lstStyle/>
        <a:p>
          <a:endParaRPr lang="es-CO"/>
        </a:p>
      </dgm:t>
    </dgm:pt>
    <dgm:pt modelId="{58286617-79D7-4278-BA9B-DCE70435C63C}" type="sibTrans" cxnId="{7FAC2C77-1EA3-4E26-B656-23174E344CC3}">
      <dgm:prSet/>
      <dgm:spPr/>
      <dgm:t>
        <a:bodyPr/>
        <a:lstStyle/>
        <a:p>
          <a:endParaRPr lang="es-CO"/>
        </a:p>
      </dgm:t>
    </dgm:pt>
    <dgm:pt modelId="{BD61507A-82A5-46F6-A129-4B8274EA36A8}">
      <dgm:prSet phldrT="[Texto]"/>
      <dgm:spPr/>
      <dgm:t>
        <a:bodyPr/>
        <a:lstStyle/>
        <a:p>
          <a:r>
            <a:rPr lang="es-ES" b="1" dirty="0">
              <a:solidFill>
                <a:srgbClr val="002060"/>
              </a:solidFill>
            </a:rPr>
            <a:t>Tablas</a:t>
          </a:r>
          <a:endParaRPr lang="es-CO" b="1" dirty="0">
            <a:solidFill>
              <a:srgbClr val="002060"/>
            </a:solidFill>
          </a:endParaRPr>
        </a:p>
      </dgm:t>
    </dgm:pt>
    <dgm:pt modelId="{25F3CEA9-7166-4882-A0EE-87F142181D07}" type="parTrans" cxnId="{47A62D01-51CF-4840-B802-ED4FAD317A67}">
      <dgm:prSet/>
      <dgm:spPr/>
      <dgm:t>
        <a:bodyPr/>
        <a:lstStyle/>
        <a:p>
          <a:endParaRPr lang="es-CO"/>
        </a:p>
      </dgm:t>
    </dgm:pt>
    <dgm:pt modelId="{9FE5FDDB-AA1E-4F65-AD73-1F397C099F3A}" type="sibTrans" cxnId="{47A62D01-51CF-4840-B802-ED4FAD317A67}">
      <dgm:prSet/>
      <dgm:spPr/>
      <dgm:t>
        <a:bodyPr/>
        <a:lstStyle/>
        <a:p>
          <a:endParaRPr lang="es-CO"/>
        </a:p>
      </dgm:t>
    </dgm:pt>
    <dgm:pt modelId="{E7E18F8C-9974-4FCF-9FED-5213064D234A}">
      <dgm:prSet phldrT="[Texto]" custT="1"/>
      <dgm:spPr>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s-ES" sz="2400" b="1" kern="1200" dirty="0">
              <a:solidFill>
                <a:srgbClr val="002060"/>
              </a:solidFill>
              <a:latin typeface="Calibri" panose="020F0502020204030204"/>
              <a:ea typeface="+mn-ea"/>
              <a:cs typeface="+mn-cs"/>
            </a:rPr>
            <a:t>Población</a:t>
          </a:r>
          <a:endParaRPr lang="es-CO" sz="2400" b="1" kern="1200" dirty="0">
            <a:solidFill>
              <a:srgbClr val="002060"/>
            </a:solidFill>
            <a:latin typeface="Calibri" panose="020F0502020204030204"/>
            <a:ea typeface="+mn-ea"/>
            <a:cs typeface="+mn-cs"/>
          </a:endParaRPr>
        </a:p>
      </dgm:t>
    </dgm:pt>
    <dgm:pt modelId="{7459F67D-1E7D-417B-93E6-643E7D250875}" type="parTrans" cxnId="{6BF40243-DAEB-4E9D-8F40-700C3FC3769F}">
      <dgm:prSet/>
      <dgm:spPr/>
      <dgm:t>
        <a:bodyPr/>
        <a:lstStyle/>
        <a:p>
          <a:endParaRPr lang="es-CO"/>
        </a:p>
      </dgm:t>
    </dgm:pt>
    <dgm:pt modelId="{4A7F6F69-1D9F-43C8-A2AE-2533DF765F2D}" type="sibTrans" cxnId="{6BF40243-DAEB-4E9D-8F40-700C3FC3769F}">
      <dgm:prSet/>
      <dgm:spPr/>
      <dgm:t>
        <a:bodyPr/>
        <a:lstStyle/>
        <a:p>
          <a:endParaRPr lang="es-CO"/>
        </a:p>
      </dgm:t>
    </dgm:pt>
    <dgm:pt modelId="{9ECF9B6D-E9CE-4E80-BD15-B9FAC9F0456B}">
      <dgm:prSet phldrT="[Texto]" custT="1"/>
      <dgm:spPr/>
      <dgm:t>
        <a:bodyPr/>
        <a:lstStyle/>
        <a:p>
          <a:r>
            <a:rPr lang="es-ES" sz="2400" b="1" dirty="0">
              <a:solidFill>
                <a:srgbClr val="002060"/>
              </a:solidFill>
              <a:latin typeface="Calibri" panose="020F0502020204030204"/>
              <a:ea typeface="+mn-ea"/>
              <a:cs typeface="+mn-cs"/>
            </a:rPr>
            <a:t>Representación</a:t>
          </a:r>
          <a:endParaRPr lang="es-CO" sz="2400" b="1" dirty="0">
            <a:solidFill>
              <a:srgbClr val="002060"/>
            </a:solidFill>
          </a:endParaRPr>
        </a:p>
      </dgm:t>
    </dgm:pt>
    <dgm:pt modelId="{1E698806-9C53-48B5-807A-17FFDB76AB75}" type="parTrans" cxnId="{21518557-6D8A-422D-A586-04C57693BE3E}">
      <dgm:prSet/>
      <dgm:spPr/>
      <dgm:t>
        <a:bodyPr/>
        <a:lstStyle/>
        <a:p>
          <a:endParaRPr lang="es-CO"/>
        </a:p>
      </dgm:t>
    </dgm:pt>
    <dgm:pt modelId="{9EBF757A-6335-4346-A4F1-8D99D6A15A22}" type="sibTrans" cxnId="{21518557-6D8A-422D-A586-04C57693BE3E}">
      <dgm:prSet/>
      <dgm:spPr/>
      <dgm:t>
        <a:bodyPr/>
        <a:lstStyle/>
        <a:p>
          <a:endParaRPr lang="es-CO"/>
        </a:p>
      </dgm:t>
    </dgm:pt>
    <dgm:pt modelId="{D07E1E27-F49A-4D9A-836B-F6FA49621176}">
      <dgm:prSet phldrT="[Texto]"/>
      <dgm:spPr/>
      <dgm:t>
        <a:bodyPr/>
        <a:lstStyle/>
        <a:p>
          <a:r>
            <a:rPr lang="es-ES" b="1" dirty="0">
              <a:solidFill>
                <a:srgbClr val="002060"/>
              </a:solidFill>
            </a:rPr>
            <a:t>Gráficos</a:t>
          </a:r>
          <a:endParaRPr lang="es-CO" b="1" dirty="0">
            <a:solidFill>
              <a:srgbClr val="002060"/>
            </a:solidFill>
          </a:endParaRPr>
        </a:p>
      </dgm:t>
    </dgm:pt>
    <dgm:pt modelId="{B93D2868-79EB-4959-B894-FE88A7CD8126}" type="parTrans" cxnId="{776624C0-BF13-4565-9C51-4B4D40B6F810}">
      <dgm:prSet/>
      <dgm:spPr/>
      <dgm:t>
        <a:bodyPr/>
        <a:lstStyle/>
        <a:p>
          <a:endParaRPr lang="es-CO"/>
        </a:p>
      </dgm:t>
    </dgm:pt>
    <dgm:pt modelId="{BE599C58-14C0-4ECC-9BF3-74390BAFCAF5}" type="sibTrans" cxnId="{776624C0-BF13-4565-9C51-4B4D40B6F810}">
      <dgm:prSet/>
      <dgm:spPr/>
      <dgm:t>
        <a:bodyPr/>
        <a:lstStyle/>
        <a:p>
          <a:endParaRPr lang="es-CO"/>
        </a:p>
      </dgm:t>
    </dgm:pt>
    <dgm:pt modelId="{3A836F5F-78EE-4902-B964-C02D8FADD64F}" type="pres">
      <dgm:prSet presAssocID="{5C5CD185-EB1D-4724-978A-7C3D021651DA}" presName="mainComposite" presStyleCnt="0">
        <dgm:presLayoutVars>
          <dgm:chPref val="1"/>
          <dgm:dir/>
          <dgm:animOne val="branch"/>
          <dgm:animLvl val="lvl"/>
          <dgm:resizeHandles val="exact"/>
        </dgm:presLayoutVars>
      </dgm:prSet>
      <dgm:spPr/>
    </dgm:pt>
    <dgm:pt modelId="{8868EB73-68A6-4FA2-A440-D22E81E1700E}" type="pres">
      <dgm:prSet presAssocID="{5C5CD185-EB1D-4724-978A-7C3D021651DA}" presName="hierFlow" presStyleCnt="0"/>
      <dgm:spPr/>
    </dgm:pt>
    <dgm:pt modelId="{A3ECE972-1C35-4471-A9CB-5D4E3CE5590D}" type="pres">
      <dgm:prSet presAssocID="{5C5CD185-EB1D-4724-978A-7C3D021651DA}" presName="hierChild1" presStyleCnt="0">
        <dgm:presLayoutVars>
          <dgm:chPref val="1"/>
          <dgm:animOne val="branch"/>
          <dgm:animLvl val="lvl"/>
        </dgm:presLayoutVars>
      </dgm:prSet>
      <dgm:spPr/>
    </dgm:pt>
    <dgm:pt modelId="{97A8E08A-044C-4880-982B-DBD9FD54B4B6}" type="pres">
      <dgm:prSet presAssocID="{60210E18-0535-484E-A954-17C8DE0F5712}" presName="Name14" presStyleCnt="0"/>
      <dgm:spPr/>
    </dgm:pt>
    <dgm:pt modelId="{96FA8F37-9C67-404A-902C-EDD50BBAEFCA}" type="pres">
      <dgm:prSet presAssocID="{60210E18-0535-484E-A954-17C8DE0F5712}" presName="level1Shape" presStyleLbl="node0" presStyleIdx="0" presStyleCnt="1" custScaleY="40662">
        <dgm:presLayoutVars>
          <dgm:chPref val="3"/>
        </dgm:presLayoutVars>
      </dgm:prSet>
      <dgm:spPr/>
    </dgm:pt>
    <dgm:pt modelId="{8E0E00CE-EB96-4CDC-9D13-541FF3168B0C}" type="pres">
      <dgm:prSet presAssocID="{60210E18-0535-484E-A954-17C8DE0F5712}" presName="hierChild2" presStyleCnt="0"/>
      <dgm:spPr/>
    </dgm:pt>
    <dgm:pt modelId="{A6D0F5F4-2615-4DC2-A8CD-BA14E963829D}" type="pres">
      <dgm:prSet presAssocID="{9F77BAB2-1670-4F85-9A4B-4142667ECF37}" presName="Name19" presStyleLbl="parChTrans1D2" presStyleIdx="0" presStyleCnt="3"/>
      <dgm:spPr/>
    </dgm:pt>
    <dgm:pt modelId="{32D43C74-7515-47F1-964F-EC59DB06ECF4}" type="pres">
      <dgm:prSet presAssocID="{97570923-4CAE-4CA9-97B6-0A4FD27079B5}" presName="Name21" presStyleCnt="0"/>
      <dgm:spPr/>
    </dgm:pt>
    <dgm:pt modelId="{75B6E023-798F-4885-90F9-C4CEDDA044B9}" type="pres">
      <dgm:prSet presAssocID="{97570923-4CAE-4CA9-97B6-0A4FD27079B5}" presName="level2Shape" presStyleLbl="node2" presStyleIdx="0" presStyleCnt="3" custScaleY="42926"/>
      <dgm:spPr/>
    </dgm:pt>
    <dgm:pt modelId="{082602F6-B391-4157-92AA-F7DE23E982E6}" type="pres">
      <dgm:prSet presAssocID="{97570923-4CAE-4CA9-97B6-0A4FD27079B5}" presName="hierChild3" presStyleCnt="0"/>
      <dgm:spPr/>
    </dgm:pt>
    <dgm:pt modelId="{CEF4FA5E-96EF-456E-91A6-EFFC8D200EAF}" type="pres">
      <dgm:prSet presAssocID="{7459F67D-1E7D-417B-93E6-643E7D250875}" presName="Name19" presStyleLbl="parChTrans1D2" presStyleIdx="1" presStyleCnt="3"/>
      <dgm:spPr/>
    </dgm:pt>
    <dgm:pt modelId="{B9440D75-72F1-42CD-BC26-70ACF09C078F}" type="pres">
      <dgm:prSet presAssocID="{E7E18F8C-9974-4FCF-9FED-5213064D234A}" presName="Name21" presStyleCnt="0"/>
      <dgm:spPr/>
    </dgm:pt>
    <dgm:pt modelId="{0501D1B7-0808-4AD1-BCF2-6D0B0ECEB3FE}" type="pres">
      <dgm:prSet presAssocID="{E7E18F8C-9974-4FCF-9FED-5213064D234A}" presName="level2Shape" presStyleLbl="node2" presStyleIdx="1" presStyleCnt="3" custScaleY="42337"/>
      <dgm:spPr>
        <a:xfrm>
          <a:off x="2969155" y="1554021"/>
          <a:ext cx="1955641" cy="956739"/>
        </a:xfrm>
        <a:prstGeom prst="roundRect">
          <a:avLst>
            <a:gd name="adj" fmla="val 10000"/>
          </a:avLst>
        </a:prstGeom>
      </dgm:spPr>
    </dgm:pt>
    <dgm:pt modelId="{BDDE6CC1-A322-4906-BD93-D0BCDE9CBB82}" type="pres">
      <dgm:prSet presAssocID="{E7E18F8C-9974-4FCF-9FED-5213064D234A}" presName="hierChild3" presStyleCnt="0"/>
      <dgm:spPr/>
    </dgm:pt>
    <dgm:pt modelId="{A56A9320-7116-41D4-8620-14A76DDE6A75}" type="pres">
      <dgm:prSet presAssocID="{1E698806-9C53-48B5-807A-17FFDB76AB75}" presName="Name19" presStyleLbl="parChTrans1D2" presStyleIdx="2" presStyleCnt="3"/>
      <dgm:spPr/>
    </dgm:pt>
    <dgm:pt modelId="{04938713-5B52-4421-8133-FE8393DDFC3B}" type="pres">
      <dgm:prSet presAssocID="{9ECF9B6D-E9CE-4E80-BD15-B9FAC9F0456B}" presName="Name21" presStyleCnt="0"/>
      <dgm:spPr/>
    </dgm:pt>
    <dgm:pt modelId="{31E496B1-4E70-4903-89DC-8ADB6B4EAFF5}" type="pres">
      <dgm:prSet presAssocID="{9ECF9B6D-E9CE-4E80-BD15-B9FAC9F0456B}" presName="level2Shape" presStyleLbl="node2" presStyleIdx="2" presStyleCnt="3" custScaleY="42337"/>
      <dgm:spPr/>
    </dgm:pt>
    <dgm:pt modelId="{4285E44D-2478-49E5-92C0-2C0F6BAA1331}" type="pres">
      <dgm:prSet presAssocID="{9ECF9B6D-E9CE-4E80-BD15-B9FAC9F0456B}" presName="hierChild3" presStyleCnt="0"/>
      <dgm:spPr/>
    </dgm:pt>
    <dgm:pt modelId="{FDCDB872-B8E4-4D4E-9ED8-47C77F819110}" type="pres">
      <dgm:prSet presAssocID="{25F3CEA9-7166-4882-A0EE-87F142181D07}" presName="Name19" presStyleLbl="parChTrans1D3" presStyleIdx="0" presStyleCnt="2"/>
      <dgm:spPr/>
    </dgm:pt>
    <dgm:pt modelId="{DADA9BD9-F8DF-4FAF-BB58-D04E4A1396D6}" type="pres">
      <dgm:prSet presAssocID="{BD61507A-82A5-46F6-A129-4B8274EA36A8}" presName="Name21" presStyleCnt="0"/>
      <dgm:spPr/>
    </dgm:pt>
    <dgm:pt modelId="{7108F1D4-5D8F-46B3-9D8B-7DF52E089D43}" type="pres">
      <dgm:prSet presAssocID="{BD61507A-82A5-46F6-A129-4B8274EA36A8}" presName="level2Shape" presStyleLbl="node3" presStyleIdx="0" presStyleCnt="2" custScaleY="26003"/>
      <dgm:spPr/>
    </dgm:pt>
    <dgm:pt modelId="{4F6839A1-90CF-450A-986F-E07D9DE9CEF4}" type="pres">
      <dgm:prSet presAssocID="{BD61507A-82A5-46F6-A129-4B8274EA36A8}" presName="hierChild3" presStyleCnt="0"/>
      <dgm:spPr/>
    </dgm:pt>
    <dgm:pt modelId="{7D26D45D-CDC0-4B82-B931-326DB6847089}" type="pres">
      <dgm:prSet presAssocID="{B93D2868-79EB-4959-B894-FE88A7CD8126}" presName="Name19" presStyleLbl="parChTrans1D3" presStyleIdx="1" presStyleCnt="2"/>
      <dgm:spPr/>
    </dgm:pt>
    <dgm:pt modelId="{D0E0DA11-A508-407D-8B9B-4843259627D3}" type="pres">
      <dgm:prSet presAssocID="{D07E1E27-F49A-4D9A-836B-F6FA49621176}" presName="Name21" presStyleCnt="0"/>
      <dgm:spPr/>
    </dgm:pt>
    <dgm:pt modelId="{9EC6945F-AF62-4ED3-BDAD-44201118AFF3}" type="pres">
      <dgm:prSet presAssocID="{D07E1E27-F49A-4D9A-836B-F6FA49621176}" presName="level2Shape" presStyleLbl="node3" presStyleIdx="1" presStyleCnt="2" custScaleY="26003"/>
      <dgm:spPr/>
    </dgm:pt>
    <dgm:pt modelId="{DE17E395-F8A6-4B2C-ACF8-A7B0BB7B209C}" type="pres">
      <dgm:prSet presAssocID="{D07E1E27-F49A-4D9A-836B-F6FA49621176}" presName="hierChild3" presStyleCnt="0"/>
      <dgm:spPr/>
    </dgm:pt>
    <dgm:pt modelId="{4B57EE6B-1C19-4051-A379-0B95C6026CD8}" type="pres">
      <dgm:prSet presAssocID="{5C5CD185-EB1D-4724-978A-7C3D021651DA}" presName="bgShapesFlow" presStyleCnt="0"/>
      <dgm:spPr/>
    </dgm:pt>
  </dgm:ptLst>
  <dgm:cxnLst>
    <dgm:cxn modelId="{47A62D01-51CF-4840-B802-ED4FAD317A67}" srcId="{9ECF9B6D-E9CE-4E80-BD15-B9FAC9F0456B}" destId="{BD61507A-82A5-46F6-A129-4B8274EA36A8}" srcOrd="0" destOrd="0" parTransId="{25F3CEA9-7166-4882-A0EE-87F142181D07}" sibTransId="{9FE5FDDB-AA1E-4F65-AD73-1F397C099F3A}"/>
    <dgm:cxn modelId="{A05C820D-0B41-4F9B-85BA-57D87C7DEC39}" type="presOf" srcId="{D07E1E27-F49A-4D9A-836B-F6FA49621176}" destId="{9EC6945F-AF62-4ED3-BDAD-44201118AFF3}" srcOrd="0" destOrd="0" presId="urn:microsoft.com/office/officeart/2005/8/layout/hierarchy6"/>
    <dgm:cxn modelId="{6BF40243-DAEB-4E9D-8F40-700C3FC3769F}" srcId="{60210E18-0535-484E-A954-17C8DE0F5712}" destId="{E7E18F8C-9974-4FCF-9FED-5213064D234A}" srcOrd="1" destOrd="0" parTransId="{7459F67D-1E7D-417B-93E6-643E7D250875}" sibTransId="{4A7F6F69-1D9F-43C8-A2AE-2533DF765F2D}"/>
    <dgm:cxn modelId="{136C6847-160C-4DDA-BC11-4CA58F4A48C3}" type="presOf" srcId="{7459F67D-1E7D-417B-93E6-643E7D250875}" destId="{CEF4FA5E-96EF-456E-91A6-EFFC8D200EAF}" srcOrd="0" destOrd="0" presId="urn:microsoft.com/office/officeart/2005/8/layout/hierarchy6"/>
    <dgm:cxn modelId="{03BC054D-0FCF-4175-9A71-260FA33AC50C}" type="presOf" srcId="{97570923-4CAE-4CA9-97B6-0A4FD27079B5}" destId="{75B6E023-798F-4885-90F9-C4CEDDA044B9}" srcOrd="0" destOrd="0" presId="urn:microsoft.com/office/officeart/2005/8/layout/hierarchy6"/>
    <dgm:cxn modelId="{50BA3170-FB95-4F33-B1EF-4BF18E6A1747}" type="presOf" srcId="{B93D2868-79EB-4959-B894-FE88A7CD8126}" destId="{7D26D45D-CDC0-4B82-B931-326DB6847089}" srcOrd="0" destOrd="0" presId="urn:microsoft.com/office/officeart/2005/8/layout/hierarchy6"/>
    <dgm:cxn modelId="{7FAC2C77-1EA3-4E26-B656-23174E344CC3}" srcId="{60210E18-0535-484E-A954-17C8DE0F5712}" destId="{97570923-4CAE-4CA9-97B6-0A4FD27079B5}" srcOrd="0" destOrd="0" parTransId="{9F77BAB2-1670-4F85-9A4B-4142667ECF37}" sibTransId="{58286617-79D7-4278-BA9B-DCE70435C63C}"/>
    <dgm:cxn modelId="{21518557-6D8A-422D-A586-04C57693BE3E}" srcId="{60210E18-0535-484E-A954-17C8DE0F5712}" destId="{9ECF9B6D-E9CE-4E80-BD15-B9FAC9F0456B}" srcOrd="2" destOrd="0" parTransId="{1E698806-9C53-48B5-807A-17FFDB76AB75}" sibTransId="{9EBF757A-6335-4346-A4F1-8D99D6A15A22}"/>
    <dgm:cxn modelId="{878FDF5A-103B-4ED0-AA40-88EE77D76DE7}" type="presOf" srcId="{25F3CEA9-7166-4882-A0EE-87F142181D07}" destId="{FDCDB872-B8E4-4D4E-9ED8-47C77F819110}" srcOrd="0" destOrd="0" presId="urn:microsoft.com/office/officeart/2005/8/layout/hierarchy6"/>
    <dgm:cxn modelId="{2FCAFDA9-06A5-49CD-8CEF-35F6668E4DB0}" srcId="{5C5CD185-EB1D-4724-978A-7C3D021651DA}" destId="{60210E18-0535-484E-A954-17C8DE0F5712}" srcOrd="0" destOrd="0" parTransId="{81E19972-039F-4538-848E-066098D7864F}" sibTransId="{991C5447-B239-4A5F-A5A5-19161E59D7A6}"/>
    <dgm:cxn modelId="{AEE661AE-212C-4180-8E72-C8F508C03660}" type="presOf" srcId="{E7E18F8C-9974-4FCF-9FED-5213064D234A}" destId="{0501D1B7-0808-4AD1-BCF2-6D0B0ECEB3FE}" srcOrd="0" destOrd="0" presId="urn:microsoft.com/office/officeart/2005/8/layout/hierarchy6"/>
    <dgm:cxn modelId="{EEBDEBB8-3B00-44C3-A463-5D145743A89F}" type="presOf" srcId="{BD61507A-82A5-46F6-A129-4B8274EA36A8}" destId="{7108F1D4-5D8F-46B3-9D8B-7DF52E089D43}" srcOrd="0" destOrd="0" presId="urn:microsoft.com/office/officeart/2005/8/layout/hierarchy6"/>
    <dgm:cxn modelId="{776624C0-BF13-4565-9C51-4B4D40B6F810}" srcId="{9ECF9B6D-E9CE-4E80-BD15-B9FAC9F0456B}" destId="{D07E1E27-F49A-4D9A-836B-F6FA49621176}" srcOrd="1" destOrd="0" parTransId="{B93D2868-79EB-4959-B894-FE88A7CD8126}" sibTransId="{BE599C58-14C0-4ECC-9BF3-74390BAFCAF5}"/>
    <dgm:cxn modelId="{9321D1D5-C10A-40E8-B5BF-F016699D3F3A}" type="presOf" srcId="{5C5CD185-EB1D-4724-978A-7C3D021651DA}" destId="{3A836F5F-78EE-4902-B964-C02D8FADD64F}" srcOrd="0" destOrd="0" presId="urn:microsoft.com/office/officeart/2005/8/layout/hierarchy6"/>
    <dgm:cxn modelId="{8C3BF1E2-97A8-4D85-9511-3AEE0099C840}" type="presOf" srcId="{60210E18-0535-484E-A954-17C8DE0F5712}" destId="{96FA8F37-9C67-404A-902C-EDD50BBAEFCA}" srcOrd="0" destOrd="0" presId="urn:microsoft.com/office/officeart/2005/8/layout/hierarchy6"/>
    <dgm:cxn modelId="{64BAF7F2-8A38-4E36-B7C7-115D1EDFC0A8}" type="presOf" srcId="{9ECF9B6D-E9CE-4E80-BD15-B9FAC9F0456B}" destId="{31E496B1-4E70-4903-89DC-8ADB6B4EAFF5}" srcOrd="0" destOrd="0" presId="urn:microsoft.com/office/officeart/2005/8/layout/hierarchy6"/>
    <dgm:cxn modelId="{E78926F6-A24E-48F0-92BA-5EDAEBF52DB5}" type="presOf" srcId="{9F77BAB2-1670-4F85-9A4B-4142667ECF37}" destId="{A6D0F5F4-2615-4DC2-A8CD-BA14E963829D}" srcOrd="0" destOrd="0" presId="urn:microsoft.com/office/officeart/2005/8/layout/hierarchy6"/>
    <dgm:cxn modelId="{E043A8FA-2FA5-42CE-99C6-D470F69ECB16}" type="presOf" srcId="{1E698806-9C53-48B5-807A-17FFDB76AB75}" destId="{A56A9320-7116-41D4-8620-14A76DDE6A75}" srcOrd="0" destOrd="0" presId="urn:microsoft.com/office/officeart/2005/8/layout/hierarchy6"/>
    <dgm:cxn modelId="{E668C082-4C8D-443E-B9F8-D0B972D20DE1}" type="presParOf" srcId="{3A836F5F-78EE-4902-B964-C02D8FADD64F}" destId="{8868EB73-68A6-4FA2-A440-D22E81E1700E}" srcOrd="0" destOrd="0" presId="urn:microsoft.com/office/officeart/2005/8/layout/hierarchy6"/>
    <dgm:cxn modelId="{22181DF3-FF77-4CD3-A03A-D28336FCF160}" type="presParOf" srcId="{8868EB73-68A6-4FA2-A440-D22E81E1700E}" destId="{A3ECE972-1C35-4471-A9CB-5D4E3CE5590D}" srcOrd="0" destOrd="0" presId="urn:microsoft.com/office/officeart/2005/8/layout/hierarchy6"/>
    <dgm:cxn modelId="{92D96740-5B27-439D-8C9A-F54C71BFA0D3}" type="presParOf" srcId="{A3ECE972-1C35-4471-A9CB-5D4E3CE5590D}" destId="{97A8E08A-044C-4880-982B-DBD9FD54B4B6}" srcOrd="0" destOrd="0" presId="urn:microsoft.com/office/officeart/2005/8/layout/hierarchy6"/>
    <dgm:cxn modelId="{434EAEA0-4ECC-4F05-8772-84FD783E1BEA}" type="presParOf" srcId="{97A8E08A-044C-4880-982B-DBD9FD54B4B6}" destId="{96FA8F37-9C67-404A-902C-EDD50BBAEFCA}" srcOrd="0" destOrd="0" presId="urn:microsoft.com/office/officeart/2005/8/layout/hierarchy6"/>
    <dgm:cxn modelId="{DC718EE7-3F1F-4A3B-BB0F-45A082D555FB}" type="presParOf" srcId="{97A8E08A-044C-4880-982B-DBD9FD54B4B6}" destId="{8E0E00CE-EB96-4CDC-9D13-541FF3168B0C}" srcOrd="1" destOrd="0" presId="urn:microsoft.com/office/officeart/2005/8/layout/hierarchy6"/>
    <dgm:cxn modelId="{52772393-3555-4E6C-91B0-A648C3399311}" type="presParOf" srcId="{8E0E00CE-EB96-4CDC-9D13-541FF3168B0C}" destId="{A6D0F5F4-2615-4DC2-A8CD-BA14E963829D}" srcOrd="0" destOrd="0" presId="urn:microsoft.com/office/officeart/2005/8/layout/hierarchy6"/>
    <dgm:cxn modelId="{7130ED82-7C89-4A37-9781-97977195F4A4}" type="presParOf" srcId="{8E0E00CE-EB96-4CDC-9D13-541FF3168B0C}" destId="{32D43C74-7515-47F1-964F-EC59DB06ECF4}" srcOrd="1" destOrd="0" presId="urn:microsoft.com/office/officeart/2005/8/layout/hierarchy6"/>
    <dgm:cxn modelId="{19BEC84D-C52D-4011-ABB6-5C6734230356}" type="presParOf" srcId="{32D43C74-7515-47F1-964F-EC59DB06ECF4}" destId="{75B6E023-798F-4885-90F9-C4CEDDA044B9}" srcOrd="0" destOrd="0" presId="urn:microsoft.com/office/officeart/2005/8/layout/hierarchy6"/>
    <dgm:cxn modelId="{244A99A8-B128-4F42-926E-849BA589C07E}" type="presParOf" srcId="{32D43C74-7515-47F1-964F-EC59DB06ECF4}" destId="{082602F6-B391-4157-92AA-F7DE23E982E6}" srcOrd="1" destOrd="0" presId="urn:microsoft.com/office/officeart/2005/8/layout/hierarchy6"/>
    <dgm:cxn modelId="{19AA86F8-8D67-49E1-B0B4-0D5402AAED6C}" type="presParOf" srcId="{8E0E00CE-EB96-4CDC-9D13-541FF3168B0C}" destId="{CEF4FA5E-96EF-456E-91A6-EFFC8D200EAF}" srcOrd="2" destOrd="0" presId="urn:microsoft.com/office/officeart/2005/8/layout/hierarchy6"/>
    <dgm:cxn modelId="{259D1C86-7AAC-4833-9AF4-16E187574273}" type="presParOf" srcId="{8E0E00CE-EB96-4CDC-9D13-541FF3168B0C}" destId="{B9440D75-72F1-42CD-BC26-70ACF09C078F}" srcOrd="3" destOrd="0" presId="urn:microsoft.com/office/officeart/2005/8/layout/hierarchy6"/>
    <dgm:cxn modelId="{90A0B8D5-F1F5-4921-9D29-58BDB79E370C}" type="presParOf" srcId="{B9440D75-72F1-42CD-BC26-70ACF09C078F}" destId="{0501D1B7-0808-4AD1-BCF2-6D0B0ECEB3FE}" srcOrd="0" destOrd="0" presId="urn:microsoft.com/office/officeart/2005/8/layout/hierarchy6"/>
    <dgm:cxn modelId="{7FC152D4-8635-495A-9106-66E51EAFD8A9}" type="presParOf" srcId="{B9440D75-72F1-42CD-BC26-70ACF09C078F}" destId="{BDDE6CC1-A322-4906-BD93-D0BCDE9CBB82}" srcOrd="1" destOrd="0" presId="urn:microsoft.com/office/officeart/2005/8/layout/hierarchy6"/>
    <dgm:cxn modelId="{41445981-DCB6-4032-A9BA-690E2493640F}" type="presParOf" srcId="{8E0E00CE-EB96-4CDC-9D13-541FF3168B0C}" destId="{A56A9320-7116-41D4-8620-14A76DDE6A75}" srcOrd="4" destOrd="0" presId="urn:microsoft.com/office/officeart/2005/8/layout/hierarchy6"/>
    <dgm:cxn modelId="{118FCB83-8B7D-45EA-B202-FA17E60EEC9E}" type="presParOf" srcId="{8E0E00CE-EB96-4CDC-9D13-541FF3168B0C}" destId="{04938713-5B52-4421-8133-FE8393DDFC3B}" srcOrd="5" destOrd="0" presId="urn:microsoft.com/office/officeart/2005/8/layout/hierarchy6"/>
    <dgm:cxn modelId="{030150FE-2467-47DB-B7F2-B4515BADEFB9}" type="presParOf" srcId="{04938713-5B52-4421-8133-FE8393DDFC3B}" destId="{31E496B1-4E70-4903-89DC-8ADB6B4EAFF5}" srcOrd="0" destOrd="0" presId="urn:microsoft.com/office/officeart/2005/8/layout/hierarchy6"/>
    <dgm:cxn modelId="{F3C34152-08F1-400B-8CE8-C9BC31FD3451}" type="presParOf" srcId="{04938713-5B52-4421-8133-FE8393DDFC3B}" destId="{4285E44D-2478-49E5-92C0-2C0F6BAA1331}" srcOrd="1" destOrd="0" presId="urn:microsoft.com/office/officeart/2005/8/layout/hierarchy6"/>
    <dgm:cxn modelId="{7BEEA004-CCFD-4551-A664-5EFA2B54D373}" type="presParOf" srcId="{4285E44D-2478-49E5-92C0-2C0F6BAA1331}" destId="{FDCDB872-B8E4-4D4E-9ED8-47C77F819110}" srcOrd="0" destOrd="0" presId="urn:microsoft.com/office/officeart/2005/8/layout/hierarchy6"/>
    <dgm:cxn modelId="{7694282C-336E-48A9-9695-1AA56A3E0BE5}" type="presParOf" srcId="{4285E44D-2478-49E5-92C0-2C0F6BAA1331}" destId="{DADA9BD9-F8DF-4FAF-BB58-D04E4A1396D6}" srcOrd="1" destOrd="0" presId="urn:microsoft.com/office/officeart/2005/8/layout/hierarchy6"/>
    <dgm:cxn modelId="{39B5379A-D16A-460B-A342-9772ADC57F17}" type="presParOf" srcId="{DADA9BD9-F8DF-4FAF-BB58-D04E4A1396D6}" destId="{7108F1D4-5D8F-46B3-9D8B-7DF52E089D43}" srcOrd="0" destOrd="0" presId="urn:microsoft.com/office/officeart/2005/8/layout/hierarchy6"/>
    <dgm:cxn modelId="{A8B3CB53-368D-48CA-A5FF-C7BBC2117468}" type="presParOf" srcId="{DADA9BD9-F8DF-4FAF-BB58-D04E4A1396D6}" destId="{4F6839A1-90CF-450A-986F-E07D9DE9CEF4}" srcOrd="1" destOrd="0" presId="urn:microsoft.com/office/officeart/2005/8/layout/hierarchy6"/>
    <dgm:cxn modelId="{B6EBD2D3-B035-4511-83DC-8A5D9F8ABB2E}" type="presParOf" srcId="{4285E44D-2478-49E5-92C0-2C0F6BAA1331}" destId="{7D26D45D-CDC0-4B82-B931-326DB6847089}" srcOrd="2" destOrd="0" presId="urn:microsoft.com/office/officeart/2005/8/layout/hierarchy6"/>
    <dgm:cxn modelId="{21FBFC54-547A-4707-8B16-1682ED667C2B}" type="presParOf" srcId="{4285E44D-2478-49E5-92C0-2C0F6BAA1331}" destId="{D0E0DA11-A508-407D-8B9B-4843259627D3}" srcOrd="3" destOrd="0" presId="urn:microsoft.com/office/officeart/2005/8/layout/hierarchy6"/>
    <dgm:cxn modelId="{2DE56772-C9EC-4379-9749-DF272A653EA7}" type="presParOf" srcId="{D0E0DA11-A508-407D-8B9B-4843259627D3}" destId="{9EC6945F-AF62-4ED3-BDAD-44201118AFF3}" srcOrd="0" destOrd="0" presId="urn:microsoft.com/office/officeart/2005/8/layout/hierarchy6"/>
    <dgm:cxn modelId="{87AF8357-9BA8-4A06-95F5-4CB4A67D006C}" type="presParOf" srcId="{D0E0DA11-A508-407D-8B9B-4843259627D3}" destId="{DE17E395-F8A6-4B2C-ACF8-A7B0BB7B209C}" srcOrd="1" destOrd="0" presId="urn:microsoft.com/office/officeart/2005/8/layout/hierarchy6"/>
    <dgm:cxn modelId="{40941CF8-A71E-4D6F-9B58-0FEA59E3E5AF}" type="presParOf" srcId="{3A836F5F-78EE-4902-B964-C02D8FADD64F}" destId="{4B57EE6B-1C19-4051-A379-0B95C6026CD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1311D2-9D4F-48ED-ACE2-69CD6339081F}" type="doc">
      <dgm:prSet loTypeId="urn:microsoft.com/office/officeart/2005/8/layout/hList6" loCatId="list" qsTypeId="urn:microsoft.com/office/officeart/2005/8/quickstyle/simple1" qsCatId="simple" csTypeId="urn:microsoft.com/office/officeart/2005/8/colors/accent1_3" csCatId="accent1" phldr="1"/>
      <dgm:spPr/>
      <dgm:t>
        <a:bodyPr/>
        <a:lstStyle/>
        <a:p>
          <a:endParaRPr lang="es-CO"/>
        </a:p>
      </dgm:t>
    </dgm:pt>
    <dgm:pt modelId="{AEF13FC1-550C-425E-8ED6-0D9CD7A611BC}">
      <dgm:prSet phldrT="[Texto]"/>
      <dgm:spPr>
        <a:solidFill>
          <a:srgbClr val="00B050"/>
        </a:solidFill>
      </dgm:spPr>
      <dgm:t>
        <a:bodyPr/>
        <a:lstStyle/>
        <a:p>
          <a:r>
            <a:rPr lang="es-ES" dirty="0"/>
            <a:t>Clientes</a:t>
          </a:r>
          <a:endParaRPr lang="es-CO" dirty="0"/>
        </a:p>
      </dgm:t>
    </dgm:pt>
    <dgm:pt modelId="{9252F8F1-EAAC-4070-A574-A431F3D37C4D}" type="parTrans" cxnId="{7337F672-F9D5-4872-BD45-6A08F288AF34}">
      <dgm:prSet/>
      <dgm:spPr/>
      <dgm:t>
        <a:bodyPr/>
        <a:lstStyle/>
        <a:p>
          <a:endParaRPr lang="es-CO"/>
        </a:p>
      </dgm:t>
    </dgm:pt>
    <dgm:pt modelId="{7DEE5C26-F94F-4ED8-A077-2232A73F2994}" type="sibTrans" cxnId="{7337F672-F9D5-4872-BD45-6A08F288AF34}">
      <dgm:prSet/>
      <dgm:spPr/>
      <dgm:t>
        <a:bodyPr/>
        <a:lstStyle/>
        <a:p>
          <a:endParaRPr lang="es-CO"/>
        </a:p>
      </dgm:t>
    </dgm:pt>
    <dgm:pt modelId="{06945210-47CE-4216-9E16-21AC41369B5C}">
      <dgm:prSet phldrT="[Texto]"/>
      <dgm:spPr>
        <a:solidFill>
          <a:schemeClr val="accent2">
            <a:lumMod val="25000"/>
          </a:schemeClr>
        </a:solidFill>
      </dgm:spPr>
      <dgm:t>
        <a:bodyPr/>
        <a:lstStyle/>
        <a:p>
          <a:r>
            <a:rPr lang="es-ES" dirty="0"/>
            <a:t>Productos</a:t>
          </a:r>
          <a:endParaRPr lang="es-CO" dirty="0"/>
        </a:p>
      </dgm:t>
    </dgm:pt>
    <dgm:pt modelId="{DC706C55-2F1A-4B57-A641-F95D51EB481D}" type="parTrans" cxnId="{607F65B6-32CE-4525-8BEC-57F73EBE4FFA}">
      <dgm:prSet/>
      <dgm:spPr/>
      <dgm:t>
        <a:bodyPr/>
        <a:lstStyle/>
        <a:p>
          <a:endParaRPr lang="es-CO"/>
        </a:p>
      </dgm:t>
    </dgm:pt>
    <dgm:pt modelId="{7C7497AA-1F78-4095-B0A5-B612EBD1D52D}" type="sibTrans" cxnId="{607F65B6-32CE-4525-8BEC-57F73EBE4FFA}">
      <dgm:prSet/>
      <dgm:spPr/>
      <dgm:t>
        <a:bodyPr/>
        <a:lstStyle/>
        <a:p>
          <a:endParaRPr lang="es-CO"/>
        </a:p>
      </dgm:t>
    </dgm:pt>
    <dgm:pt modelId="{46268793-5671-4702-8038-780DD0E293B8}">
      <dgm:prSet phldrT="[Texto]"/>
      <dgm:spPr>
        <a:solidFill>
          <a:srgbClr val="7030A0"/>
        </a:solidFill>
      </dgm:spPr>
      <dgm:t>
        <a:bodyPr/>
        <a:lstStyle/>
        <a:p>
          <a:r>
            <a:rPr lang="es-ES" dirty="0"/>
            <a:t>Canales</a:t>
          </a:r>
          <a:endParaRPr lang="es-CO" dirty="0"/>
        </a:p>
      </dgm:t>
    </dgm:pt>
    <dgm:pt modelId="{68700F2D-F822-47F6-8EB9-0876652855DE}" type="parTrans" cxnId="{0F20EAB5-4B1E-4A80-883B-6166E7B41C91}">
      <dgm:prSet/>
      <dgm:spPr/>
      <dgm:t>
        <a:bodyPr/>
        <a:lstStyle/>
        <a:p>
          <a:endParaRPr lang="es-CO"/>
        </a:p>
      </dgm:t>
    </dgm:pt>
    <dgm:pt modelId="{78F1FBDC-76CB-485E-9CE7-CAC584AD63BE}" type="sibTrans" cxnId="{0F20EAB5-4B1E-4A80-883B-6166E7B41C91}">
      <dgm:prSet/>
      <dgm:spPr/>
      <dgm:t>
        <a:bodyPr/>
        <a:lstStyle/>
        <a:p>
          <a:endParaRPr lang="es-CO"/>
        </a:p>
      </dgm:t>
    </dgm:pt>
    <dgm:pt modelId="{F3FB058E-7F5C-4C3F-9335-9DC5585DD39F}">
      <dgm:prSet phldrT="[Texto]"/>
      <dgm:spPr>
        <a:solidFill>
          <a:schemeClr val="accent4">
            <a:lumMod val="75000"/>
          </a:schemeClr>
        </a:solidFill>
      </dgm:spPr>
      <dgm:t>
        <a:bodyPr/>
        <a:lstStyle/>
        <a:p>
          <a:r>
            <a:rPr lang="es-ES" dirty="0"/>
            <a:t>Jurisdicciones</a:t>
          </a:r>
          <a:endParaRPr lang="es-CO" dirty="0"/>
        </a:p>
      </dgm:t>
    </dgm:pt>
    <dgm:pt modelId="{93DC3D92-E553-435F-9A9A-AAE95DFD8BAE}" type="parTrans" cxnId="{53E818D2-2A9B-4573-8C9C-4E7F98DFE5EF}">
      <dgm:prSet/>
      <dgm:spPr/>
      <dgm:t>
        <a:bodyPr/>
        <a:lstStyle/>
        <a:p>
          <a:endParaRPr lang="es-CO"/>
        </a:p>
      </dgm:t>
    </dgm:pt>
    <dgm:pt modelId="{1DEBCB23-95ED-45E7-97F9-39C69E9D114D}" type="sibTrans" cxnId="{53E818D2-2A9B-4573-8C9C-4E7F98DFE5EF}">
      <dgm:prSet/>
      <dgm:spPr/>
      <dgm:t>
        <a:bodyPr/>
        <a:lstStyle/>
        <a:p>
          <a:endParaRPr lang="es-CO"/>
        </a:p>
      </dgm:t>
    </dgm:pt>
    <dgm:pt modelId="{4907AD1A-DD2C-44D6-BE7D-37142C342C95}" type="pres">
      <dgm:prSet presAssocID="{0B1311D2-9D4F-48ED-ACE2-69CD6339081F}" presName="Name0" presStyleCnt="0">
        <dgm:presLayoutVars>
          <dgm:dir/>
          <dgm:resizeHandles val="exact"/>
        </dgm:presLayoutVars>
      </dgm:prSet>
      <dgm:spPr/>
    </dgm:pt>
    <dgm:pt modelId="{48ED355D-9F4E-4805-8831-9C5017358000}" type="pres">
      <dgm:prSet presAssocID="{AEF13FC1-550C-425E-8ED6-0D9CD7A611BC}" presName="node" presStyleLbl="node1" presStyleIdx="0" presStyleCnt="4">
        <dgm:presLayoutVars>
          <dgm:bulletEnabled val="1"/>
        </dgm:presLayoutVars>
      </dgm:prSet>
      <dgm:spPr/>
    </dgm:pt>
    <dgm:pt modelId="{CA48C507-C95E-41D3-B7EC-4C30A0564FEF}" type="pres">
      <dgm:prSet presAssocID="{7DEE5C26-F94F-4ED8-A077-2232A73F2994}" presName="sibTrans" presStyleCnt="0"/>
      <dgm:spPr/>
    </dgm:pt>
    <dgm:pt modelId="{02234CBB-72DC-45ED-9B90-16727EB0EAB0}" type="pres">
      <dgm:prSet presAssocID="{06945210-47CE-4216-9E16-21AC41369B5C}" presName="node" presStyleLbl="node1" presStyleIdx="1" presStyleCnt="4">
        <dgm:presLayoutVars>
          <dgm:bulletEnabled val="1"/>
        </dgm:presLayoutVars>
      </dgm:prSet>
      <dgm:spPr/>
    </dgm:pt>
    <dgm:pt modelId="{806E0E54-03BB-446C-A6DA-7674B7D69637}" type="pres">
      <dgm:prSet presAssocID="{7C7497AA-1F78-4095-B0A5-B612EBD1D52D}" presName="sibTrans" presStyleCnt="0"/>
      <dgm:spPr/>
    </dgm:pt>
    <dgm:pt modelId="{641EDEDC-22CE-4873-A252-9BD9351CE0F2}" type="pres">
      <dgm:prSet presAssocID="{46268793-5671-4702-8038-780DD0E293B8}" presName="node" presStyleLbl="node1" presStyleIdx="2" presStyleCnt="4">
        <dgm:presLayoutVars>
          <dgm:bulletEnabled val="1"/>
        </dgm:presLayoutVars>
      </dgm:prSet>
      <dgm:spPr/>
    </dgm:pt>
    <dgm:pt modelId="{81143F82-EEF6-4F8D-9813-6DC8ECC2D0B6}" type="pres">
      <dgm:prSet presAssocID="{78F1FBDC-76CB-485E-9CE7-CAC584AD63BE}" presName="sibTrans" presStyleCnt="0"/>
      <dgm:spPr/>
    </dgm:pt>
    <dgm:pt modelId="{5A297F79-E8F7-4CB3-A309-80E586B2E35C}" type="pres">
      <dgm:prSet presAssocID="{F3FB058E-7F5C-4C3F-9335-9DC5585DD39F}" presName="node" presStyleLbl="node1" presStyleIdx="3" presStyleCnt="4">
        <dgm:presLayoutVars>
          <dgm:bulletEnabled val="1"/>
        </dgm:presLayoutVars>
      </dgm:prSet>
      <dgm:spPr/>
    </dgm:pt>
  </dgm:ptLst>
  <dgm:cxnLst>
    <dgm:cxn modelId="{AF05F068-8C5B-408E-BE3B-226C65E40555}" type="presOf" srcId="{0B1311D2-9D4F-48ED-ACE2-69CD6339081F}" destId="{4907AD1A-DD2C-44D6-BE7D-37142C342C95}" srcOrd="0" destOrd="0" presId="urn:microsoft.com/office/officeart/2005/8/layout/hList6"/>
    <dgm:cxn modelId="{13613E50-4E69-4AA5-AEC9-740EC4F2F965}" type="presOf" srcId="{F3FB058E-7F5C-4C3F-9335-9DC5585DD39F}" destId="{5A297F79-E8F7-4CB3-A309-80E586B2E35C}" srcOrd="0" destOrd="0" presId="urn:microsoft.com/office/officeart/2005/8/layout/hList6"/>
    <dgm:cxn modelId="{7337F672-F9D5-4872-BD45-6A08F288AF34}" srcId="{0B1311D2-9D4F-48ED-ACE2-69CD6339081F}" destId="{AEF13FC1-550C-425E-8ED6-0D9CD7A611BC}" srcOrd="0" destOrd="0" parTransId="{9252F8F1-EAAC-4070-A574-A431F3D37C4D}" sibTransId="{7DEE5C26-F94F-4ED8-A077-2232A73F2994}"/>
    <dgm:cxn modelId="{0F20EAB5-4B1E-4A80-883B-6166E7B41C91}" srcId="{0B1311D2-9D4F-48ED-ACE2-69CD6339081F}" destId="{46268793-5671-4702-8038-780DD0E293B8}" srcOrd="2" destOrd="0" parTransId="{68700F2D-F822-47F6-8EB9-0876652855DE}" sibTransId="{78F1FBDC-76CB-485E-9CE7-CAC584AD63BE}"/>
    <dgm:cxn modelId="{607F65B6-32CE-4525-8BEC-57F73EBE4FFA}" srcId="{0B1311D2-9D4F-48ED-ACE2-69CD6339081F}" destId="{06945210-47CE-4216-9E16-21AC41369B5C}" srcOrd="1" destOrd="0" parTransId="{DC706C55-2F1A-4B57-A641-F95D51EB481D}" sibTransId="{7C7497AA-1F78-4095-B0A5-B612EBD1D52D}"/>
    <dgm:cxn modelId="{B9644BC5-B757-44A3-9451-3B358EAA59AD}" type="presOf" srcId="{46268793-5671-4702-8038-780DD0E293B8}" destId="{641EDEDC-22CE-4873-A252-9BD9351CE0F2}" srcOrd="0" destOrd="0" presId="urn:microsoft.com/office/officeart/2005/8/layout/hList6"/>
    <dgm:cxn modelId="{53E818D2-2A9B-4573-8C9C-4E7F98DFE5EF}" srcId="{0B1311D2-9D4F-48ED-ACE2-69CD6339081F}" destId="{F3FB058E-7F5C-4C3F-9335-9DC5585DD39F}" srcOrd="3" destOrd="0" parTransId="{93DC3D92-E553-435F-9A9A-AAE95DFD8BAE}" sibTransId="{1DEBCB23-95ED-45E7-97F9-39C69E9D114D}"/>
    <dgm:cxn modelId="{7A0A3CD5-4097-47EA-B32E-56DDA6F50A15}" type="presOf" srcId="{06945210-47CE-4216-9E16-21AC41369B5C}" destId="{02234CBB-72DC-45ED-9B90-16727EB0EAB0}" srcOrd="0" destOrd="0" presId="urn:microsoft.com/office/officeart/2005/8/layout/hList6"/>
    <dgm:cxn modelId="{B35A78FB-4A26-4B55-B8D0-3B00014FC86B}" type="presOf" srcId="{AEF13FC1-550C-425E-8ED6-0D9CD7A611BC}" destId="{48ED355D-9F4E-4805-8831-9C5017358000}" srcOrd="0" destOrd="0" presId="urn:microsoft.com/office/officeart/2005/8/layout/hList6"/>
    <dgm:cxn modelId="{3143AAAF-A1F1-4122-AA21-30E218138536}" type="presParOf" srcId="{4907AD1A-DD2C-44D6-BE7D-37142C342C95}" destId="{48ED355D-9F4E-4805-8831-9C5017358000}" srcOrd="0" destOrd="0" presId="urn:microsoft.com/office/officeart/2005/8/layout/hList6"/>
    <dgm:cxn modelId="{04445FB9-E633-458D-A248-7A349EEC0483}" type="presParOf" srcId="{4907AD1A-DD2C-44D6-BE7D-37142C342C95}" destId="{CA48C507-C95E-41D3-B7EC-4C30A0564FEF}" srcOrd="1" destOrd="0" presId="urn:microsoft.com/office/officeart/2005/8/layout/hList6"/>
    <dgm:cxn modelId="{87B0CBD4-9AB0-4EDE-A257-D693A70AF7F5}" type="presParOf" srcId="{4907AD1A-DD2C-44D6-BE7D-37142C342C95}" destId="{02234CBB-72DC-45ED-9B90-16727EB0EAB0}" srcOrd="2" destOrd="0" presId="urn:microsoft.com/office/officeart/2005/8/layout/hList6"/>
    <dgm:cxn modelId="{43C12BC5-193D-407D-A8AB-8CEF08BAB602}" type="presParOf" srcId="{4907AD1A-DD2C-44D6-BE7D-37142C342C95}" destId="{806E0E54-03BB-446C-A6DA-7674B7D69637}" srcOrd="3" destOrd="0" presId="urn:microsoft.com/office/officeart/2005/8/layout/hList6"/>
    <dgm:cxn modelId="{6B0FCB1C-FF66-4AE7-97D7-7E30AC38E27F}" type="presParOf" srcId="{4907AD1A-DD2C-44D6-BE7D-37142C342C95}" destId="{641EDEDC-22CE-4873-A252-9BD9351CE0F2}" srcOrd="4" destOrd="0" presId="urn:microsoft.com/office/officeart/2005/8/layout/hList6"/>
    <dgm:cxn modelId="{AB909B81-1798-40A5-A6EE-B6E3E6E15FF6}" type="presParOf" srcId="{4907AD1A-DD2C-44D6-BE7D-37142C342C95}" destId="{81143F82-EEF6-4F8D-9813-6DC8ECC2D0B6}" srcOrd="5" destOrd="0" presId="urn:microsoft.com/office/officeart/2005/8/layout/hList6"/>
    <dgm:cxn modelId="{1B213557-6978-4A9C-8A0E-C323FC75E961}" type="presParOf" srcId="{4907AD1A-DD2C-44D6-BE7D-37142C342C95}" destId="{5A297F79-E8F7-4CB3-A309-80E586B2E35C}"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B1311D2-9D4F-48ED-ACE2-69CD6339081F}" type="doc">
      <dgm:prSet loTypeId="urn:microsoft.com/office/officeart/2005/8/layout/hierarchy4" loCatId="list" qsTypeId="urn:microsoft.com/office/officeart/2005/8/quickstyle/simple1" qsCatId="simple" csTypeId="urn:microsoft.com/office/officeart/2005/8/colors/accent6_4" csCatId="accent6" phldr="1"/>
      <dgm:spPr/>
      <dgm:t>
        <a:bodyPr/>
        <a:lstStyle/>
        <a:p>
          <a:endParaRPr lang="es-CO"/>
        </a:p>
      </dgm:t>
    </dgm:pt>
    <dgm:pt modelId="{AEF13FC1-550C-425E-8ED6-0D9CD7A611BC}">
      <dgm:prSet phldrT="[Texto]" custT="1"/>
      <dgm:spPr>
        <a:solidFill>
          <a:srgbClr val="92D050"/>
        </a:solidFill>
      </dgm:spPr>
      <dgm:t>
        <a:bodyPr/>
        <a:lstStyle/>
        <a:p>
          <a:pPr algn="l"/>
          <a:r>
            <a:rPr lang="es-ES" sz="1600" b="1" kern="1200">
              <a:solidFill>
                <a:schemeClr val="bg1"/>
              </a:solidFill>
              <a:latin typeface="Calibri" panose="020F0502020204030204"/>
              <a:ea typeface="+mn-ea"/>
              <a:cs typeface="+mn-cs"/>
            </a:rPr>
            <a:t>Actividad Económica</a:t>
          </a:r>
        </a:p>
        <a:p>
          <a:pPr algn="l"/>
          <a:r>
            <a:rPr lang="es-CO" sz="1600" b="1" kern="1200">
              <a:solidFill>
                <a:schemeClr val="bg1"/>
              </a:solidFill>
              <a:latin typeface="Calibri" panose="020F0502020204030204"/>
              <a:ea typeface="+mn-ea"/>
              <a:cs typeface="+mn-cs"/>
            </a:rPr>
            <a:t>Vol. o Fr. Transacciones</a:t>
          </a:r>
        </a:p>
        <a:p>
          <a:pPr algn="l"/>
          <a:r>
            <a:rPr lang="es-CO" sz="1600" b="1" kern="1200">
              <a:solidFill>
                <a:schemeClr val="bg1"/>
              </a:solidFill>
              <a:latin typeface="Calibri" panose="020F0502020204030204"/>
              <a:ea typeface="+mn-ea"/>
              <a:cs typeface="+mn-cs"/>
            </a:rPr>
            <a:t>Ingreso, Egresos</a:t>
          </a:r>
        </a:p>
        <a:p>
          <a:pPr algn="l"/>
          <a:r>
            <a:rPr lang="es-CO" sz="1600" b="1" kern="1200">
              <a:solidFill>
                <a:schemeClr val="bg1"/>
              </a:solidFill>
              <a:latin typeface="Calibri" panose="020F0502020204030204"/>
              <a:ea typeface="+mn-ea"/>
              <a:cs typeface="+mn-cs"/>
            </a:rPr>
            <a:t>Activo, Pasivo, Patrimonio</a:t>
          </a:r>
          <a:endParaRPr lang="es-CO" sz="1600" b="1" kern="1200" dirty="0">
            <a:solidFill>
              <a:schemeClr val="bg1"/>
            </a:solidFill>
            <a:latin typeface="Calibri" panose="020F0502020204030204"/>
            <a:ea typeface="+mn-ea"/>
            <a:cs typeface="+mn-cs"/>
          </a:endParaRPr>
        </a:p>
      </dgm:t>
    </dgm:pt>
    <dgm:pt modelId="{9252F8F1-EAAC-4070-A574-A431F3D37C4D}" type="parTrans" cxnId="{7337F672-F9D5-4872-BD45-6A08F288AF34}">
      <dgm:prSet/>
      <dgm:spPr/>
      <dgm:t>
        <a:bodyPr/>
        <a:lstStyle/>
        <a:p>
          <a:endParaRPr lang="es-CO" b="1">
            <a:solidFill>
              <a:schemeClr val="bg1"/>
            </a:solidFill>
          </a:endParaRPr>
        </a:p>
      </dgm:t>
    </dgm:pt>
    <dgm:pt modelId="{7DEE5C26-F94F-4ED8-A077-2232A73F2994}" type="sibTrans" cxnId="{7337F672-F9D5-4872-BD45-6A08F288AF34}">
      <dgm:prSet/>
      <dgm:spPr/>
      <dgm:t>
        <a:bodyPr/>
        <a:lstStyle/>
        <a:p>
          <a:endParaRPr lang="es-CO" b="1">
            <a:solidFill>
              <a:schemeClr val="bg1"/>
            </a:solidFill>
          </a:endParaRPr>
        </a:p>
      </dgm:t>
    </dgm:pt>
    <dgm:pt modelId="{06945210-47CE-4216-9E16-21AC41369B5C}">
      <dgm:prSet phldrT="[Texto]" custT="1"/>
      <dgm:spPr>
        <a:solidFill>
          <a:schemeClr val="accent2">
            <a:lumMod val="50000"/>
          </a:schemeClr>
        </a:solidFill>
      </dgm:spPr>
      <dgm:t>
        <a:bodyPr/>
        <a:lstStyle/>
        <a:p>
          <a:pPr marL="0" lvl="0" algn="l" defTabSz="533400">
            <a:lnSpc>
              <a:spcPct val="90000"/>
            </a:lnSpc>
            <a:spcBef>
              <a:spcPct val="0"/>
            </a:spcBef>
            <a:spcAft>
              <a:spcPct val="35000"/>
            </a:spcAft>
            <a:buNone/>
          </a:pPr>
          <a:r>
            <a:rPr lang="es-ES" sz="1600" b="1" kern="1200" dirty="0">
              <a:solidFill>
                <a:schemeClr val="tx1"/>
              </a:solidFill>
              <a:latin typeface="Calibri" panose="020F0502020204030204"/>
              <a:ea typeface="+mn-ea"/>
              <a:cs typeface="+mn-cs"/>
            </a:rPr>
            <a:t>Naturaleza</a:t>
          </a:r>
        </a:p>
        <a:p>
          <a:pPr marL="0" lvl="0" algn="l" defTabSz="533400">
            <a:lnSpc>
              <a:spcPct val="90000"/>
            </a:lnSpc>
            <a:spcBef>
              <a:spcPct val="0"/>
            </a:spcBef>
            <a:spcAft>
              <a:spcPct val="35000"/>
            </a:spcAft>
            <a:buNone/>
          </a:pPr>
          <a:r>
            <a:rPr lang="es-ES" sz="1600" b="1" kern="1200" dirty="0">
              <a:solidFill>
                <a:schemeClr val="tx1"/>
              </a:solidFill>
              <a:latin typeface="Calibri" panose="020F0502020204030204"/>
              <a:ea typeface="+mn-ea"/>
              <a:cs typeface="+mn-cs"/>
            </a:rPr>
            <a:t>Características</a:t>
          </a:r>
        </a:p>
        <a:p>
          <a:pPr marL="0" lvl="0" algn="l" defTabSz="533400">
            <a:lnSpc>
              <a:spcPct val="90000"/>
            </a:lnSpc>
            <a:spcBef>
              <a:spcPct val="0"/>
            </a:spcBef>
            <a:spcAft>
              <a:spcPct val="35000"/>
            </a:spcAft>
            <a:buNone/>
          </a:pPr>
          <a:r>
            <a:rPr lang="es-ES" sz="1600" b="1" kern="1200" dirty="0">
              <a:solidFill>
                <a:schemeClr val="tx1"/>
              </a:solidFill>
              <a:latin typeface="Calibri" panose="020F0502020204030204"/>
              <a:ea typeface="+mn-ea"/>
              <a:cs typeface="+mn-cs"/>
            </a:rPr>
            <a:t>Nicho de Mercado</a:t>
          </a:r>
        </a:p>
        <a:p>
          <a:pPr marL="0" lvl="0" algn="ctr" defTabSz="755650">
            <a:lnSpc>
              <a:spcPct val="90000"/>
            </a:lnSpc>
            <a:spcBef>
              <a:spcPct val="0"/>
            </a:spcBef>
            <a:spcAft>
              <a:spcPct val="35000"/>
            </a:spcAft>
            <a:buNone/>
          </a:pPr>
          <a:endParaRPr lang="es-CO" sz="1600" b="1" kern="1200" dirty="0">
            <a:solidFill>
              <a:schemeClr val="tx1"/>
            </a:solidFill>
          </a:endParaRPr>
        </a:p>
      </dgm:t>
    </dgm:pt>
    <dgm:pt modelId="{DC706C55-2F1A-4B57-A641-F95D51EB481D}" type="parTrans" cxnId="{607F65B6-32CE-4525-8BEC-57F73EBE4FFA}">
      <dgm:prSet/>
      <dgm:spPr/>
      <dgm:t>
        <a:bodyPr/>
        <a:lstStyle/>
        <a:p>
          <a:endParaRPr lang="es-CO" b="1">
            <a:solidFill>
              <a:schemeClr val="bg1"/>
            </a:solidFill>
          </a:endParaRPr>
        </a:p>
      </dgm:t>
    </dgm:pt>
    <dgm:pt modelId="{7C7497AA-1F78-4095-B0A5-B612EBD1D52D}" type="sibTrans" cxnId="{607F65B6-32CE-4525-8BEC-57F73EBE4FFA}">
      <dgm:prSet/>
      <dgm:spPr/>
      <dgm:t>
        <a:bodyPr/>
        <a:lstStyle/>
        <a:p>
          <a:endParaRPr lang="es-CO" b="1">
            <a:solidFill>
              <a:schemeClr val="bg1"/>
            </a:solidFill>
          </a:endParaRPr>
        </a:p>
      </dgm:t>
    </dgm:pt>
    <dgm:pt modelId="{46268793-5671-4702-8038-780DD0E293B8}">
      <dgm:prSet phldrT="[Texto]" custT="1"/>
      <dgm:spPr>
        <a:solidFill>
          <a:schemeClr val="accent1">
            <a:lumMod val="25000"/>
            <a:lumOff val="75000"/>
          </a:schemeClr>
        </a:solidFill>
      </dgm:spPr>
      <dgm:t>
        <a:bodyPr/>
        <a:lstStyle/>
        <a:p>
          <a:pPr marL="0" lvl="0" algn="l" defTabSz="533400">
            <a:lnSpc>
              <a:spcPct val="90000"/>
            </a:lnSpc>
            <a:spcBef>
              <a:spcPct val="0"/>
            </a:spcBef>
            <a:spcAft>
              <a:spcPct val="35000"/>
            </a:spcAft>
            <a:buNone/>
          </a:pPr>
          <a:r>
            <a:rPr lang="es-ES" sz="1800" b="1" kern="1200">
              <a:solidFill>
                <a:schemeClr val="tx1"/>
              </a:solidFill>
              <a:latin typeface="Calibri" panose="020F0502020204030204"/>
              <a:ea typeface="+mn-ea"/>
              <a:cs typeface="+mn-cs"/>
            </a:rPr>
            <a:t>Naturaleza</a:t>
          </a:r>
        </a:p>
        <a:p>
          <a:pPr marL="0" lvl="0" algn="l" defTabSz="533400">
            <a:lnSpc>
              <a:spcPct val="90000"/>
            </a:lnSpc>
            <a:spcBef>
              <a:spcPct val="0"/>
            </a:spcBef>
            <a:spcAft>
              <a:spcPct val="35000"/>
            </a:spcAft>
            <a:buNone/>
          </a:pPr>
          <a:r>
            <a:rPr lang="es-ES" sz="1800" b="1" kern="1200">
              <a:solidFill>
                <a:schemeClr val="tx1"/>
              </a:solidFill>
              <a:latin typeface="Calibri" panose="020F0502020204030204"/>
              <a:ea typeface="+mn-ea"/>
              <a:cs typeface="+mn-cs"/>
            </a:rPr>
            <a:t>Características</a:t>
          </a:r>
          <a:endParaRPr lang="es-CO" sz="1800" b="1" kern="1200" dirty="0">
            <a:solidFill>
              <a:schemeClr val="tx1"/>
            </a:solidFill>
            <a:latin typeface="Calibri" panose="020F0502020204030204"/>
            <a:ea typeface="+mn-ea"/>
            <a:cs typeface="+mn-cs"/>
          </a:endParaRPr>
        </a:p>
      </dgm:t>
    </dgm:pt>
    <dgm:pt modelId="{68700F2D-F822-47F6-8EB9-0876652855DE}" type="parTrans" cxnId="{0F20EAB5-4B1E-4A80-883B-6166E7B41C91}">
      <dgm:prSet/>
      <dgm:spPr/>
      <dgm:t>
        <a:bodyPr/>
        <a:lstStyle/>
        <a:p>
          <a:endParaRPr lang="es-CO" b="1">
            <a:solidFill>
              <a:schemeClr val="bg1"/>
            </a:solidFill>
          </a:endParaRPr>
        </a:p>
      </dgm:t>
    </dgm:pt>
    <dgm:pt modelId="{78F1FBDC-76CB-485E-9CE7-CAC584AD63BE}" type="sibTrans" cxnId="{0F20EAB5-4B1E-4A80-883B-6166E7B41C91}">
      <dgm:prSet/>
      <dgm:spPr/>
      <dgm:t>
        <a:bodyPr/>
        <a:lstStyle/>
        <a:p>
          <a:endParaRPr lang="es-CO" b="1">
            <a:solidFill>
              <a:schemeClr val="bg1"/>
            </a:solidFill>
          </a:endParaRPr>
        </a:p>
      </dgm:t>
    </dgm:pt>
    <dgm:pt modelId="{F3FB058E-7F5C-4C3F-9335-9DC5585DD39F}">
      <dgm:prSet phldrT="[Texto]" custT="1"/>
      <dgm:spPr>
        <a:solidFill>
          <a:schemeClr val="accent4"/>
        </a:solidFill>
      </dgm:spPr>
      <dgm:t>
        <a:bodyPr/>
        <a:lstStyle/>
        <a:p>
          <a:pPr marL="0" lvl="0" algn="l" defTabSz="533400">
            <a:lnSpc>
              <a:spcPct val="90000"/>
            </a:lnSpc>
            <a:spcBef>
              <a:spcPct val="0"/>
            </a:spcBef>
            <a:spcAft>
              <a:spcPct val="35000"/>
            </a:spcAft>
            <a:buNone/>
          </a:pPr>
          <a:r>
            <a:rPr lang="es-ES" sz="1800" b="1" kern="1200" dirty="0">
              <a:solidFill>
                <a:schemeClr val="tx1"/>
              </a:solidFill>
              <a:latin typeface="Calibri" panose="020F0502020204030204"/>
              <a:ea typeface="+mn-ea"/>
              <a:cs typeface="+mn-cs"/>
            </a:rPr>
            <a:t>Ubicación</a:t>
          </a:r>
        </a:p>
        <a:p>
          <a:pPr marL="0" lvl="0" algn="l" defTabSz="533400">
            <a:lnSpc>
              <a:spcPct val="90000"/>
            </a:lnSpc>
            <a:spcBef>
              <a:spcPct val="0"/>
            </a:spcBef>
            <a:spcAft>
              <a:spcPct val="35000"/>
            </a:spcAft>
            <a:buNone/>
          </a:pPr>
          <a:r>
            <a:rPr lang="es-ES" sz="1800" b="1" kern="1200" dirty="0">
              <a:solidFill>
                <a:schemeClr val="tx1"/>
              </a:solidFill>
              <a:latin typeface="Calibri" panose="020F0502020204030204"/>
              <a:ea typeface="+mn-ea"/>
              <a:cs typeface="+mn-cs"/>
            </a:rPr>
            <a:t>Características</a:t>
          </a:r>
        </a:p>
        <a:p>
          <a:pPr marL="0" lvl="0" algn="l" defTabSz="533400">
            <a:lnSpc>
              <a:spcPct val="90000"/>
            </a:lnSpc>
            <a:spcBef>
              <a:spcPct val="0"/>
            </a:spcBef>
            <a:spcAft>
              <a:spcPct val="35000"/>
            </a:spcAft>
            <a:buNone/>
          </a:pPr>
          <a:r>
            <a:rPr lang="es-ES" sz="1800" b="1" kern="1200" dirty="0">
              <a:solidFill>
                <a:schemeClr val="tx1"/>
              </a:solidFill>
              <a:latin typeface="Calibri" panose="020F0502020204030204"/>
              <a:ea typeface="+mn-ea"/>
              <a:cs typeface="+mn-cs"/>
            </a:rPr>
            <a:t>Naturaleza de trans.</a:t>
          </a:r>
          <a:endParaRPr lang="es-CO" sz="1800" b="1" kern="1200" dirty="0">
            <a:solidFill>
              <a:schemeClr val="tx1"/>
            </a:solidFill>
            <a:latin typeface="Calibri" panose="020F0502020204030204"/>
            <a:ea typeface="+mn-ea"/>
            <a:cs typeface="+mn-cs"/>
          </a:endParaRPr>
        </a:p>
      </dgm:t>
    </dgm:pt>
    <dgm:pt modelId="{93DC3D92-E553-435F-9A9A-AAE95DFD8BAE}" type="parTrans" cxnId="{53E818D2-2A9B-4573-8C9C-4E7F98DFE5EF}">
      <dgm:prSet/>
      <dgm:spPr/>
      <dgm:t>
        <a:bodyPr/>
        <a:lstStyle/>
        <a:p>
          <a:endParaRPr lang="es-CO" b="1">
            <a:solidFill>
              <a:schemeClr val="bg1"/>
            </a:solidFill>
          </a:endParaRPr>
        </a:p>
      </dgm:t>
    </dgm:pt>
    <dgm:pt modelId="{1DEBCB23-95ED-45E7-97F9-39C69E9D114D}" type="sibTrans" cxnId="{53E818D2-2A9B-4573-8C9C-4E7F98DFE5EF}">
      <dgm:prSet/>
      <dgm:spPr/>
      <dgm:t>
        <a:bodyPr/>
        <a:lstStyle/>
        <a:p>
          <a:endParaRPr lang="es-CO" b="1">
            <a:solidFill>
              <a:schemeClr val="bg1"/>
            </a:solidFill>
          </a:endParaRPr>
        </a:p>
      </dgm:t>
    </dgm:pt>
    <dgm:pt modelId="{63C42855-D813-4100-8647-5CD943859FCC}" type="pres">
      <dgm:prSet presAssocID="{0B1311D2-9D4F-48ED-ACE2-69CD6339081F}" presName="Name0" presStyleCnt="0">
        <dgm:presLayoutVars>
          <dgm:chPref val="1"/>
          <dgm:dir/>
          <dgm:animOne val="branch"/>
          <dgm:animLvl val="lvl"/>
          <dgm:resizeHandles/>
        </dgm:presLayoutVars>
      </dgm:prSet>
      <dgm:spPr/>
    </dgm:pt>
    <dgm:pt modelId="{72AB8C1C-96E1-4C13-B343-324971062CEE}" type="pres">
      <dgm:prSet presAssocID="{AEF13FC1-550C-425E-8ED6-0D9CD7A611BC}" presName="vertOne" presStyleCnt="0"/>
      <dgm:spPr/>
    </dgm:pt>
    <dgm:pt modelId="{B758704F-7CF0-4C1C-A79B-BD48014A4F08}" type="pres">
      <dgm:prSet presAssocID="{AEF13FC1-550C-425E-8ED6-0D9CD7A611BC}" presName="txOne" presStyleLbl="node0" presStyleIdx="0" presStyleCnt="4" custLinFactNeighborY="662">
        <dgm:presLayoutVars>
          <dgm:chPref val="3"/>
        </dgm:presLayoutVars>
      </dgm:prSet>
      <dgm:spPr/>
    </dgm:pt>
    <dgm:pt modelId="{3CD40145-B7B9-4E0D-A6FE-BCD12719E7CB}" type="pres">
      <dgm:prSet presAssocID="{AEF13FC1-550C-425E-8ED6-0D9CD7A611BC}" presName="horzOne" presStyleCnt="0"/>
      <dgm:spPr/>
    </dgm:pt>
    <dgm:pt modelId="{92D95AD1-F8BB-4F5D-B9AD-2BC4B2618FBF}" type="pres">
      <dgm:prSet presAssocID="{7DEE5C26-F94F-4ED8-A077-2232A73F2994}" presName="sibSpaceOne" presStyleCnt="0"/>
      <dgm:spPr/>
    </dgm:pt>
    <dgm:pt modelId="{1B4BF4A6-EB48-48E5-BD2B-0C8C49BE767F}" type="pres">
      <dgm:prSet presAssocID="{06945210-47CE-4216-9E16-21AC41369B5C}" presName="vertOne" presStyleCnt="0"/>
      <dgm:spPr/>
    </dgm:pt>
    <dgm:pt modelId="{D7F2DDDF-DED5-4A23-A6AE-DA6FBD2ACA71}" type="pres">
      <dgm:prSet presAssocID="{06945210-47CE-4216-9E16-21AC41369B5C}" presName="txOne" presStyleLbl="node0" presStyleIdx="1" presStyleCnt="4">
        <dgm:presLayoutVars>
          <dgm:chPref val="3"/>
        </dgm:presLayoutVars>
      </dgm:prSet>
      <dgm:spPr/>
    </dgm:pt>
    <dgm:pt modelId="{5927CC56-9A35-496F-ABF3-B22F4B400BE8}" type="pres">
      <dgm:prSet presAssocID="{06945210-47CE-4216-9E16-21AC41369B5C}" presName="horzOne" presStyleCnt="0"/>
      <dgm:spPr/>
    </dgm:pt>
    <dgm:pt modelId="{10A388D9-7004-4647-A1DC-129D4AB76668}" type="pres">
      <dgm:prSet presAssocID="{7C7497AA-1F78-4095-B0A5-B612EBD1D52D}" presName="sibSpaceOne" presStyleCnt="0"/>
      <dgm:spPr/>
    </dgm:pt>
    <dgm:pt modelId="{B2C3B24F-8946-44A3-BFCC-EDB847EBA9BA}" type="pres">
      <dgm:prSet presAssocID="{46268793-5671-4702-8038-780DD0E293B8}" presName="vertOne" presStyleCnt="0"/>
      <dgm:spPr/>
    </dgm:pt>
    <dgm:pt modelId="{9AC0DEC5-8983-4522-BFAE-94DE0FF67E0E}" type="pres">
      <dgm:prSet presAssocID="{46268793-5671-4702-8038-780DD0E293B8}" presName="txOne" presStyleLbl="node0" presStyleIdx="2" presStyleCnt="4">
        <dgm:presLayoutVars>
          <dgm:chPref val="3"/>
        </dgm:presLayoutVars>
      </dgm:prSet>
      <dgm:spPr/>
    </dgm:pt>
    <dgm:pt modelId="{39370D2B-1CD2-431D-90CD-456925D38AD6}" type="pres">
      <dgm:prSet presAssocID="{46268793-5671-4702-8038-780DD0E293B8}" presName="horzOne" presStyleCnt="0"/>
      <dgm:spPr/>
    </dgm:pt>
    <dgm:pt modelId="{1D103479-6EC1-4759-9FDF-D12F301966A8}" type="pres">
      <dgm:prSet presAssocID="{78F1FBDC-76CB-485E-9CE7-CAC584AD63BE}" presName="sibSpaceOne" presStyleCnt="0"/>
      <dgm:spPr/>
    </dgm:pt>
    <dgm:pt modelId="{7FA94F82-9817-496C-A173-E247B9CFBBA9}" type="pres">
      <dgm:prSet presAssocID="{F3FB058E-7F5C-4C3F-9335-9DC5585DD39F}" presName="vertOne" presStyleCnt="0"/>
      <dgm:spPr/>
    </dgm:pt>
    <dgm:pt modelId="{35359FE9-A65B-42EC-BA88-88E59D527640}" type="pres">
      <dgm:prSet presAssocID="{F3FB058E-7F5C-4C3F-9335-9DC5585DD39F}" presName="txOne" presStyleLbl="node0" presStyleIdx="3" presStyleCnt="4">
        <dgm:presLayoutVars>
          <dgm:chPref val="3"/>
        </dgm:presLayoutVars>
      </dgm:prSet>
      <dgm:spPr/>
    </dgm:pt>
    <dgm:pt modelId="{EA701189-D1EF-4B37-8815-289BC9B09E40}" type="pres">
      <dgm:prSet presAssocID="{F3FB058E-7F5C-4C3F-9335-9DC5585DD39F}" presName="horzOne" presStyleCnt="0"/>
      <dgm:spPr/>
    </dgm:pt>
  </dgm:ptLst>
  <dgm:cxnLst>
    <dgm:cxn modelId="{43426A09-B473-41EB-A256-ED391DA70058}" type="presOf" srcId="{06945210-47CE-4216-9E16-21AC41369B5C}" destId="{D7F2DDDF-DED5-4A23-A6AE-DA6FBD2ACA71}" srcOrd="0" destOrd="0" presId="urn:microsoft.com/office/officeart/2005/8/layout/hierarchy4"/>
    <dgm:cxn modelId="{AAEC6340-C14A-45E7-9B79-D04624FEE511}" type="presOf" srcId="{F3FB058E-7F5C-4C3F-9335-9DC5585DD39F}" destId="{35359FE9-A65B-42EC-BA88-88E59D527640}" srcOrd="0" destOrd="0" presId="urn:microsoft.com/office/officeart/2005/8/layout/hierarchy4"/>
    <dgm:cxn modelId="{7337F672-F9D5-4872-BD45-6A08F288AF34}" srcId="{0B1311D2-9D4F-48ED-ACE2-69CD6339081F}" destId="{AEF13FC1-550C-425E-8ED6-0D9CD7A611BC}" srcOrd="0" destOrd="0" parTransId="{9252F8F1-EAAC-4070-A574-A431F3D37C4D}" sibTransId="{7DEE5C26-F94F-4ED8-A077-2232A73F2994}"/>
    <dgm:cxn modelId="{770B4A7B-0B5E-4072-A26D-72F93D0B87FC}" type="presOf" srcId="{AEF13FC1-550C-425E-8ED6-0D9CD7A611BC}" destId="{B758704F-7CF0-4C1C-A79B-BD48014A4F08}" srcOrd="0" destOrd="0" presId="urn:microsoft.com/office/officeart/2005/8/layout/hierarchy4"/>
    <dgm:cxn modelId="{52FFD480-21D0-4C1D-B4F1-B330FF37D4BE}" type="presOf" srcId="{0B1311D2-9D4F-48ED-ACE2-69CD6339081F}" destId="{63C42855-D813-4100-8647-5CD943859FCC}" srcOrd="0" destOrd="0" presId="urn:microsoft.com/office/officeart/2005/8/layout/hierarchy4"/>
    <dgm:cxn modelId="{0F20EAB5-4B1E-4A80-883B-6166E7B41C91}" srcId="{0B1311D2-9D4F-48ED-ACE2-69CD6339081F}" destId="{46268793-5671-4702-8038-780DD0E293B8}" srcOrd="2" destOrd="0" parTransId="{68700F2D-F822-47F6-8EB9-0876652855DE}" sibTransId="{78F1FBDC-76CB-485E-9CE7-CAC584AD63BE}"/>
    <dgm:cxn modelId="{607F65B6-32CE-4525-8BEC-57F73EBE4FFA}" srcId="{0B1311D2-9D4F-48ED-ACE2-69CD6339081F}" destId="{06945210-47CE-4216-9E16-21AC41369B5C}" srcOrd="1" destOrd="0" parTransId="{DC706C55-2F1A-4B57-A641-F95D51EB481D}" sibTransId="{7C7497AA-1F78-4095-B0A5-B612EBD1D52D}"/>
    <dgm:cxn modelId="{53E818D2-2A9B-4573-8C9C-4E7F98DFE5EF}" srcId="{0B1311D2-9D4F-48ED-ACE2-69CD6339081F}" destId="{F3FB058E-7F5C-4C3F-9335-9DC5585DD39F}" srcOrd="3" destOrd="0" parTransId="{93DC3D92-E553-435F-9A9A-AAE95DFD8BAE}" sibTransId="{1DEBCB23-95ED-45E7-97F9-39C69E9D114D}"/>
    <dgm:cxn modelId="{B2E0EAD5-E3F9-45BC-B565-CE7BB1282588}" type="presOf" srcId="{46268793-5671-4702-8038-780DD0E293B8}" destId="{9AC0DEC5-8983-4522-BFAE-94DE0FF67E0E}" srcOrd="0" destOrd="0" presId="urn:microsoft.com/office/officeart/2005/8/layout/hierarchy4"/>
    <dgm:cxn modelId="{AECDB61F-EC47-4315-A11A-2AA8440075AC}" type="presParOf" srcId="{63C42855-D813-4100-8647-5CD943859FCC}" destId="{72AB8C1C-96E1-4C13-B343-324971062CEE}" srcOrd="0" destOrd="0" presId="urn:microsoft.com/office/officeart/2005/8/layout/hierarchy4"/>
    <dgm:cxn modelId="{66594742-A33A-46DE-AC92-FEF186C0C0D4}" type="presParOf" srcId="{72AB8C1C-96E1-4C13-B343-324971062CEE}" destId="{B758704F-7CF0-4C1C-A79B-BD48014A4F08}" srcOrd="0" destOrd="0" presId="urn:microsoft.com/office/officeart/2005/8/layout/hierarchy4"/>
    <dgm:cxn modelId="{8FE2614B-10F8-4DC0-881B-3ABDB0BECC60}" type="presParOf" srcId="{72AB8C1C-96E1-4C13-B343-324971062CEE}" destId="{3CD40145-B7B9-4E0D-A6FE-BCD12719E7CB}" srcOrd="1" destOrd="0" presId="urn:microsoft.com/office/officeart/2005/8/layout/hierarchy4"/>
    <dgm:cxn modelId="{6C712306-FA3E-4FC0-870B-E5AA48C52A6C}" type="presParOf" srcId="{63C42855-D813-4100-8647-5CD943859FCC}" destId="{92D95AD1-F8BB-4F5D-B9AD-2BC4B2618FBF}" srcOrd="1" destOrd="0" presId="urn:microsoft.com/office/officeart/2005/8/layout/hierarchy4"/>
    <dgm:cxn modelId="{F6308042-760E-4FD6-91DA-952B06B698B3}" type="presParOf" srcId="{63C42855-D813-4100-8647-5CD943859FCC}" destId="{1B4BF4A6-EB48-48E5-BD2B-0C8C49BE767F}" srcOrd="2" destOrd="0" presId="urn:microsoft.com/office/officeart/2005/8/layout/hierarchy4"/>
    <dgm:cxn modelId="{889A5220-C972-479C-8B91-050216FC442F}" type="presParOf" srcId="{1B4BF4A6-EB48-48E5-BD2B-0C8C49BE767F}" destId="{D7F2DDDF-DED5-4A23-A6AE-DA6FBD2ACA71}" srcOrd="0" destOrd="0" presId="urn:microsoft.com/office/officeart/2005/8/layout/hierarchy4"/>
    <dgm:cxn modelId="{9996B78E-6CBB-4AFC-98C0-EE2C99CD06E4}" type="presParOf" srcId="{1B4BF4A6-EB48-48E5-BD2B-0C8C49BE767F}" destId="{5927CC56-9A35-496F-ABF3-B22F4B400BE8}" srcOrd="1" destOrd="0" presId="urn:microsoft.com/office/officeart/2005/8/layout/hierarchy4"/>
    <dgm:cxn modelId="{EDBBE348-A355-4610-8C0E-566029EB16EE}" type="presParOf" srcId="{63C42855-D813-4100-8647-5CD943859FCC}" destId="{10A388D9-7004-4647-A1DC-129D4AB76668}" srcOrd="3" destOrd="0" presId="urn:microsoft.com/office/officeart/2005/8/layout/hierarchy4"/>
    <dgm:cxn modelId="{EDD2499E-E80B-449E-9FDD-9727A3C000BC}" type="presParOf" srcId="{63C42855-D813-4100-8647-5CD943859FCC}" destId="{B2C3B24F-8946-44A3-BFCC-EDB847EBA9BA}" srcOrd="4" destOrd="0" presId="urn:microsoft.com/office/officeart/2005/8/layout/hierarchy4"/>
    <dgm:cxn modelId="{1224938E-A6EF-4C5C-A4CE-5639DDBF41E2}" type="presParOf" srcId="{B2C3B24F-8946-44A3-BFCC-EDB847EBA9BA}" destId="{9AC0DEC5-8983-4522-BFAE-94DE0FF67E0E}" srcOrd="0" destOrd="0" presId="urn:microsoft.com/office/officeart/2005/8/layout/hierarchy4"/>
    <dgm:cxn modelId="{3143D568-F083-4431-873E-CB6AD4A8A10F}" type="presParOf" srcId="{B2C3B24F-8946-44A3-BFCC-EDB847EBA9BA}" destId="{39370D2B-1CD2-431D-90CD-456925D38AD6}" srcOrd="1" destOrd="0" presId="urn:microsoft.com/office/officeart/2005/8/layout/hierarchy4"/>
    <dgm:cxn modelId="{7AF56BDB-5FF1-47BD-8AC1-96EC3F6263CD}" type="presParOf" srcId="{63C42855-D813-4100-8647-5CD943859FCC}" destId="{1D103479-6EC1-4759-9FDF-D12F301966A8}" srcOrd="5" destOrd="0" presId="urn:microsoft.com/office/officeart/2005/8/layout/hierarchy4"/>
    <dgm:cxn modelId="{1917872C-FB48-4C10-8F69-B7A8FB195421}" type="presParOf" srcId="{63C42855-D813-4100-8647-5CD943859FCC}" destId="{7FA94F82-9817-496C-A173-E247B9CFBBA9}" srcOrd="6" destOrd="0" presId="urn:microsoft.com/office/officeart/2005/8/layout/hierarchy4"/>
    <dgm:cxn modelId="{956BEA07-1602-4BC6-BC65-96C7F26DF782}" type="presParOf" srcId="{7FA94F82-9817-496C-A173-E247B9CFBBA9}" destId="{35359FE9-A65B-42EC-BA88-88E59D527640}" srcOrd="0" destOrd="0" presId="urn:microsoft.com/office/officeart/2005/8/layout/hierarchy4"/>
    <dgm:cxn modelId="{A577F629-4DFD-45AB-9E50-536FD6D5C90D}" type="presParOf" srcId="{7FA94F82-9817-496C-A173-E247B9CFBBA9}" destId="{EA701189-D1EF-4B37-8815-289BC9B09E40}"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2017-657D-4E6F-97DE-B28C51E8ECCF}">
      <dsp:nvSpPr>
        <dsp:cNvPr id="0" name=""/>
        <dsp:cNvSpPr/>
      </dsp:nvSpPr>
      <dsp:spPr>
        <a:xfrm>
          <a:off x="0" y="392498"/>
          <a:ext cx="11357773" cy="113286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DC9FD-BB65-4A69-91E8-CB2865C6717B}">
      <dsp:nvSpPr>
        <dsp:cNvPr id="0" name=""/>
        <dsp:cNvSpPr/>
      </dsp:nvSpPr>
      <dsp:spPr>
        <a:xfrm>
          <a:off x="299632" y="644294"/>
          <a:ext cx="757243" cy="623074"/>
        </a:xfrm>
        <a:prstGeom prst="rect">
          <a:avLst/>
        </a:prstGeom>
        <a:blipFill>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06D9F1-8F52-4D9A-831A-24BC464B5B3D}">
      <dsp:nvSpPr>
        <dsp:cNvPr id="0" name=""/>
        <dsp:cNvSpPr/>
      </dsp:nvSpPr>
      <dsp:spPr>
        <a:xfrm>
          <a:off x="950654" y="93610"/>
          <a:ext cx="10450177" cy="23958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394" tIns="186394" rIns="186394" bIns="186394" numCol="1" spcCol="1270" anchor="ctr" anchorCtr="0">
          <a:noAutofit/>
        </a:bodyPr>
        <a:lstStyle/>
        <a:p>
          <a:pPr marL="0" lvl="0" indent="0" algn="l" defTabSz="622300">
            <a:lnSpc>
              <a:spcPct val="90000"/>
            </a:lnSpc>
            <a:spcBef>
              <a:spcPct val="0"/>
            </a:spcBef>
            <a:spcAft>
              <a:spcPct val="35000"/>
            </a:spcAft>
            <a:buNone/>
          </a:pPr>
          <a:br>
            <a:rPr lang="en-US" sz="1400" kern="1200" dirty="0"/>
          </a:br>
          <a:r>
            <a:rPr lang="es-ES" sz="1400" b="1" kern="1200" dirty="0"/>
            <a:t>Variables cuantitativas continuas:</a:t>
          </a:r>
          <a:br>
            <a:rPr lang="es-ES" sz="1400" kern="1200" dirty="0"/>
          </a:br>
          <a:r>
            <a:rPr lang="es-ES" sz="1400" kern="1200" dirty="0"/>
            <a:t>Pueden tomar </a:t>
          </a:r>
          <a:r>
            <a:rPr lang="es-ES" sz="1400" b="1" kern="1200" dirty="0"/>
            <a:t>cualquier valor dentro de un intervalo</a:t>
          </a:r>
          <a:r>
            <a:rPr lang="es-ES" sz="1400" kern="1200" dirty="0"/>
            <a:t> , incluyendo números con decimales (exactos o no exactos). </a:t>
          </a:r>
          <a:br>
            <a:rPr lang="es-ES" sz="1400" kern="1200" dirty="0"/>
          </a:br>
          <a:r>
            <a:rPr lang="es-ES" sz="1400" kern="1200" dirty="0"/>
            <a:t>Ejemplo: altura (1,73 m), peso (65,8 kg), temperatura (36,5 °C).</a:t>
          </a:r>
        </a:p>
        <a:p>
          <a:pPr marL="0" lvl="0" indent="0" algn="l" defTabSz="622300">
            <a:lnSpc>
              <a:spcPct val="90000"/>
            </a:lnSpc>
            <a:spcBef>
              <a:spcPct val="0"/>
            </a:spcBef>
            <a:spcAft>
              <a:spcPct val="35000"/>
            </a:spcAft>
            <a:buNone/>
          </a:pPr>
          <a:r>
            <a:rPr lang="es-ES" sz="1400" b="1" kern="1200" dirty="0"/>
            <a:t>Variables cuantitativas discretas:</a:t>
          </a:r>
          <a:br>
            <a:rPr lang="es-ES" sz="1400" kern="1200" dirty="0"/>
          </a:br>
          <a:r>
            <a:rPr lang="es-ES" sz="1400" kern="1200" dirty="0"/>
            <a:t>Solo pueden tomar </a:t>
          </a:r>
          <a:r>
            <a:rPr lang="es-ES" sz="1400" b="1" kern="1200" dirty="0"/>
            <a:t>valores enteros</a:t>
          </a:r>
          <a:r>
            <a:rPr lang="es-ES" sz="1400" kern="1200" dirty="0"/>
            <a:t> (no fraccionarios) y, en general, se obtienen contando. </a:t>
          </a:r>
          <a:br>
            <a:rPr lang="es-ES" sz="1400" kern="1200" dirty="0"/>
          </a:br>
          <a:r>
            <a:rPr lang="es-ES" sz="1400" kern="1200" dirty="0"/>
            <a:t>Ejemplo: número de hijos (0, 1, 2…), cantidad de autos en un garaje, goles en un partido.</a:t>
          </a:r>
          <a:endParaRPr lang="en-US" sz="1400" kern="1200" dirty="0"/>
        </a:p>
      </dsp:txBody>
      <dsp:txXfrm>
        <a:off x="950654" y="93610"/>
        <a:ext cx="10450177" cy="2395831"/>
      </dsp:txXfrm>
    </dsp:sp>
    <dsp:sp modelId="{FCF88346-CEDF-4D1D-B8E9-518E1E4C051F}">
      <dsp:nvSpPr>
        <dsp:cNvPr id="0" name=""/>
        <dsp:cNvSpPr/>
      </dsp:nvSpPr>
      <dsp:spPr>
        <a:xfrm>
          <a:off x="0" y="3012284"/>
          <a:ext cx="11357773" cy="8417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BEBE4-1057-4A93-899C-24C9249B6F97}">
      <dsp:nvSpPr>
        <dsp:cNvPr id="0" name=""/>
        <dsp:cNvSpPr/>
      </dsp:nvSpPr>
      <dsp:spPr>
        <a:xfrm>
          <a:off x="299632" y="3093589"/>
          <a:ext cx="757243" cy="62307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11DA8-F0F9-4913-88EB-DEBB2A469B90}">
      <dsp:nvSpPr>
        <dsp:cNvPr id="0" name=""/>
        <dsp:cNvSpPr/>
      </dsp:nvSpPr>
      <dsp:spPr>
        <a:xfrm>
          <a:off x="997842" y="2822390"/>
          <a:ext cx="9931102" cy="176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394" tIns="186394" rIns="186394" bIns="186394" numCol="1" spcCol="1270" anchor="ctr" anchorCtr="0">
          <a:noAutofit/>
        </a:bodyPr>
        <a:lstStyle/>
        <a:p>
          <a:pPr marL="0" lvl="0" indent="0" algn="l" defTabSz="711200">
            <a:lnSpc>
              <a:spcPct val="90000"/>
            </a:lnSpc>
            <a:spcBef>
              <a:spcPct val="0"/>
            </a:spcBef>
            <a:spcAft>
              <a:spcPct val="35000"/>
            </a:spcAft>
            <a:buNone/>
          </a:pPr>
          <a:r>
            <a:rPr lang="es-ES" sz="1600" b="1" kern="1200" dirty="0"/>
            <a:t>Variables cualitativas nominales:</a:t>
          </a:r>
          <a:br>
            <a:rPr lang="es-ES" sz="1600" kern="1200" dirty="0"/>
          </a:br>
          <a:r>
            <a:rPr lang="es-ES" sz="1600" kern="1200" dirty="0"/>
            <a:t>Categorías </a:t>
          </a:r>
          <a:r>
            <a:rPr lang="es-ES" sz="1600" b="1" kern="1200" dirty="0"/>
            <a:t>sin un orden específico</a:t>
          </a:r>
          <a:r>
            <a:rPr lang="es-ES" sz="1600" kern="1200" dirty="0"/>
            <a:t> . Sirven para </a:t>
          </a:r>
          <a:r>
            <a:rPr lang="es-ES" sz="1600" b="1" kern="1200" dirty="0"/>
            <a:t>nombrar o etiquetar</a:t>
          </a:r>
          <a:r>
            <a:rPr lang="es-ES" sz="1600" kern="1200" dirty="0"/>
            <a:t> sin establecer jerarquía. </a:t>
          </a:r>
          <a:br>
            <a:rPr lang="es-ES" sz="1600" kern="1200" dirty="0"/>
          </a:br>
          <a:r>
            <a:rPr lang="es-ES" sz="1600" kern="1200" dirty="0"/>
            <a:t>Ejemplo: color de ojos (azul, verde, marrón), estado civil (soltero, casado, viudo).</a:t>
          </a:r>
        </a:p>
        <a:p>
          <a:pPr marL="0" lvl="0" indent="0" algn="l" defTabSz="711200">
            <a:lnSpc>
              <a:spcPct val="90000"/>
            </a:lnSpc>
            <a:spcBef>
              <a:spcPct val="0"/>
            </a:spcBef>
            <a:spcAft>
              <a:spcPct val="35000"/>
            </a:spcAft>
            <a:buNone/>
          </a:pPr>
          <a:r>
            <a:rPr lang="es-ES" sz="1600" b="1" kern="1200" dirty="0"/>
            <a:t>Variables cualitativas ordinales:</a:t>
          </a:r>
          <a:br>
            <a:rPr lang="es-ES" sz="1600" kern="1200" dirty="0"/>
          </a:br>
          <a:r>
            <a:rPr lang="es-ES" sz="1600" kern="1200" dirty="0"/>
            <a:t>Categorías </a:t>
          </a:r>
          <a:r>
            <a:rPr lang="es-ES" sz="1600" b="1" kern="1200" dirty="0"/>
            <a:t>con un orden jerárquico</a:t>
          </a:r>
          <a:r>
            <a:rPr lang="es-ES" sz="1600" kern="1200" dirty="0"/>
            <a:t> o nivel de importancia, aunque </a:t>
          </a:r>
          <a:r>
            <a:rPr lang="es-ES" sz="1600" b="1" kern="1200" dirty="0"/>
            <a:t>no necesariamente con una distancia numérica uniforme</a:t>
          </a:r>
          <a:r>
            <a:rPr lang="es-ES" sz="1600" kern="1200" dirty="0"/>
            <a:t> entre ellas. </a:t>
          </a:r>
          <a:br>
            <a:rPr lang="es-ES" sz="1600" kern="1200" dirty="0"/>
          </a:br>
          <a:r>
            <a:rPr lang="es-ES" sz="1600" kern="1200" dirty="0"/>
            <a:t>Ejemplo: nivel educativo (primaria, secundaria, universidad), nivel de satisfacción (bajo, medio, alto).</a:t>
          </a:r>
          <a:endParaRPr lang="en-US" sz="1600" kern="1200" dirty="0"/>
        </a:p>
      </dsp:txBody>
      <dsp:txXfrm>
        <a:off x="997842" y="2822390"/>
        <a:ext cx="9931102" cy="17612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331994" y="336305"/>
          <a:ext cx="2375803" cy="1703192"/>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ysClr val="window" lastClr="FFFFFF"/>
              </a:solidFill>
              <a:latin typeface="Trebuchet MS" panose="020B0603020202020204"/>
              <a:ea typeface="+mn-ea"/>
              <a:cs typeface="+mn-cs"/>
            </a:rPr>
            <a:t>Clientes</a:t>
          </a:r>
          <a:endParaRPr lang="es-CO" sz="1800" kern="1200" dirty="0">
            <a:solidFill>
              <a:sysClr val="window" lastClr="FFFFFF"/>
            </a:solidFill>
            <a:latin typeface="Trebuchet MS" panose="020B0603020202020204"/>
            <a:ea typeface="+mn-ea"/>
            <a:cs typeface="+mn-cs"/>
          </a:endParaRPr>
        </a:p>
      </dsp:txBody>
      <dsp:txXfrm rot="5400000">
        <a:off x="4312" y="475160"/>
        <a:ext cx="1703192" cy="1425481"/>
      </dsp:txXfrm>
    </dsp:sp>
    <dsp:sp modelId="{02234CBB-72DC-45ED-9B90-16727EB0EAB0}">
      <dsp:nvSpPr>
        <dsp:cNvPr id="0" name=""/>
        <dsp:cNvSpPr/>
      </dsp:nvSpPr>
      <dsp:spPr>
        <a:xfrm rot="16200000">
          <a:off x="1498937" y="336305"/>
          <a:ext cx="2375803" cy="1703192"/>
        </a:xfrm>
        <a:prstGeom prst="flowChartManualOperation">
          <a:avLst/>
        </a:prstGeom>
        <a:solidFill>
          <a:srgbClr val="90C226">
            <a:shade val="80000"/>
            <a:hueOff val="90378"/>
            <a:satOff val="-4845"/>
            <a:lumOff val="6186"/>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ysClr val="window" lastClr="FFFFFF"/>
              </a:solidFill>
              <a:latin typeface="Trebuchet MS" panose="020B0603020202020204"/>
              <a:ea typeface="+mn-ea"/>
              <a:cs typeface="+mn-cs"/>
            </a:rPr>
            <a:t>Productos</a:t>
          </a:r>
          <a:endParaRPr lang="es-CO" sz="1800" kern="1200" dirty="0">
            <a:solidFill>
              <a:sysClr val="window" lastClr="FFFFFF"/>
            </a:solidFill>
            <a:latin typeface="Trebuchet MS" panose="020B0603020202020204"/>
            <a:ea typeface="+mn-ea"/>
            <a:cs typeface="+mn-cs"/>
          </a:endParaRPr>
        </a:p>
      </dsp:txBody>
      <dsp:txXfrm rot="5400000">
        <a:off x="1835243" y="475160"/>
        <a:ext cx="1703192" cy="1425481"/>
      </dsp:txXfrm>
    </dsp:sp>
    <dsp:sp modelId="{641EDEDC-22CE-4873-A252-9BD9351CE0F2}">
      <dsp:nvSpPr>
        <dsp:cNvPr id="0" name=""/>
        <dsp:cNvSpPr/>
      </dsp:nvSpPr>
      <dsp:spPr>
        <a:xfrm rot="16200000">
          <a:off x="3329869" y="336305"/>
          <a:ext cx="2375803" cy="1703192"/>
        </a:xfrm>
        <a:prstGeom prst="flowChartManualOperation">
          <a:avLst/>
        </a:prstGeom>
        <a:solidFill>
          <a:srgbClr val="90C226">
            <a:shade val="80000"/>
            <a:hueOff val="180756"/>
            <a:satOff val="-9690"/>
            <a:lumOff val="12372"/>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ysClr val="window" lastClr="FFFFFF"/>
              </a:solidFill>
              <a:latin typeface="Trebuchet MS" panose="020B0603020202020204"/>
              <a:ea typeface="+mn-ea"/>
              <a:cs typeface="+mn-cs"/>
            </a:rPr>
            <a:t>Canales</a:t>
          </a:r>
          <a:endParaRPr lang="es-CO" sz="1800" kern="1200" dirty="0">
            <a:solidFill>
              <a:sysClr val="window" lastClr="FFFFFF"/>
            </a:solidFill>
            <a:latin typeface="Trebuchet MS" panose="020B0603020202020204"/>
            <a:ea typeface="+mn-ea"/>
            <a:cs typeface="+mn-cs"/>
          </a:endParaRPr>
        </a:p>
      </dsp:txBody>
      <dsp:txXfrm rot="5400000">
        <a:off x="3666175" y="475160"/>
        <a:ext cx="1703192" cy="1425481"/>
      </dsp:txXfrm>
    </dsp:sp>
    <dsp:sp modelId="{5A297F79-E8F7-4CB3-A309-80E586B2E35C}">
      <dsp:nvSpPr>
        <dsp:cNvPr id="0" name=""/>
        <dsp:cNvSpPr/>
      </dsp:nvSpPr>
      <dsp:spPr>
        <a:xfrm rot="16200000">
          <a:off x="5160801" y="336305"/>
          <a:ext cx="2375803" cy="1703192"/>
        </a:xfrm>
        <a:prstGeom prst="flowChartManualOperation">
          <a:avLst/>
        </a:prstGeom>
        <a:solidFill>
          <a:srgbClr val="90C226">
            <a:shade val="80000"/>
            <a:hueOff val="271134"/>
            <a:satOff val="-14536"/>
            <a:lumOff val="18557"/>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ysClr val="window" lastClr="FFFFFF"/>
              </a:solidFill>
              <a:latin typeface="Trebuchet MS" panose="020B0603020202020204"/>
              <a:ea typeface="+mn-ea"/>
              <a:cs typeface="+mn-cs"/>
            </a:rPr>
            <a:t>Jurisdicciones</a:t>
          </a:r>
          <a:endParaRPr lang="es-CO" sz="1800" kern="1200" dirty="0">
            <a:solidFill>
              <a:sysClr val="window" lastClr="FFFFFF"/>
            </a:solidFill>
            <a:latin typeface="Trebuchet MS" panose="020B0603020202020204"/>
            <a:ea typeface="+mn-ea"/>
            <a:cs typeface="+mn-cs"/>
          </a:endParaRPr>
        </a:p>
      </dsp:txBody>
      <dsp:txXfrm rot="5400000">
        <a:off x="5497107" y="475160"/>
        <a:ext cx="1703192" cy="1425481"/>
      </dsp:txXfrm>
    </dsp:sp>
    <dsp:sp modelId="{6130C565-95B9-4C6A-93F2-FF02AC6AFC2E}">
      <dsp:nvSpPr>
        <dsp:cNvPr id="0" name=""/>
        <dsp:cNvSpPr/>
      </dsp:nvSpPr>
      <dsp:spPr>
        <a:xfrm rot="16200000">
          <a:off x="6991733" y="336305"/>
          <a:ext cx="2375803" cy="1703192"/>
        </a:xfrm>
        <a:prstGeom prst="flowChartManualOperation">
          <a:avLst/>
        </a:prstGeom>
        <a:solidFill>
          <a:srgbClr val="92D050"/>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ysClr val="window" lastClr="FFFFFF"/>
              </a:solidFill>
              <a:latin typeface="Trebuchet MS" panose="020B0603020202020204"/>
              <a:ea typeface="+mn-ea"/>
              <a:cs typeface="+mn-cs"/>
            </a:rPr>
            <a:t>Proveedores</a:t>
          </a:r>
          <a:endParaRPr lang="es-CO" sz="1800" kern="1200" dirty="0">
            <a:solidFill>
              <a:sysClr val="window" lastClr="FFFFFF"/>
            </a:solidFill>
            <a:latin typeface="Trebuchet MS" panose="020B0603020202020204"/>
            <a:ea typeface="+mn-ea"/>
            <a:cs typeface="+mn-cs"/>
          </a:endParaRPr>
        </a:p>
      </dsp:txBody>
      <dsp:txXfrm rot="5400000">
        <a:off x="7328039" y="475160"/>
        <a:ext cx="1703192" cy="1425481"/>
      </dsp:txXfrm>
    </dsp:sp>
    <dsp:sp modelId="{74D005CF-44F7-4427-9FE2-A363695F63ED}">
      <dsp:nvSpPr>
        <dsp:cNvPr id="0" name=""/>
        <dsp:cNvSpPr/>
      </dsp:nvSpPr>
      <dsp:spPr>
        <a:xfrm rot="16200000">
          <a:off x="8822665" y="336305"/>
          <a:ext cx="2375803" cy="1703192"/>
        </a:xfrm>
        <a:prstGeom prst="flowChartManualOperation">
          <a:avLst/>
        </a:prstGeom>
        <a:solidFill>
          <a:srgbClr val="92D050"/>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ysClr val="window" lastClr="FFFFFF"/>
              </a:solidFill>
              <a:latin typeface="Trebuchet MS" panose="020B0603020202020204"/>
              <a:ea typeface="+mn-ea"/>
              <a:cs typeface="+mn-cs"/>
            </a:rPr>
            <a:t>Empleados</a:t>
          </a:r>
          <a:endParaRPr lang="es-CO" sz="1800" kern="1200" dirty="0">
            <a:solidFill>
              <a:sysClr val="window" lastClr="FFFFFF"/>
            </a:solidFill>
            <a:latin typeface="Trebuchet MS" panose="020B0603020202020204"/>
            <a:ea typeface="+mn-ea"/>
            <a:cs typeface="+mn-cs"/>
          </a:endParaRPr>
        </a:p>
      </dsp:txBody>
      <dsp:txXfrm rot="5400000">
        <a:off x="9158971" y="475160"/>
        <a:ext cx="1703192" cy="14254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0" y="0"/>
          <a:ext cx="1609747" cy="2537034"/>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solidFill>
                <a:schemeClr val="tx1"/>
              </a:solidFill>
              <a:latin typeface="Calibri" panose="020F0502020204030204"/>
              <a:ea typeface="+mn-ea"/>
              <a:cs typeface="+mn-cs"/>
            </a:rPr>
            <a:t>Actividad Económica</a:t>
          </a:r>
        </a:p>
        <a:p>
          <a:pPr marL="0" lvl="0" indent="0" algn="l" defTabSz="800100">
            <a:lnSpc>
              <a:spcPct val="90000"/>
            </a:lnSpc>
            <a:spcBef>
              <a:spcPct val="0"/>
            </a:spcBef>
            <a:spcAft>
              <a:spcPct val="35000"/>
            </a:spcAft>
            <a:buNone/>
          </a:pPr>
          <a:r>
            <a:rPr lang="es-CO" sz="1800" kern="1200" dirty="0">
              <a:solidFill>
                <a:schemeClr val="tx1"/>
              </a:solidFill>
              <a:latin typeface="Calibri" panose="020F0502020204030204"/>
              <a:ea typeface="+mn-ea"/>
              <a:cs typeface="+mn-cs"/>
            </a:rPr>
            <a:t>Vol. o Fr. Transacciones</a:t>
          </a:r>
        </a:p>
        <a:p>
          <a:pPr marL="0" lvl="0" indent="0" algn="l" defTabSz="800100">
            <a:lnSpc>
              <a:spcPct val="90000"/>
            </a:lnSpc>
            <a:spcBef>
              <a:spcPct val="0"/>
            </a:spcBef>
            <a:spcAft>
              <a:spcPct val="35000"/>
            </a:spcAft>
            <a:buNone/>
          </a:pPr>
          <a:r>
            <a:rPr lang="es-CO" sz="1800" kern="1200" dirty="0">
              <a:solidFill>
                <a:schemeClr val="tx1"/>
              </a:solidFill>
              <a:latin typeface="Calibri" panose="020F0502020204030204"/>
              <a:ea typeface="+mn-ea"/>
              <a:cs typeface="+mn-cs"/>
            </a:rPr>
            <a:t>Ingreso, Egresos</a:t>
          </a:r>
        </a:p>
        <a:p>
          <a:pPr marL="0" lvl="0" indent="0" algn="l" defTabSz="800100">
            <a:lnSpc>
              <a:spcPct val="90000"/>
            </a:lnSpc>
            <a:spcBef>
              <a:spcPct val="0"/>
            </a:spcBef>
            <a:spcAft>
              <a:spcPct val="35000"/>
            </a:spcAft>
            <a:buNone/>
          </a:pPr>
          <a:r>
            <a:rPr lang="es-CO" sz="1800" kern="1200" dirty="0">
              <a:solidFill>
                <a:schemeClr val="tx1"/>
              </a:solidFill>
              <a:latin typeface="Calibri" panose="020F0502020204030204"/>
              <a:ea typeface="+mn-ea"/>
              <a:cs typeface="+mn-cs"/>
            </a:rPr>
            <a:t>Activo, Pasivo, Patrimonio</a:t>
          </a:r>
        </a:p>
      </dsp:txBody>
      <dsp:txXfrm>
        <a:off x="47148" y="47148"/>
        <a:ext cx="1515451" cy="2442738"/>
      </dsp:txXfrm>
    </dsp:sp>
    <dsp:sp modelId="{D7F2DDDF-DED5-4A23-A6AE-DA6FBD2ACA71}">
      <dsp:nvSpPr>
        <dsp:cNvPr id="0" name=""/>
        <dsp:cNvSpPr/>
      </dsp:nvSpPr>
      <dsp:spPr>
        <a:xfrm>
          <a:off x="1880183" y="0"/>
          <a:ext cx="1609747" cy="2537034"/>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Naturaleza</a:t>
          </a:r>
        </a:p>
        <a:p>
          <a:pPr marL="0" lvl="0" indent="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Características</a:t>
          </a:r>
        </a:p>
        <a:p>
          <a:pPr marL="0" lvl="0" indent="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Nicho de Mercado</a:t>
          </a:r>
        </a:p>
        <a:p>
          <a:pPr marL="0" lvl="0" indent="0" algn="l" defTabSz="755650">
            <a:lnSpc>
              <a:spcPct val="90000"/>
            </a:lnSpc>
            <a:spcBef>
              <a:spcPct val="0"/>
            </a:spcBef>
            <a:spcAft>
              <a:spcPct val="35000"/>
            </a:spcAft>
            <a:buNone/>
          </a:pPr>
          <a:endParaRPr lang="es-CO" sz="1800" kern="1200" dirty="0">
            <a:solidFill>
              <a:schemeClr val="tx1"/>
            </a:solidFill>
            <a:latin typeface="Trebuchet MS" panose="020B0603020202020204"/>
            <a:ea typeface="+mn-ea"/>
            <a:cs typeface="+mn-cs"/>
          </a:endParaRPr>
        </a:p>
      </dsp:txBody>
      <dsp:txXfrm>
        <a:off x="1927331" y="47148"/>
        <a:ext cx="1515451" cy="2442738"/>
      </dsp:txXfrm>
    </dsp:sp>
    <dsp:sp modelId="{9AC0DEC5-8983-4522-BFAE-94DE0FF67E0E}">
      <dsp:nvSpPr>
        <dsp:cNvPr id="0" name=""/>
        <dsp:cNvSpPr/>
      </dsp:nvSpPr>
      <dsp:spPr>
        <a:xfrm>
          <a:off x="3760368" y="0"/>
          <a:ext cx="1609747" cy="2537034"/>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Naturaleza</a:t>
          </a:r>
        </a:p>
        <a:p>
          <a:pPr marL="0" lvl="0" indent="0" algn="l" defTabSz="533400">
            <a:lnSpc>
              <a:spcPct val="90000"/>
            </a:lnSpc>
            <a:spcBef>
              <a:spcPct val="0"/>
            </a:spcBef>
            <a:spcAft>
              <a:spcPct val="35000"/>
            </a:spcAft>
            <a:buNone/>
          </a:pPr>
          <a:r>
            <a:rPr lang="es-ES" sz="1800" kern="1200">
              <a:solidFill>
                <a:schemeClr val="tx1"/>
              </a:solidFill>
              <a:latin typeface="Calibri" panose="020F0502020204030204"/>
              <a:ea typeface="+mn-ea"/>
              <a:cs typeface="+mn-cs"/>
            </a:rPr>
            <a:t>Características</a:t>
          </a:r>
          <a:endParaRPr lang="es-CO" sz="1800" kern="1200" dirty="0">
            <a:solidFill>
              <a:schemeClr val="tx1"/>
            </a:solidFill>
            <a:latin typeface="Calibri" panose="020F0502020204030204"/>
            <a:ea typeface="+mn-ea"/>
            <a:cs typeface="+mn-cs"/>
          </a:endParaRPr>
        </a:p>
      </dsp:txBody>
      <dsp:txXfrm>
        <a:off x="3807516" y="47148"/>
        <a:ext cx="1515451" cy="2442738"/>
      </dsp:txXfrm>
    </dsp:sp>
    <dsp:sp modelId="{35359FE9-A65B-42EC-BA88-88E59D527640}">
      <dsp:nvSpPr>
        <dsp:cNvPr id="0" name=""/>
        <dsp:cNvSpPr/>
      </dsp:nvSpPr>
      <dsp:spPr>
        <a:xfrm>
          <a:off x="5640553" y="0"/>
          <a:ext cx="1609747" cy="2537034"/>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533400">
            <a:lnSpc>
              <a:spcPct val="90000"/>
            </a:lnSpc>
            <a:spcBef>
              <a:spcPct val="0"/>
            </a:spcBef>
            <a:spcAft>
              <a:spcPct val="35000"/>
            </a:spcAft>
            <a:buNone/>
          </a:pPr>
          <a:r>
            <a:rPr lang="es-ES" sz="1800" kern="1200" dirty="0">
              <a:solidFill>
                <a:schemeClr val="tx1"/>
              </a:solidFill>
              <a:latin typeface="Calibri" panose="020F0502020204030204"/>
              <a:ea typeface="+mn-ea"/>
              <a:cs typeface="+mn-cs"/>
            </a:rPr>
            <a:t>Ubicación</a:t>
          </a:r>
        </a:p>
        <a:p>
          <a:pPr marL="0" lvl="0" indent="0" algn="l" defTabSz="533400">
            <a:lnSpc>
              <a:spcPct val="90000"/>
            </a:lnSpc>
            <a:spcBef>
              <a:spcPct val="0"/>
            </a:spcBef>
            <a:spcAft>
              <a:spcPct val="35000"/>
            </a:spcAft>
            <a:buNone/>
          </a:pPr>
          <a:r>
            <a:rPr lang="es-ES" sz="1800" kern="1200" dirty="0">
              <a:solidFill>
                <a:schemeClr val="tx1"/>
              </a:solidFill>
              <a:latin typeface="Calibri" panose="020F0502020204030204"/>
              <a:ea typeface="+mn-ea"/>
              <a:cs typeface="+mn-cs"/>
            </a:rPr>
            <a:t>Características</a:t>
          </a:r>
        </a:p>
        <a:p>
          <a:pPr marL="0" lvl="0" indent="0" algn="l" defTabSz="533400">
            <a:lnSpc>
              <a:spcPct val="90000"/>
            </a:lnSpc>
            <a:spcBef>
              <a:spcPct val="0"/>
            </a:spcBef>
            <a:spcAft>
              <a:spcPct val="35000"/>
            </a:spcAft>
            <a:buNone/>
          </a:pPr>
          <a:r>
            <a:rPr lang="es-ES" sz="1800" kern="1200" dirty="0">
              <a:solidFill>
                <a:schemeClr val="tx1"/>
              </a:solidFill>
              <a:latin typeface="Calibri" panose="020F0502020204030204"/>
              <a:ea typeface="+mn-ea"/>
              <a:cs typeface="+mn-cs"/>
            </a:rPr>
            <a:t>Naturaleza de trans.</a:t>
          </a:r>
          <a:endParaRPr lang="es-CO" sz="1800" kern="1200" dirty="0">
            <a:solidFill>
              <a:schemeClr val="tx1"/>
            </a:solidFill>
            <a:latin typeface="Calibri" panose="020F0502020204030204"/>
            <a:ea typeface="+mn-ea"/>
            <a:cs typeface="+mn-cs"/>
          </a:endParaRPr>
        </a:p>
      </dsp:txBody>
      <dsp:txXfrm>
        <a:off x="5687701" y="47148"/>
        <a:ext cx="1515451" cy="2442738"/>
      </dsp:txXfrm>
    </dsp:sp>
    <dsp:sp modelId="{DB6B9BE8-9660-4E3A-9582-493F3F31BAD1}">
      <dsp:nvSpPr>
        <dsp:cNvPr id="0" name=""/>
        <dsp:cNvSpPr/>
      </dsp:nvSpPr>
      <dsp:spPr>
        <a:xfrm>
          <a:off x="7528385" y="0"/>
          <a:ext cx="1609747" cy="2537034"/>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solidFill>
                <a:schemeClr val="tx1"/>
              </a:solidFill>
              <a:latin typeface="Calibri" panose="020F0502020204030204"/>
              <a:ea typeface="+mn-ea"/>
              <a:cs typeface="+mn-cs"/>
            </a:rPr>
            <a:t>Actividad Económica</a:t>
          </a:r>
        </a:p>
        <a:p>
          <a:pPr marL="0" lvl="0" indent="0" algn="l" defTabSz="800100">
            <a:lnSpc>
              <a:spcPct val="90000"/>
            </a:lnSpc>
            <a:spcBef>
              <a:spcPct val="0"/>
            </a:spcBef>
            <a:spcAft>
              <a:spcPct val="35000"/>
            </a:spcAft>
            <a:buNone/>
          </a:pPr>
          <a:r>
            <a:rPr lang="es-CO" sz="1800" kern="1200" dirty="0">
              <a:solidFill>
                <a:schemeClr val="tx1"/>
              </a:solidFill>
              <a:latin typeface="Calibri" panose="020F0502020204030204"/>
              <a:ea typeface="+mn-ea"/>
              <a:cs typeface="+mn-cs"/>
            </a:rPr>
            <a:t>Vol. o Fr. Transacciones</a:t>
          </a:r>
        </a:p>
        <a:p>
          <a:pPr marL="0" lvl="0" indent="0" algn="l" defTabSz="800100">
            <a:lnSpc>
              <a:spcPct val="90000"/>
            </a:lnSpc>
            <a:spcBef>
              <a:spcPct val="0"/>
            </a:spcBef>
            <a:spcAft>
              <a:spcPct val="35000"/>
            </a:spcAft>
            <a:buNone/>
          </a:pPr>
          <a:r>
            <a:rPr lang="es-CO" sz="1800" kern="1200" dirty="0">
              <a:solidFill>
                <a:schemeClr val="tx1"/>
              </a:solidFill>
              <a:latin typeface="Calibri" panose="020F0502020204030204"/>
              <a:ea typeface="+mn-ea"/>
              <a:cs typeface="+mn-cs"/>
            </a:rPr>
            <a:t>Ingreso, Egresos</a:t>
          </a:r>
        </a:p>
        <a:p>
          <a:pPr marL="0" lvl="0" indent="0" algn="l" defTabSz="800100">
            <a:lnSpc>
              <a:spcPct val="90000"/>
            </a:lnSpc>
            <a:spcBef>
              <a:spcPct val="0"/>
            </a:spcBef>
            <a:spcAft>
              <a:spcPct val="35000"/>
            </a:spcAft>
            <a:buNone/>
          </a:pPr>
          <a:r>
            <a:rPr lang="es-CO" sz="1800" kern="1200" dirty="0">
              <a:solidFill>
                <a:schemeClr val="tx1"/>
              </a:solidFill>
              <a:latin typeface="Calibri" panose="020F0502020204030204"/>
              <a:ea typeface="+mn-ea"/>
              <a:cs typeface="+mn-cs"/>
            </a:rPr>
            <a:t>Activo, Pasivo, Patrimonio</a:t>
          </a:r>
        </a:p>
      </dsp:txBody>
      <dsp:txXfrm>
        <a:off x="7575533" y="47148"/>
        <a:ext cx="1515451" cy="2442738"/>
      </dsp:txXfrm>
    </dsp:sp>
    <dsp:sp modelId="{4CD0AC02-6A7A-4786-83BA-F5AD35837F96}">
      <dsp:nvSpPr>
        <dsp:cNvPr id="0" name=""/>
        <dsp:cNvSpPr/>
      </dsp:nvSpPr>
      <dsp:spPr>
        <a:xfrm>
          <a:off x="9408570" y="0"/>
          <a:ext cx="1609747" cy="2537034"/>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solidFill>
                <a:schemeClr val="tx1"/>
              </a:solidFill>
              <a:latin typeface="Calibri" panose="020F0502020204030204"/>
              <a:ea typeface="+mn-ea"/>
              <a:cs typeface="+mn-cs"/>
            </a:rPr>
            <a:t>Actividad Económica</a:t>
          </a:r>
        </a:p>
        <a:p>
          <a:pPr marL="0" lvl="0" indent="0" algn="l" defTabSz="800100">
            <a:lnSpc>
              <a:spcPct val="90000"/>
            </a:lnSpc>
            <a:spcBef>
              <a:spcPct val="0"/>
            </a:spcBef>
            <a:spcAft>
              <a:spcPct val="35000"/>
            </a:spcAft>
            <a:buNone/>
          </a:pPr>
          <a:r>
            <a:rPr lang="es-CO" sz="1800" kern="1200" dirty="0">
              <a:solidFill>
                <a:schemeClr val="tx1"/>
              </a:solidFill>
              <a:latin typeface="Calibri" panose="020F0502020204030204"/>
              <a:ea typeface="+mn-ea"/>
              <a:cs typeface="+mn-cs"/>
            </a:rPr>
            <a:t>Vol. o Fr. Transacciones</a:t>
          </a:r>
        </a:p>
        <a:p>
          <a:pPr marL="0" lvl="0" indent="0" algn="l" defTabSz="800100">
            <a:lnSpc>
              <a:spcPct val="90000"/>
            </a:lnSpc>
            <a:spcBef>
              <a:spcPct val="0"/>
            </a:spcBef>
            <a:spcAft>
              <a:spcPct val="35000"/>
            </a:spcAft>
            <a:buNone/>
          </a:pPr>
          <a:r>
            <a:rPr lang="es-CO" sz="1800" kern="1200" dirty="0">
              <a:solidFill>
                <a:schemeClr val="tx1"/>
              </a:solidFill>
              <a:latin typeface="Calibri" panose="020F0502020204030204"/>
              <a:ea typeface="+mn-ea"/>
              <a:cs typeface="+mn-cs"/>
            </a:rPr>
            <a:t>Ingreso, Egresos</a:t>
          </a:r>
        </a:p>
        <a:p>
          <a:pPr marL="0" lvl="0" indent="0" algn="l" defTabSz="800100">
            <a:lnSpc>
              <a:spcPct val="90000"/>
            </a:lnSpc>
            <a:spcBef>
              <a:spcPct val="0"/>
            </a:spcBef>
            <a:spcAft>
              <a:spcPct val="35000"/>
            </a:spcAft>
            <a:buNone/>
          </a:pPr>
          <a:r>
            <a:rPr lang="es-CO" sz="1800" kern="1200" dirty="0">
              <a:solidFill>
                <a:schemeClr val="tx1"/>
              </a:solidFill>
              <a:latin typeface="Calibri" panose="020F0502020204030204"/>
              <a:ea typeface="+mn-ea"/>
              <a:cs typeface="+mn-cs"/>
            </a:rPr>
            <a:t>Activo, Pasivo, Patrimonio</a:t>
          </a:r>
        </a:p>
      </dsp:txBody>
      <dsp:txXfrm>
        <a:off x="9455718" y="47148"/>
        <a:ext cx="1515451" cy="24427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439758" y="439758"/>
          <a:ext cx="2683128" cy="1803612"/>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92484" bIns="0" numCol="1" spcCol="1270" anchor="ctr" anchorCtr="0">
          <a:noAutofit/>
        </a:bodyPr>
        <a:lstStyle/>
        <a:p>
          <a:pPr marL="0" lvl="0" indent="0" algn="ctr" defTabSz="1333500">
            <a:lnSpc>
              <a:spcPct val="90000"/>
            </a:lnSpc>
            <a:spcBef>
              <a:spcPct val="0"/>
            </a:spcBef>
            <a:spcAft>
              <a:spcPct val="35000"/>
            </a:spcAft>
            <a:buNone/>
          </a:pPr>
          <a:r>
            <a:rPr lang="es-ES" sz="3000" kern="1200" dirty="0">
              <a:solidFill>
                <a:sysClr val="window" lastClr="FFFFFF"/>
              </a:solidFill>
              <a:latin typeface="Trebuchet MS" panose="020B0603020202020204"/>
              <a:ea typeface="+mn-ea"/>
              <a:cs typeface="+mn-cs"/>
            </a:rPr>
            <a:t>Clientes</a:t>
          </a:r>
          <a:endParaRPr lang="es-CO" sz="3000" kern="1200" dirty="0">
            <a:solidFill>
              <a:sysClr val="window" lastClr="FFFFFF"/>
            </a:solidFill>
            <a:latin typeface="Trebuchet MS" panose="020B0603020202020204"/>
            <a:ea typeface="+mn-ea"/>
            <a:cs typeface="+mn-cs"/>
          </a:endParaRPr>
        </a:p>
      </dsp:txBody>
      <dsp:txXfrm rot="5400000">
        <a:off x="0" y="536626"/>
        <a:ext cx="1803612" cy="160987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0" y="0"/>
          <a:ext cx="3416597" cy="1637346"/>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a:solidFill>
                <a:sysClr val="window" lastClr="FFFFFF"/>
              </a:solidFill>
              <a:latin typeface="Calibri" panose="020F0502020204030204"/>
              <a:ea typeface="+mn-ea"/>
              <a:cs typeface="+mn-cs"/>
            </a:rPr>
            <a:t>Actividad Económica</a:t>
          </a:r>
        </a:p>
        <a:p>
          <a:pPr marL="0" lvl="0" indent="0" algn="l" defTabSz="800100">
            <a:lnSpc>
              <a:spcPct val="90000"/>
            </a:lnSpc>
            <a:spcBef>
              <a:spcPct val="0"/>
            </a:spcBef>
            <a:spcAft>
              <a:spcPct val="35000"/>
            </a:spcAft>
            <a:buNone/>
          </a:pPr>
          <a:r>
            <a:rPr lang="es-CO" sz="1800" kern="1200">
              <a:solidFill>
                <a:sysClr val="window" lastClr="FFFFFF"/>
              </a:solidFill>
              <a:latin typeface="Calibri" panose="020F0502020204030204"/>
              <a:ea typeface="+mn-ea"/>
              <a:cs typeface="+mn-cs"/>
            </a:rPr>
            <a:t>Vol. o Fr. Transacciones</a:t>
          </a:r>
        </a:p>
        <a:p>
          <a:pPr marL="0" lvl="0" indent="0" algn="l" defTabSz="800100">
            <a:lnSpc>
              <a:spcPct val="90000"/>
            </a:lnSpc>
            <a:spcBef>
              <a:spcPct val="0"/>
            </a:spcBef>
            <a:spcAft>
              <a:spcPct val="35000"/>
            </a:spcAft>
            <a:buNone/>
          </a:pPr>
          <a:r>
            <a:rPr lang="es-CO" sz="1800" kern="1200">
              <a:solidFill>
                <a:sysClr val="window" lastClr="FFFFFF"/>
              </a:solidFill>
              <a:latin typeface="Calibri" panose="020F0502020204030204"/>
              <a:ea typeface="+mn-ea"/>
              <a:cs typeface="+mn-cs"/>
            </a:rPr>
            <a:t>Ingreso, Egresos</a:t>
          </a:r>
        </a:p>
        <a:p>
          <a:pPr marL="0" lvl="0" indent="0" algn="l" defTabSz="800100">
            <a:lnSpc>
              <a:spcPct val="90000"/>
            </a:lnSpc>
            <a:spcBef>
              <a:spcPct val="0"/>
            </a:spcBef>
            <a:spcAft>
              <a:spcPct val="35000"/>
            </a:spcAft>
            <a:buNone/>
          </a:pPr>
          <a:r>
            <a:rPr lang="es-CO" sz="1800" kern="1200">
              <a:solidFill>
                <a:sysClr val="window" lastClr="FFFFFF"/>
              </a:solidFill>
              <a:latin typeface="Calibri" panose="020F0502020204030204"/>
              <a:ea typeface="+mn-ea"/>
              <a:cs typeface="+mn-cs"/>
            </a:rPr>
            <a:t>Activo, Pasivo, Patrimonio</a:t>
          </a:r>
          <a:endParaRPr lang="es-CO" sz="1800" kern="1200" dirty="0">
            <a:solidFill>
              <a:sysClr val="window" lastClr="FFFFFF"/>
            </a:solidFill>
            <a:latin typeface="Calibri" panose="020F0502020204030204"/>
            <a:ea typeface="+mn-ea"/>
            <a:cs typeface="+mn-cs"/>
          </a:endParaRPr>
        </a:p>
      </dsp:txBody>
      <dsp:txXfrm>
        <a:off x="47956" y="47956"/>
        <a:ext cx="3320685" cy="15414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439758" y="439758"/>
          <a:ext cx="2683128" cy="1803612"/>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0" rIns="192484" bIns="0" numCol="1" spcCol="1270" anchor="ctr" anchorCtr="0">
          <a:noAutofit/>
        </a:bodyPr>
        <a:lstStyle/>
        <a:p>
          <a:pPr marL="0" lvl="0" indent="0" algn="ctr" defTabSz="1333500">
            <a:lnSpc>
              <a:spcPct val="90000"/>
            </a:lnSpc>
            <a:spcBef>
              <a:spcPct val="0"/>
            </a:spcBef>
            <a:spcAft>
              <a:spcPct val="35000"/>
            </a:spcAft>
            <a:buNone/>
          </a:pPr>
          <a:r>
            <a:rPr lang="es-ES" sz="3000" kern="1200" dirty="0">
              <a:solidFill>
                <a:sysClr val="window" lastClr="FFFFFF"/>
              </a:solidFill>
              <a:latin typeface="Trebuchet MS" panose="020B0603020202020204"/>
              <a:ea typeface="+mn-ea"/>
              <a:cs typeface="+mn-cs"/>
            </a:rPr>
            <a:t>Clientes</a:t>
          </a:r>
          <a:endParaRPr lang="es-CO" sz="3000" kern="1200" dirty="0">
            <a:solidFill>
              <a:sysClr val="window" lastClr="FFFFFF"/>
            </a:solidFill>
            <a:latin typeface="Trebuchet MS" panose="020B0603020202020204"/>
            <a:ea typeface="+mn-ea"/>
            <a:cs typeface="+mn-cs"/>
          </a:endParaRPr>
        </a:p>
      </dsp:txBody>
      <dsp:txXfrm rot="5400000">
        <a:off x="0" y="536626"/>
        <a:ext cx="1803612" cy="160987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0" y="0"/>
          <a:ext cx="2716810" cy="1479494"/>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solidFill>
                <a:sysClr val="window" lastClr="FFFFFF"/>
              </a:solidFill>
              <a:latin typeface="Calibri" panose="020F0502020204030204"/>
              <a:ea typeface="+mn-ea"/>
              <a:cs typeface="+mn-cs"/>
            </a:rPr>
            <a:t>Actividad Económica</a:t>
          </a:r>
        </a:p>
        <a:p>
          <a:pPr marL="0" lvl="0" indent="0" algn="l" defTabSz="800100">
            <a:lnSpc>
              <a:spcPct val="90000"/>
            </a:lnSpc>
            <a:spcBef>
              <a:spcPct val="0"/>
            </a:spcBef>
            <a:spcAft>
              <a:spcPct val="35000"/>
            </a:spcAft>
            <a:buNone/>
          </a:pPr>
          <a:r>
            <a:rPr lang="es-CO" sz="1800" kern="1200" dirty="0">
              <a:solidFill>
                <a:sysClr val="window" lastClr="FFFFFF"/>
              </a:solidFill>
              <a:latin typeface="Calibri" panose="020F0502020204030204"/>
              <a:ea typeface="+mn-ea"/>
              <a:cs typeface="+mn-cs"/>
            </a:rPr>
            <a:t>Vol. o Fr. Transacciones</a:t>
          </a:r>
        </a:p>
        <a:p>
          <a:pPr marL="0" lvl="0" indent="0" algn="l" defTabSz="800100">
            <a:lnSpc>
              <a:spcPct val="90000"/>
            </a:lnSpc>
            <a:spcBef>
              <a:spcPct val="0"/>
            </a:spcBef>
            <a:spcAft>
              <a:spcPct val="35000"/>
            </a:spcAft>
            <a:buNone/>
          </a:pPr>
          <a:r>
            <a:rPr lang="es-CO" sz="1800" kern="1200" dirty="0">
              <a:solidFill>
                <a:sysClr val="window" lastClr="FFFFFF"/>
              </a:solidFill>
              <a:latin typeface="Calibri" panose="020F0502020204030204"/>
              <a:ea typeface="+mn-ea"/>
              <a:cs typeface="+mn-cs"/>
            </a:rPr>
            <a:t>Ingreso, Egresos</a:t>
          </a:r>
        </a:p>
        <a:p>
          <a:pPr marL="0" lvl="0" indent="0" algn="l" defTabSz="800100">
            <a:lnSpc>
              <a:spcPct val="90000"/>
            </a:lnSpc>
            <a:spcBef>
              <a:spcPct val="0"/>
            </a:spcBef>
            <a:spcAft>
              <a:spcPct val="35000"/>
            </a:spcAft>
            <a:buNone/>
          </a:pPr>
          <a:r>
            <a:rPr lang="es-CO" sz="1800" kern="1200" dirty="0">
              <a:solidFill>
                <a:sysClr val="window" lastClr="FFFFFF"/>
              </a:solidFill>
              <a:latin typeface="Calibri" panose="020F0502020204030204"/>
              <a:ea typeface="+mn-ea"/>
              <a:cs typeface="+mn-cs"/>
            </a:rPr>
            <a:t>Activo, Pasivo, Patrimonio</a:t>
          </a:r>
        </a:p>
      </dsp:txBody>
      <dsp:txXfrm>
        <a:off x="43333" y="43333"/>
        <a:ext cx="2630144" cy="13928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439758" y="439758"/>
          <a:ext cx="2683128" cy="1803612"/>
        </a:xfrm>
        <a:prstGeom prst="flowChartManualOperati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0" tIns="0" rIns="156766" bIns="0" numCol="1" spcCol="1270" anchor="ctr" anchorCtr="0">
          <a:noAutofit/>
        </a:bodyPr>
        <a:lstStyle/>
        <a:p>
          <a:pPr marL="0" lvl="0" indent="0" algn="ctr" defTabSz="1111250">
            <a:lnSpc>
              <a:spcPct val="90000"/>
            </a:lnSpc>
            <a:spcBef>
              <a:spcPct val="0"/>
            </a:spcBef>
            <a:spcAft>
              <a:spcPct val="35000"/>
            </a:spcAft>
            <a:buNone/>
          </a:pPr>
          <a:r>
            <a:rPr lang="es-ES" sz="2500" kern="1200" dirty="0"/>
            <a:t>Productos</a:t>
          </a:r>
          <a:endParaRPr lang="es-CO" sz="2500" kern="1200" dirty="0"/>
        </a:p>
      </dsp:txBody>
      <dsp:txXfrm rot="5400000">
        <a:off x="0" y="536626"/>
        <a:ext cx="1803612" cy="160987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0" y="0"/>
          <a:ext cx="2837705" cy="1450210"/>
        </a:xfrm>
        <a:prstGeom prst="roundRect">
          <a:avLst>
            <a:gd name="adj" fmla="val 10000"/>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kern="1200" dirty="0">
              <a:latin typeface="Calibri" panose="020F0502020204030204"/>
              <a:ea typeface="+mn-ea"/>
              <a:cs typeface="+mn-cs"/>
            </a:rPr>
            <a:t>Naturaleza</a:t>
          </a:r>
        </a:p>
        <a:p>
          <a:pPr marL="0" lvl="0" indent="0" algn="l" defTabSz="889000">
            <a:lnSpc>
              <a:spcPct val="90000"/>
            </a:lnSpc>
            <a:spcBef>
              <a:spcPct val="0"/>
            </a:spcBef>
            <a:spcAft>
              <a:spcPct val="35000"/>
            </a:spcAft>
            <a:buNone/>
          </a:pPr>
          <a:r>
            <a:rPr lang="es-ES" sz="2000" b="1" kern="1200" dirty="0">
              <a:latin typeface="Calibri" panose="020F0502020204030204"/>
              <a:ea typeface="+mn-ea"/>
              <a:cs typeface="+mn-cs"/>
            </a:rPr>
            <a:t>Características</a:t>
          </a:r>
        </a:p>
        <a:p>
          <a:pPr marL="0" lvl="0" indent="0" algn="l" defTabSz="889000">
            <a:lnSpc>
              <a:spcPct val="90000"/>
            </a:lnSpc>
            <a:spcBef>
              <a:spcPct val="0"/>
            </a:spcBef>
            <a:spcAft>
              <a:spcPct val="35000"/>
            </a:spcAft>
            <a:buNone/>
          </a:pPr>
          <a:r>
            <a:rPr lang="es-ES" sz="2000" b="1" kern="1200" dirty="0">
              <a:latin typeface="Calibri" panose="020F0502020204030204"/>
              <a:ea typeface="+mn-ea"/>
              <a:cs typeface="+mn-cs"/>
            </a:rPr>
            <a:t>Nicho de Mercado</a:t>
          </a:r>
          <a:endParaRPr lang="es-CO" sz="2000" b="1" kern="1200" dirty="0">
            <a:latin typeface="Calibri" panose="020F0502020204030204"/>
            <a:ea typeface="+mn-ea"/>
            <a:cs typeface="+mn-cs"/>
          </a:endParaRPr>
        </a:p>
      </dsp:txBody>
      <dsp:txXfrm>
        <a:off x="42475" y="42475"/>
        <a:ext cx="2752755" cy="13652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439758" y="439758"/>
          <a:ext cx="2683128" cy="1803612"/>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es-ES" sz="2600" kern="1200" dirty="0">
              <a:solidFill>
                <a:sysClr val="window" lastClr="FFFFFF"/>
              </a:solidFill>
              <a:latin typeface="Trebuchet MS" panose="020B0603020202020204"/>
              <a:ea typeface="+mn-ea"/>
              <a:cs typeface="+mn-cs"/>
            </a:rPr>
            <a:t>Productos</a:t>
          </a:r>
          <a:endParaRPr lang="es-CO" sz="2600" kern="1200" dirty="0">
            <a:solidFill>
              <a:sysClr val="window" lastClr="FFFFFF"/>
            </a:solidFill>
            <a:latin typeface="Trebuchet MS" panose="020B0603020202020204"/>
            <a:ea typeface="+mn-ea"/>
            <a:cs typeface="+mn-cs"/>
          </a:endParaRPr>
        </a:p>
      </dsp:txBody>
      <dsp:txXfrm rot="5400000">
        <a:off x="0" y="536626"/>
        <a:ext cx="1803612" cy="160987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0" y="0"/>
          <a:ext cx="1803612" cy="1637346"/>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solidFill>
                <a:sysClr val="window" lastClr="FFFFFF"/>
              </a:solidFill>
              <a:latin typeface="Calibri" panose="020F0502020204030204"/>
              <a:ea typeface="+mn-ea"/>
              <a:cs typeface="+mn-cs"/>
            </a:rPr>
            <a:t>Naturaleza</a:t>
          </a:r>
        </a:p>
        <a:p>
          <a:pPr marL="0" lvl="0" indent="0" algn="l" defTabSz="800100">
            <a:lnSpc>
              <a:spcPct val="90000"/>
            </a:lnSpc>
            <a:spcBef>
              <a:spcPct val="0"/>
            </a:spcBef>
            <a:spcAft>
              <a:spcPct val="35000"/>
            </a:spcAft>
            <a:buNone/>
          </a:pPr>
          <a:r>
            <a:rPr lang="es-ES" sz="1800" kern="1200" dirty="0">
              <a:solidFill>
                <a:sysClr val="window" lastClr="FFFFFF"/>
              </a:solidFill>
              <a:latin typeface="Calibri" panose="020F0502020204030204"/>
              <a:ea typeface="+mn-ea"/>
              <a:cs typeface="+mn-cs"/>
            </a:rPr>
            <a:t>Características</a:t>
          </a:r>
        </a:p>
        <a:p>
          <a:pPr marL="0" lvl="0" indent="0" algn="l" defTabSz="800100">
            <a:lnSpc>
              <a:spcPct val="90000"/>
            </a:lnSpc>
            <a:spcBef>
              <a:spcPct val="0"/>
            </a:spcBef>
            <a:spcAft>
              <a:spcPct val="35000"/>
            </a:spcAft>
            <a:buNone/>
          </a:pPr>
          <a:r>
            <a:rPr lang="es-ES" sz="1800" kern="1200" dirty="0">
              <a:solidFill>
                <a:sysClr val="window" lastClr="FFFFFF"/>
              </a:solidFill>
              <a:latin typeface="Calibri" panose="020F0502020204030204"/>
              <a:ea typeface="+mn-ea"/>
              <a:cs typeface="+mn-cs"/>
            </a:rPr>
            <a:t>Nicho de Mercado</a:t>
          </a:r>
          <a:endParaRPr lang="es-CO" sz="1800" kern="1200" dirty="0">
            <a:solidFill>
              <a:sysClr val="window" lastClr="FFFFFF"/>
            </a:solidFill>
            <a:latin typeface="Calibri" panose="020F0502020204030204"/>
            <a:ea typeface="+mn-ea"/>
            <a:cs typeface="+mn-cs"/>
          </a:endParaRPr>
        </a:p>
      </dsp:txBody>
      <dsp:txXfrm>
        <a:off x="47956" y="47956"/>
        <a:ext cx="1707700" cy="1541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C7DA5-E137-46B2-8CEC-9611AF9005A2}">
      <dsp:nvSpPr>
        <dsp:cNvPr id="0" name=""/>
        <dsp:cNvSpPr/>
      </dsp:nvSpPr>
      <dsp:spPr>
        <a:xfrm rot="5400000">
          <a:off x="711832" y="1193467"/>
          <a:ext cx="1806665" cy="3782398"/>
        </a:xfrm>
        <a:prstGeom prst="corner">
          <a:avLst>
            <a:gd name="adj1" fmla="val 16120"/>
            <a:gd name="adj2" fmla="val 16110"/>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437930-F30E-4003-B12E-F40CA42D0554}">
      <dsp:nvSpPr>
        <dsp:cNvPr id="0" name=""/>
        <dsp:cNvSpPr/>
      </dsp:nvSpPr>
      <dsp:spPr>
        <a:xfrm>
          <a:off x="808802" y="2598067"/>
          <a:ext cx="2448408" cy="2146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endParaRPr lang="es-CO" sz="5400" kern="1200"/>
        </a:p>
      </dsp:txBody>
      <dsp:txXfrm>
        <a:off x="808802" y="2598067"/>
        <a:ext cx="2448408" cy="2146173"/>
      </dsp:txXfrm>
    </dsp:sp>
    <dsp:sp modelId="{B1EEF562-911B-4F04-A2EF-C68E45010DBF}">
      <dsp:nvSpPr>
        <dsp:cNvPr id="0" name=""/>
        <dsp:cNvSpPr/>
      </dsp:nvSpPr>
      <dsp:spPr>
        <a:xfrm>
          <a:off x="2795247" y="1588103"/>
          <a:ext cx="461963" cy="461963"/>
        </a:xfrm>
        <a:prstGeom prst="triangle">
          <a:avLst>
            <a:gd name="adj" fmla="val 100000"/>
          </a:avLst>
        </a:prstGeom>
        <a:solidFill>
          <a:schemeClr val="accent1">
            <a:shade val="80000"/>
            <a:hueOff val="-55012"/>
            <a:satOff val="-16578"/>
            <a:lumOff val="12369"/>
            <a:alphaOff val="0"/>
          </a:schemeClr>
        </a:solidFill>
        <a:ln w="12700" cap="flat" cmpd="sng" algn="ctr">
          <a:solidFill>
            <a:schemeClr val="accent1">
              <a:shade val="80000"/>
              <a:hueOff val="-55012"/>
              <a:satOff val="-16578"/>
              <a:lumOff val="123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55A133-55E7-45BC-A355-62E1EB9FFA00}">
      <dsp:nvSpPr>
        <dsp:cNvPr id="0" name=""/>
        <dsp:cNvSpPr/>
      </dsp:nvSpPr>
      <dsp:spPr>
        <a:xfrm rot="5400000">
          <a:off x="5085675" y="525015"/>
          <a:ext cx="1716503" cy="3754112"/>
        </a:xfrm>
        <a:prstGeom prst="corner">
          <a:avLst>
            <a:gd name="adj1" fmla="val 16120"/>
            <a:gd name="adj2" fmla="val 16110"/>
          </a:avLst>
        </a:prstGeom>
        <a:solidFill>
          <a:schemeClr val="accent1">
            <a:shade val="80000"/>
            <a:hueOff val="-110023"/>
            <a:satOff val="-33156"/>
            <a:lumOff val="24737"/>
            <a:alphaOff val="0"/>
          </a:schemeClr>
        </a:solidFill>
        <a:ln w="12700" cap="flat" cmpd="sng" algn="ctr">
          <a:solidFill>
            <a:schemeClr val="accent1">
              <a:shade val="80000"/>
              <a:hueOff val="-110023"/>
              <a:satOff val="-33156"/>
              <a:lumOff val="247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A9741D-4137-4868-B258-C6B973A2980A}">
      <dsp:nvSpPr>
        <dsp:cNvPr id="0" name=""/>
        <dsp:cNvSpPr/>
      </dsp:nvSpPr>
      <dsp:spPr>
        <a:xfrm>
          <a:off x="4856953" y="1856375"/>
          <a:ext cx="2448408" cy="2146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endParaRPr lang="es-CO" sz="5400" kern="1200"/>
        </a:p>
      </dsp:txBody>
      <dsp:txXfrm>
        <a:off x="4856953" y="1856375"/>
        <a:ext cx="2448408" cy="2146173"/>
      </dsp:txXfrm>
    </dsp:sp>
    <dsp:sp modelId="{3AF293A1-D56E-4672-8182-708B0F77EF76}">
      <dsp:nvSpPr>
        <dsp:cNvPr id="0" name=""/>
        <dsp:cNvSpPr/>
      </dsp:nvSpPr>
      <dsp:spPr>
        <a:xfrm>
          <a:off x="6843398" y="846411"/>
          <a:ext cx="461963" cy="461963"/>
        </a:xfrm>
        <a:prstGeom prst="triangle">
          <a:avLst>
            <a:gd name="adj" fmla="val 100000"/>
          </a:avLst>
        </a:prstGeom>
        <a:solidFill>
          <a:schemeClr val="accent1">
            <a:shade val="80000"/>
            <a:hueOff val="-165035"/>
            <a:satOff val="-49734"/>
            <a:lumOff val="37106"/>
            <a:alphaOff val="0"/>
          </a:schemeClr>
        </a:solidFill>
        <a:ln w="12700" cap="flat" cmpd="sng" algn="ctr">
          <a:solidFill>
            <a:schemeClr val="accent1">
              <a:shade val="80000"/>
              <a:hueOff val="-165035"/>
              <a:satOff val="-49734"/>
              <a:lumOff val="371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AF98D0-5F66-49B8-9DF4-2E92904BDCE2}">
      <dsp:nvSpPr>
        <dsp:cNvPr id="0" name=""/>
        <dsp:cNvSpPr/>
      </dsp:nvSpPr>
      <dsp:spPr>
        <a:xfrm rot="5400000">
          <a:off x="8390869" y="362633"/>
          <a:ext cx="2072083" cy="2595491"/>
        </a:xfrm>
        <a:prstGeom prst="corner">
          <a:avLst>
            <a:gd name="adj1" fmla="val 16120"/>
            <a:gd name="adj2" fmla="val 16110"/>
          </a:avLst>
        </a:prstGeom>
        <a:solidFill>
          <a:schemeClr val="accent1">
            <a:shade val="80000"/>
            <a:hueOff val="-220046"/>
            <a:satOff val="-66312"/>
            <a:lumOff val="49475"/>
            <a:alphaOff val="0"/>
          </a:schemeClr>
        </a:solidFill>
        <a:ln w="12700" cap="flat" cmpd="sng" algn="ctr">
          <a:solidFill>
            <a:schemeClr val="accent1">
              <a:shade val="80000"/>
              <a:hueOff val="-220046"/>
              <a:satOff val="-66312"/>
              <a:lumOff val="494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6B68D-CB88-4D01-9708-B8C119115F7F}">
      <dsp:nvSpPr>
        <dsp:cNvPr id="0" name=""/>
        <dsp:cNvSpPr/>
      </dsp:nvSpPr>
      <dsp:spPr>
        <a:xfrm>
          <a:off x="8339937" y="1114683"/>
          <a:ext cx="2448408" cy="2146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740" tIns="205740" rIns="205740" bIns="205740" numCol="1" spcCol="1270" anchor="t" anchorCtr="0">
          <a:noAutofit/>
        </a:bodyPr>
        <a:lstStyle/>
        <a:p>
          <a:pPr marL="0" lvl="0" indent="0" algn="l" defTabSz="2400300">
            <a:lnSpc>
              <a:spcPct val="90000"/>
            </a:lnSpc>
            <a:spcBef>
              <a:spcPct val="0"/>
            </a:spcBef>
            <a:spcAft>
              <a:spcPct val="35000"/>
            </a:spcAft>
            <a:buNone/>
          </a:pPr>
          <a:endParaRPr lang="es-CO" sz="5400" kern="1200"/>
        </a:p>
      </dsp:txBody>
      <dsp:txXfrm>
        <a:off x="8339937" y="1114683"/>
        <a:ext cx="2448408" cy="214617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282945" y="282945"/>
          <a:ext cx="2716045" cy="2150155"/>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0" tIns="0" rIns="240109" bIns="0" numCol="1" spcCol="1270" anchor="ctr" anchorCtr="0">
          <a:noAutofit/>
        </a:bodyPr>
        <a:lstStyle/>
        <a:p>
          <a:pPr marL="0" lvl="0" indent="0" algn="ctr" defTabSz="1689100">
            <a:lnSpc>
              <a:spcPct val="90000"/>
            </a:lnSpc>
            <a:spcBef>
              <a:spcPct val="0"/>
            </a:spcBef>
            <a:spcAft>
              <a:spcPct val="35000"/>
            </a:spcAft>
            <a:buNone/>
          </a:pPr>
          <a:r>
            <a:rPr lang="es-ES" sz="3800" kern="1200" dirty="0">
              <a:solidFill>
                <a:sysClr val="window" lastClr="FFFFFF"/>
              </a:solidFill>
              <a:latin typeface="Trebuchet MS" panose="020B0603020202020204"/>
              <a:ea typeface="+mn-ea"/>
              <a:cs typeface="+mn-cs"/>
            </a:rPr>
            <a:t>Canales</a:t>
          </a:r>
          <a:endParaRPr lang="es-CO" sz="3800" kern="1200" dirty="0">
            <a:solidFill>
              <a:sysClr val="window" lastClr="FFFFFF"/>
            </a:solidFill>
            <a:latin typeface="Trebuchet MS" panose="020B0603020202020204"/>
            <a:ea typeface="+mn-ea"/>
            <a:cs typeface="+mn-cs"/>
          </a:endParaRPr>
        </a:p>
      </dsp:txBody>
      <dsp:txXfrm rot="5400000">
        <a:off x="0" y="543209"/>
        <a:ext cx="2150155" cy="162962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0" y="0"/>
          <a:ext cx="2150155" cy="1599066"/>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solidFill>
                <a:sysClr val="window" lastClr="FFFFFF"/>
              </a:solidFill>
              <a:latin typeface="Calibri" panose="020F0502020204030204"/>
              <a:ea typeface="+mn-ea"/>
              <a:cs typeface="+mn-cs"/>
            </a:rPr>
            <a:t>Naturaleza</a:t>
          </a:r>
        </a:p>
        <a:p>
          <a:pPr marL="0" lvl="0" indent="0" algn="l" defTabSz="1066800">
            <a:lnSpc>
              <a:spcPct val="90000"/>
            </a:lnSpc>
            <a:spcBef>
              <a:spcPct val="0"/>
            </a:spcBef>
            <a:spcAft>
              <a:spcPct val="35000"/>
            </a:spcAft>
            <a:buNone/>
          </a:pPr>
          <a:r>
            <a:rPr lang="es-ES" sz="2400" kern="1200" dirty="0">
              <a:solidFill>
                <a:sysClr val="window" lastClr="FFFFFF"/>
              </a:solidFill>
              <a:latin typeface="Calibri" panose="020F0502020204030204"/>
              <a:ea typeface="+mn-ea"/>
              <a:cs typeface="+mn-cs"/>
            </a:rPr>
            <a:t>Características</a:t>
          </a:r>
        </a:p>
      </dsp:txBody>
      <dsp:txXfrm>
        <a:off x="46835" y="46835"/>
        <a:ext cx="2056485" cy="15053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439758" y="439758"/>
          <a:ext cx="2683128" cy="1803612"/>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a:lnSpc>
              <a:spcPct val="90000"/>
            </a:lnSpc>
            <a:spcBef>
              <a:spcPct val="0"/>
            </a:spcBef>
            <a:spcAft>
              <a:spcPct val="35000"/>
            </a:spcAft>
            <a:buNone/>
          </a:pPr>
          <a:r>
            <a:rPr lang="es-ES" sz="3100" kern="1200" dirty="0">
              <a:solidFill>
                <a:sysClr val="window" lastClr="FFFFFF"/>
              </a:solidFill>
              <a:latin typeface="Trebuchet MS" panose="020B0603020202020204"/>
              <a:ea typeface="+mn-ea"/>
              <a:cs typeface="+mn-cs"/>
            </a:rPr>
            <a:t>Canales</a:t>
          </a:r>
          <a:endParaRPr lang="es-CO" sz="3100" kern="1200" dirty="0">
            <a:solidFill>
              <a:sysClr val="window" lastClr="FFFFFF"/>
            </a:solidFill>
            <a:latin typeface="Trebuchet MS" panose="020B0603020202020204"/>
            <a:ea typeface="+mn-ea"/>
            <a:cs typeface="+mn-cs"/>
          </a:endParaRPr>
        </a:p>
      </dsp:txBody>
      <dsp:txXfrm rot="5400000">
        <a:off x="0" y="536626"/>
        <a:ext cx="1803612" cy="160987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0" y="0"/>
          <a:ext cx="1803612" cy="1637346"/>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solidFill>
                <a:sysClr val="window" lastClr="FFFFFF"/>
              </a:solidFill>
              <a:latin typeface="Calibri" panose="020F0502020204030204"/>
              <a:ea typeface="+mn-ea"/>
              <a:cs typeface="+mn-cs"/>
            </a:rPr>
            <a:t>Naturaleza</a:t>
          </a:r>
        </a:p>
        <a:p>
          <a:pPr marL="0" lvl="0" indent="0" algn="l" defTabSz="889000">
            <a:lnSpc>
              <a:spcPct val="90000"/>
            </a:lnSpc>
            <a:spcBef>
              <a:spcPct val="0"/>
            </a:spcBef>
            <a:spcAft>
              <a:spcPct val="35000"/>
            </a:spcAft>
            <a:buNone/>
          </a:pPr>
          <a:r>
            <a:rPr lang="es-ES" sz="2000" kern="1200" dirty="0">
              <a:solidFill>
                <a:sysClr val="window" lastClr="FFFFFF"/>
              </a:solidFill>
              <a:latin typeface="Calibri" panose="020F0502020204030204"/>
              <a:ea typeface="+mn-ea"/>
              <a:cs typeface="+mn-cs"/>
            </a:rPr>
            <a:t>Características</a:t>
          </a:r>
        </a:p>
      </dsp:txBody>
      <dsp:txXfrm>
        <a:off x="47956" y="47956"/>
        <a:ext cx="1707700" cy="154143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37297" y="37297"/>
          <a:ext cx="2550793" cy="2476199"/>
        </a:xfrm>
        <a:prstGeom prst="flowChartManualOperati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2719" bIns="0" numCol="1" spcCol="1270" anchor="ctr" anchorCtr="0">
          <a:noAutofit/>
        </a:bodyPr>
        <a:lstStyle/>
        <a:p>
          <a:pPr marL="0" lvl="0" indent="0" algn="ctr" defTabSz="1155700">
            <a:lnSpc>
              <a:spcPct val="90000"/>
            </a:lnSpc>
            <a:spcBef>
              <a:spcPct val="0"/>
            </a:spcBef>
            <a:spcAft>
              <a:spcPct val="35000"/>
            </a:spcAft>
            <a:buNone/>
          </a:pPr>
          <a:r>
            <a:rPr lang="es-ES" sz="2600" kern="1200" dirty="0"/>
            <a:t>Jurisdicciones</a:t>
          </a:r>
          <a:endParaRPr lang="es-CO" sz="2600" kern="1200" dirty="0"/>
        </a:p>
      </dsp:txBody>
      <dsp:txXfrm rot="5400000">
        <a:off x="0" y="510159"/>
        <a:ext cx="2476199" cy="153047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0" y="0"/>
          <a:ext cx="2664979" cy="1620331"/>
        </a:xfrm>
        <a:prstGeom prst="roundRect">
          <a:avLst>
            <a:gd name="adj" fmla="val 10000"/>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O" sz="2000" kern="1200" dirty="0">
              <a:latin typeface="Calibri" panose="020F0502020204030204"/>
              <a:ea typeface="+mn-ea"/>
              <a:cs typeface="+mn-cs"/>
            </a:rPr>
            <a:t>Ubicación</a:t>
          </a:r>
        </a:p>
        <a:p>
          <a:pPr marL="0" lvl="0" indent="0" algn="l" defTabSz="889000">
            <a:lnSpc>
              <a:spcPct val="90000"/>
            </a:lnSpc>
            <a:spcBef>
              <a:spcPct val="0"/>
            </a:spcBef>
            <a:spcAft>
              <a:spcPct val="35000"/>
            </a:spcAft>
            <a:buNone/>
          </a:pPr>
          <a:r>
            <a:rPr lang="es-CO" sz="2000" kern="1200" dirty="0">
              <a:latin typeface="Calibri" panose="020F0502020204030204"/>
              <a:ea typeface="+mn-ea"/>
              <a:cs typeface="+mn-cs"/>
            </a:rPr>
            <a:t>Características</a:t>
          </a:r>
        </a:p>
        <a:p>
          <a:pPr marL="0" lvl="0" indent="0" algn="l" defTabSz="889000">
            <a:lnSpc>
              <a:spcPct val="90000"/>
            </a:lnSpc>
            <a:spcBef>
              <a:spcPct val="0"/>
            </a:spcBef>
            <a:spcAft>
              <a:spcPct val="35000"/>
            </a:spcAft>
            <a:buNone/>
          </a:pPr>
          <a:r>
            <a:rPr lang="es-CO" sz="2000" kern="1200" dirty="0">
              <a:latin typeface="Calibri" panose="020F0502020204030204"/>
              <a:ea typeface="+mn-ea"/>
              <a:cs typeface="+mn-cs"/>
            </a:rPr>
            <a:t>Naturaleza de trans.</a:t>
          </a:r>
        </a:p>
        <a:p>
          <a:pPr marL="0" lvl="0" indent="0" algn="l" defTabSz="889000">
            <a:lnSpc>
              <a:spcPct val="90000"/>
            </a:lnSpc>
            <a:spcBef>
              <a:spcPct val="0"/>
            </a:spcBef>
            <a:spcAft>
              <a:spcPct val="35000"/>
            </a:spcAft>
            <a:buNone/>
          </a:pPr>
          <a:endParaRPr lang="es-CO" sz="2000" kern="1200" dirty="0">
            <a:latin typeface="Calibri" panose="020F0502020204030204"/>
            <a:ea typeface="+mn-ea"/>
            <a:cs typeface="+mn-cs"/>
          </a:endParaRPr>
        </a:p>
      </dsp:txBody>
      <dsp:txXfrm>
        <a:off x="47458" y="47458"/>
        <a:ext cx="2570063" cy="152541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243634" y="489503"/>
          <a:ext cx="2290881" cy="1803612"/>
        </a:xfrm>
        <a:prstGeom prst="flowChartManualOperation">
          <a:avLst/>
        </a:prstGeom>
        <a:solidFill>
          <a:srgbClr val="90C226">
            <a:shade val="8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0" tIns="0" rIns="121047" bIns="0" numCol="1" spcCol="1270" anchor="ctr" anchorCtr="0">
          <a:noAutofit/>
        </a:bodyPr>
        <a:lstStyle/>
        <a:p>
          <a:pPr marL="0" lvl="0" indent="0" algn="ctr" defTabSz="844550">
            <a:lnSpc>
              <a:spcPct val="90000"/>
            </a:lnSpc>
            <a:spcBef>
              <a:spcPct val="0"/>
            </a:spcBef>
            <a:spcAft>
              <a:spcPct val="35000"/>
            </a:spcAft>
            <a:buNone/>
          </a:pPr>
          <a:r>
            <a:rPr lang="es-ES" sz="1900" kern="1200" dirty="0">
              <a:solidFill>
                <a:sysClr val="window" lastClr="FFFFFF"/>
              </a:solidFill>
              <a:latin typeface="Trebuchet MS" panose="020B0603020202020204"/>
              <a:ea typeface="+mn-ea"/>
              <a:cs typeface="+mn-cs"/>
            </a:rPr>
            <a:t>Jurisdicciones</a:t>
          </a:r>
          <a:endParaRPr lang="es-CO" sz="1900" kern="1200" dirty="0">
            <a:solidFill>
              <a:sysClr val="window" lastClr="FFFFFF"/>
            </a:solidFill>
            <a:latin typeface="Trebuchet MS" panose="020B0603020202020204"/>
            <a:ea typeface="+mn-ea"/>
            <a:cs typeface="+mn-cs"/>
          </a:endParaRPr>
        </a:p>
      </dsp:txBody>
      <dsp:txXfrm rot="5400000">
        <a:off x="1" y="704044"/>
        <a:ext cx="1803612" cy="137452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1283" y="0"/>
          <a:ext cx="2625592" cy="1673494"/>
        </a:xfrm>
        <a:prstGeom prst="roundRect">
          <a:avLst>
            <a:gd name="adj" fmla="val 10000"/>
          </a:avLst>
        </a:prstGeom>
        <a:solidFill>
          <a:srgbClr val="918655">
            <a:shade val="60000"/>
            <a:hueOff val="0"/>
            <a:satOff val="0"/>
            <a:lumOff val="0"/>
            <a:alphaOff val="0"/>
          </a:srgbClr>
        </a:solidFill>
        <a:ln w="19050" cap="rnd"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O" sz="2000" kern="1200" dirty="0">
              <a:solidFill>
                <a:sysClr val="window" lastClr="FFFFFF"/>
              </a:solidFill>
              <a:latin typeface="Calibri" panose="020F0502020204030204"/>
              <a:ea typeface="+mn-ea"/>
              <a:cs typeface="+mn-cs"/>
            </a:rPr>
            <a:t>Ubicación</a:t>
          </a:r>
        </a:p>
        <a:p>
          <a:pPr marL="0" lvl="0" indent="0" algn="l" defTabSz="889000">
            <a:lnSpc>
              <a:spcPct val="90000"/>
            </a:lnSpc>
            <a:spcBef>
              <a:spcPct val="0"/>
            </a:spcBef>
            <a:spcAft>
              <a:spcPct val="35000"/>
            </a:spcAft>
            <a:buNone/>
          </a:pPr>
          <a:r>
            <a:rPr lang="es-CO" sz="2000" kern="1200" dirty="0">
              <a:solidFill>
                <a:sysClr val="window" lastClr="FFFFFF"/>
              </a:solidFill>
              <a:latin typeface="Calibri" panose="020F0502020204030204"/>
              <a:ea typeface="+mn-ea"/>
              <a:cs typeface="+mn-cs"/>
            </a:rPr>
            <a:t>Características</a:t>
          </a:r>
        </a:p>
        <a:p>
          <a:pPr marL="0" lvl="0" indent="0" algn="l" defTabSz="889000">
            <a:lnSpc>
              <a:spcPct val="90000"/>
            </a:lnSpc>
            <a:spcBef>
              <a:spcPct val="0"/>
            </a:spcBef>
            <a:spcAft>
              <a:spcPct val="35000"/>
            </a:spcAft>
            <a:buNone/>
          </a:pPr>
          <a:r>
            <a:rPr lang="es-CO" sz="2000" kern="1200" dirty="0">
              <a:solidFill>
                <a:sysClr val="window" lastClr="FFFFFF"/>
              </a:solidFill>
              <a:latin typeface="Calibri" panose="020F0502020204030204"/>
              <a:ea typeface="+mn-ea"/>
              <a:cs typeface="+mn-cs"/>
            </a:rPr>
            <a:t>Naturaleza de trans.</a:t>
          </a:r>
        </a:p>
        <a:p>
          <a:pPr marL="0" lvl="0" indent="0" algn="l" defTabSz="889000">
            <a:lnSpc>
              <a:spcPct val="90000"/>
            </a:lnSpc>
            <a:spcBef>
              <a:spcPct val="0"/>
            </a:spcBef>
            <a:spcAft>
              <a:spcPct val="35000"/>
            </a:spcAft>
            <a:buNone/>
          </a:pPr>
          <a:endParaRPr lang="es-CO" sz="2000" kern="1200" dirty="0">
            <a:solidFill>
              <a:sysClr val="window" lastClr="FFFFFF"/>
            </a:solidFill>
            <a:latin typeface="Calibri" panose="020F0502020204030204"/>
            <a:ea typeface="+mn-ea"/>
            <a:cs typeface="+mn-cs"/>
          </a:endParaRPr>
        </a:p>
      </dsp:txBody>
      <dsp:txXfrm>
        <a:off x="50298" y="49015"/>
        <a:ext cx="2527562" cy="1575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22017-657D-4E6F-97DE-B28C51E8ECCF}">
      <dsp:nvSpPr>
        <dsp:cNvPr id="0" name=""/>
        <dsp:cNvSpPr/>
      </dsp:nvSpPr>
      <dsp:spPr>
        <a:xfrm>
          <a:off x="0" y="505103"/>
          <a:ext cx="10611293" cy="1693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DC9FD-BB65-4A69-91E8-CB2865C6717B}">
      <dsp:nvSpPr>
        <dsp:cNvPr id="0" name=""/>
        <dsp:cNvSpPr/>
      </dsp:nvSpPr>
      <dsp:spPr>
        <a:xfrm>
          <a:off x="512309" y="886160"/>
          <a:ext cx="931471" cy="9314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06D9F1-8F52-4D9A-831A-24BC464B5B3D}">
      <dsp:nvSpPr>
        <dsp:cNvPr id="0" name=""/>
        <dsp:cNvSpPr/>
      </dsp:nvSpPr>
      <dsp:spPr>
        <a:xfrm>
          <a:off x="1956089" y="505103"/>
          <a:ext cx="8655203" cy="169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238" tIns="179238" rIns="179238" bIns="179238" numCol="1" spcCol="1270" anchor="ctr" anchorCtr="0">
          <a:noAutofit/>
        </a:bodyPr>
        <a:lstStyle/>
        <a:p>
          <a:pPr marL="0" lvl="0" indent="0" algn="l" defTabSz="889000">
            <a:lnSpc>
              <a:spcPct val="90000"/>
            </a:lnSpc>
            <a:spcBef>
              <a:spcPct val="0"/>
            </a:spcBef>
            <a:spcAft>
              <a:spcPct val="35000"/>
            </a:spcAft>
            <a:buNone/>
          </a:pPr>
          <a:r>
            <a:rPr lang="es-ES" sz="2000" kern="1200"/>
            <a:t>El </a:t>
          </a:r>
          <a:r>
            <a:rPr lang="es-ES" sz="2000" b="1" kern="1200"/>
            <a:t>Clustering</a:t>
          </a:r>
          <a:r>
            <a:rPr lang="es-ES" sz="2000" kern="1200"/>
            <a:t> o la clusterización, es un proceso importante dentro del </a:t>
          </a:r>
          <a:r>
            <a:rPr lang="es-ES" sz="2000" b="1" kern="1200"/>
            <a:t>Machine learning</a:t>
          </a:r>
          <a:r>
            <a:rPr lang="es-ES" sz="2000" kern="1200"/>
            <a:t>. Este proceso desarrolla una acción fundamental que le permite a los algoritmos de aprendizaje automatizado entrenar y conocer de forma adecuada los datos con los que desarrollan sus actividades.</a:t>
          </a:r>
          <a:endParaRPr lang="en-US" sz="2000" kern="1200"/>
        </a:p>
      </dsp:txBody>
      <dsp:txXfrm>
        <a:off x="1956089" y="505103"/>
        <a:ext cx="8655203" cy="1693584"/>
      </dsp:txXfrm>
    </dsp:sp>
    <dsp:sp modelId="{FCF88346-CEDF-4D1D-B8E9-518E1E4C051F}">
      <dsp:nvSpPr>
        <dsp:cNvPr id="0" name=""/>
        <dsp:cNvSpPr/>
      </dsp:nvSpPr>
      <dsp:spPr>
        <a:xfrm>
          <a:off x="0" y="2555232"/>
          <a:ext cx="10611293" cy="1693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BEBE4-1057-4A93-899C-24C9249B6F97}">
      <dsp:nvSpPr>
        <dsp:cNvPr id="0" name=""/>
        <dsp:cNvSpPr/>
      </dsp:nvSpPr>
      <dsp:spPr>
        <a:xfrm>
          <a:off x="512309" y="2936288"/>
          <a:ext cx="931471" cy="9314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11DA8-F0F9-4913-88EB-DEBB2A469B90}">
      <dsp:nvSpPr>
        <dsp:cNvPr id="0" name=""/>
        <dsp:cNvSpPr/>
      </dsp:nvSpPr>
      <dsp:spPr>
        <a:xfrm>
          <a:off x="1956089" y="2555232"/>
          <a:ext cx="8655203" cy="169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238" tIns="179238" rIns="179238" bIns="179238" numCol="1" spcCol="1270" anchor="ctr" anchorCtr="0">
          <a:noAutofit/>
        </a:bodyPr>
        <a:lstStyle/>
        <a:p>
          <a:pPr marL="0" lvl="0" indent="0" algn="l" defTabSz="889000">
            <a:lnSpc>
              <a:spcPct val="90000"/>
            </a:lnSpc>
            <a:spcBef>
              <a:spcPct val="0"/>
            </a:spcBef>
            <a:spcAft>
              <a:spcPct val="35000"/>
            </a:spcAft>
            <a:buNone/>
          </a:pPr>
          <a:r>
            <a:rPr lang="es-ES" sz="2000" kern="1200"/>
            <a:t>Este proceso ayuda a las máquinas a generar capacidades de análisis de forma rápida, en grandes volúmenes y con la menor cantidad de errores posibles. A continuación, conoceremos un poco más sobre este importante proceso de estudio y agrupamiento de datos para aprovecharlo al máximo en nuestros proyectos.</a:t>
          </a:r>
          <a:endParaRPr lang="en-US" sz="2000" kern="1200"/>
        </a:p>
      </dsp:txBody>
      <dsp:txXfrm>
        <a:off x="1956089" y="2555232"/>
        <a:ext cx="8655203" cy="1693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759A8-5FF6-4845-93EC-29BF11647FC6}">
      <dsp:nvSpPr>
        <dsp:cNvPr id="0" name=""/>
        <dsp:cNvSpPr/>
      </dsp:nvSpPr>
      <dsp:spPr>
        <a:xfrm>
          <a:off x="0" y="1609"/>
          <a:ext cx="10442448" cy="8158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74BB0C-0402-4030-BB7B-731D205C8079}">
      <dsp:nvSpPr>
        <dsp:cNvPr id="0" name=""/>
        <dsp:cNvSpPr/>
      </dsp:nvSpPr>
      <dsp:spPr>
        <a:xfrm>
          <a:off x="246808" y="185186"/>
          <a:ext cx="448743" cy="4487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4C1B6A-4FB6-4F8F-88DD-69BB58481D38}">
      <dsp:nvSpPr>
        <dsp:cNvPr id="0" name=""/>
        <dsp:cNvSpPr/>
      </dsp:nvSpPr>
      <dsp:spPr>
        <a:xfrm>
          <a:off x="942360" y="1609"/>
          <a:ext cx="9500087" cy="81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49" tIns="86349" rIns="86349" bIns="86349" numCol="1" spcCol="1270" anchor="ctr" anchorCtr="0">
          <a:noAutofit/>
        </a:bodyPr>
        <a:lstStyle/>
        <a:p>
          <a:pPr marL="0" lvl="0" indent="0" algn="l" defTabSz="1066800">
            <a:lnSpc>
              <a:spcPct val="90000"/>
            </a:lnSpc>
            <a:spcBef>
              <a:spcPct val="0"/>
            </a:spcBef>
            <a:spcAft>
              <a:spcPct val="35000"/>
            </a:spcAft>
            <a:buNone/>
          </a:pPr>
          <a:r>
            <a:rPr lang="es-ES" sz="2400" b="1" kern="1200"/>
            <a:t>La segmentación "inicial" es referencial. </a:t>
          </a:r>
          <a:endParaRPr lang="en-US" sz="2400" b="1" kern="1200"/>
        </a:p>
      </dsp:txBody>
      <dsp:txXfrm>
        <a:off x="942360" y="1609"/>
        <a:ext cx="9500087" cy="815896"/>
      </dsp:txXfrm>
    </dsp:sp>
    <dsp:sp modelId="{156FF988-787F-4D2B-AD64-59263DA63AC4}">
      <dsp:nvSpPr>
        <dsp:cNvPr id="0" name=""/>
        <dsp:cNvSpPr/>
      </dsp:nvSpPr>
      <dsp:spPr>
        <a:xfrm>
          <a:off x="0" y="1021480"/>
          <a:ext cx="10442448" cy="8158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C4E8-5662-4E7C-8549-98191C03B87E}">
      <dsp:nvSpPr>
        <dsp:cNvPr id="0" name=""/>
        <dsp:cNvSpPr/>
      </dsp:nvSpPr>
      <dsp:spPr>
        <a:xfrm>
          <a:off x="246808" y="1205057"/>
          <a:ext cx="448743" cy="4487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33C60A-1133-47FF-B918-41F21B721235}">
      <dsp:nvSpPr>
        <dsp:cNvPr id="0" name=""/>
        <dsp:cNvSpPr/>
      </dsp:nvSpPr>
      <dsp:spPr>
        <a:xfrm>
          <a:off x="942360" y="1021480"/>
          <a:ext cx="9500087" cy="81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49" tIns="86349" rIns="86349" bIns="86349" numCol="1" spcCol="1270" anchor="ctr" anchorCtr="0">
          <a:noAutofit/>
        </a:bodyPr>
        <a:lstStyle/>
        <a:p>
          <a:pPr marL="0" lvl="0" indent="0" algn="l" defTabSz="1066800">
            <a:lnSpc>
              <a:spcPct val="90000"/>
            </a:lnSpc>
            <a:spcBef>
              <a:spcPct val="0"/>
            </a:spcBef>
            <a:spcAft>
              <a:spcPct val="35000"/>
            </a:spcAft>
            <a:buNone/>
          </a:pPr>
          <a:r>
            <a:rPr lang="es-ES" sz="2400" b="1" kern="1200"/>
            <a:t>La segmentación perfecta no existe. </a:t>
          </a:r>
          <a:endParaRPr lang="en-US" sz="2400" b="1" kern="1200"/>
        </a:p>
      </dsp:txBody>
      <dsp:txXfrm>
        <a:off x="942360" y="1021480"/>
        <a:ext cx="9500087" cy="815896"/>
      </dsp:txXfrm>
    </dsp:sp>
    <dsp:sp modelId="{4D0E9524-E41B-4E01-A72D-6A2E64031319}">
      <dsp:nvSpPr>
        <dsp:cNvPr id="0" name=""/>
        <dsp:cNvSpPr/>
      </dsp:nvSpPr>
      <dsp:spPr>
        <a:xfrm>
          <a:off x="0" y="2041351"/>
          <a:ext cx="10442448" cy="8158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85118-52DE-4321-A7E5-2E47DA62CBA2}">
      <dsp:nvSpPr>
        <dsp:cNvPr id="0" name=""/>
        <dsp:cNvSpPr/>
      </dsp:nvSpPr>
      <dsp:spPr>
        <a:xfrm>
          <a:off x="246808" y="2224927"/>
          <a:ext cx="448743" cy="4487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20EA2C-2819-482D-BDE6-E2BA4A711151}">
      <dsp:nvSpPr>
        <dsp:cNvPr id="0" name=""/>
        <dsp:cNvSpPr/>
      </dsp:nvSpPr>
      <dsp:spPr>
        <a:xfrm>
          <a:off x="942360" y="2041351"/>
          <a:ext cx="9500087" cy="81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49" tIns="86349" rIns="86349" bIns="86349" numCol="1" spcCol="1270" anchor="ctr" anchorCtr="0">
          <a:noAutofit/>
        </a:bodyPr>
        <a:lstStyle/>
        <a:p>
          <a:pPr marL="0" lvl="0" indent="0" algn="l" defTabSz="1066800">
            <a:lnSpc>
              <a:spcPct val="90000"/>
            </a:lnSpc>
            <a:spcBef>
              <a:spcPct val="0"/>
            </a:spcBef>
            <a:spcAft>
              <a:spcPct val="35000"/>
            </a:spcAft>
            <a:buNone/>
          </a:pPr>
          <a:r>
            <a:rPr lang="es-ES" sz="2400" b="1" kern="1200"/>
            <a:t>La segmentación reduce riesgos porque limita nuestro posible actuar a un menor número de posibilidades.</a:t>
          </a:r>
          <a:endParaRPr lang="en-US" sz="2400" b="1" kern="1200"/>
        </a:p>
      </dsp:txBody>
      <dsp:txXfrm>
        <a:off x="942360" y="2041351"/>
        <a:ext cx="9500087" cy="815896"/>
      </dsp:txXfrm>
    </dsp:sp>
    <dsp:sp modelId="{D2C4F2AF-E13A-4DAD-9343-7011630E64B3}">
      <dsp:nvSpPr>
        <dsp:cNvPr id="0" name=""/>
        <dsp:cNvSpPr/>
      </dsp:nvSpPr>
      <dsp:spPr>
        <a:xfrm>
          <a:off x="0" y="3061221"/>
          <a:ext cx="10442448" cy="81589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50F64-B72F-460A-B8AE-374A9576039E}">
      <dsp:nvSpPr>
        <dsp:cNvPr id="0" name=""/>
        <dsp:cNvSpPr/>
      </dsp:nvSpPr>
      <dsp:spPr>
        <a:xfrm>
          <a:off x="246808" y="3244798"/>
          <a:ext cx="448743" cy="4487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9D494B-65A3-44BF-A3EE-803C74AC94E6}">
      <dsp:nvSpPr>
        <dsp:cNvPr id="0" name=""/>
        <dsp:cNvSpPr/>
      </dsp:nvSpPr>
      <dsp:spPr>
        <a:xfrm>
          <a:off x="942360" y="3061221"/>
          <a:ext cx="9500087" cy="81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349" tIns="86349" rIns="86349" bIns="86349" numCol="1" spcCol="1270" anchor="ctr" anchorCtr="0">
          <a:noAutofit/>
        </a:bodyPr>
        <a:lstStyle/>
        <a:p>
          <a:pPr marL="0" lvl="0" indent="0" algn="l" defTabSz="1066800">
            <a:lnSpc>
              <a:spcPct val="90000"/>
            </a:lnSpc>
            <a:spcBef>
              <a:spcPct val="0"/>
            </a:spcBef>
            <a:spcAft>
              <a:spcPct val="35000"/>
            </a:spcAft>
            <a:buNone/>
          </a:pPr>
          <a:r>
            <a:rPr lang="es-ES" sz="2400" b="1" kern="1200"/>
            <a:t>Los segmentos finales, deben ser claros y deben garantizar una correcta descripción de sus elementos.</a:t>
          </a:r>
          <a:endParaRPr lang="en-US" sz="2400" b="1" kern="1200"/>
        </a:p>
      </dsp:txBody>
      <dsp:txXfrm>
        <a:off x="942360" y="3061221"/>
        <a:ext cx="9500087" cy="8158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C3D55-FCDB-4007-BCDD-1785673D69E6}">
      <dsp:nvSpPr>
        <dsp:cNvPr id="0" name=""/>
        <dsp:cNvSpPr/>
      </dsp:nvSpPr>
      <dsp:spPr>
        <a:xfrm>
          <a:off x="544990" y="1747866"/>
          <a:ext cx="2025236" cy="10126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CO" sz="2400" b="1" kern="1200" dirty="0"/>
            <a:t>Variables</a:t>
          </a:r>
        </a:p>
      </dsp:txBody>
      <dsp:txXfrm>
        <a:off x="574649" y="1777525"/>
        <a:ext cx="1965918" cy="953300"/>
      </dsp:txXfrm>
    </dsp:sp>
    <dsp:sp modelId="{B4943A81-4B3C-4DDB-B47C-734591D89B59}">
      <dsp:nvSpPr>
        <dsp:cNvPr id="0" name=""/>
        <dsp:cNvSpPr/>
      </dsp:nvSpPr>
      <dsp:spPr>
        <a:xfrm rot="18289469">
          <a:off x="2265989" y="1651705"/>
          <a:ext cx="1418569" cy="40429"/>
        </a:xfrm>
        <a:custGeom>
          <a:avLst/>
          <a:gdLst/>
          <a:ahLst/>
          <a:cxnLst/>
          <a:rect l="0" t="0" r="0" b="0"/>
          <a:pathLst>
            <a:path>
              <a:moveTo>
                <a:pt x="0" y="20214"/>
              </a:moveTo>
              <a:lnTo>
                <a:pt x="1418569" y="20214"/>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939809" y="1636456"/>
        <a:ext cx="70928" cy="70928"/>
      </dsp:txXfrm>
    </dsp:sp>
    <dsp:sp modelId="{C8F21E62-E374-4461-8811-AD8681C9D099}">
      <dsp:nvSpPr>
        <dsp:cNvPr id="0" name=""/>
        <dsp:cNvSpPr/>
      </dsp:nvSpPr>
      <dsp:spPr>
        <a:xfrm>
          <a:off x="3380321" y="583356"/>
          <a:ext cx="2025236" cy="101261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CO" sz="2400" b="1" kern="1200" dirty="0">
              <a:solidFill>
                <a:srgbClr val="002060"/>
              </a:solidFill>
            </a:rPr>
            <a:t>Cualitativas</a:t>
          </a:r>
        </a:p>
      </dsp:txBody>
      <dsp:txXfrm>
        <a:off x="3409980" y="613015"/>
        <a:ext cx="1965918" cy="953300"/>
      </dsp:txXfrm>
    </dsp:sp>
    <dsp:sp modelId="{AB71D54E-E044-4A94-895D-FC191312527F}">
      <dsp:nvSpPr>
        <dsp:cNvPr id="0" name=""/>
        <dsp:cNvSpPr/>
      </dsp:nvSpPr>
      <dsp:spPr>
        <a:xfrm rot="19457599">
          <a:off x="5311787" y="778322"/>
          <a:ext cx="997634" cy="40429"/>
        </a:xfrm>
        <a:custGeom>
          <a:avLst/>
          <a:gdLst/>
          <a:ahLst/>
          <a:cxnLst/>
          <a:rect l="0" t="0" r="0" b="0"/>
          <a:pathLst>
            <a:path>
              <a:moveTo>
                <a:pt x="0" y="20214"/>
              </a:moveTo>
              <a:lnTo>
                <a:pt x="997634" y="20214"/>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785664" y="773596"/>
        <a:ext cx="49881" cy="49881"/>
      </dsp:txXfrm>
    </dsp:sp>
    <dsp:sp modelId="{40EE1E61-8CD5-4CD0-8634-53BA2226E6A3}">
      <dsp:nvSpPr>
        <dsp:cNvPr id="0" name=""/>
        <dsp:cNvSpPr/>
      </dsp:nvSpPr>
      <dsp:spPr>
        <a:xfrm>
          <a:off x="6215652" y="1100"/>
          <a:ext cx="2025236" cy="1012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CO" sz="2400" kern="1200" dirty="0"/>
            <a:t>Nominales</a:t>
          </a:r>
        </a:p>
      </dsp:txBody>
      <dsp:txXfrm>
        <a:off x="6245311" y="30759"/>
        <a:ext cx="1965918" cy="953300"/>
      </dsp:txXfrm>
    </dsp:sp>
    <dsp:sp modelId="{353D4B87-72D4-43B4-A593-30AE93D562E8}">
      <dsp:nvSpPr>
        <dsp:cNvPr id="0" name=""/>
        <dsp:cNvSpPr/>
      </dsp:nvSpPr>
      <dsp:spPr>
        <a:xfrm rot="2142401">
          <a:off x="5311787" y="1360578"/>
          <a:ext cx="997634" cy="40429"/>
        </a:xfrm>
        <a:custGeom>
          <a:avLst/>
          <a:gdLst/>
          <a:ahLst/>
          <a:cxnLst/>
          <a:rect l="0" t="0" r="0" b="0"/>
          <a:pathLst>
            <a:path>
              <a:moveTo>
                <a:pt x="0" y="20214"/>
              </a:moveTo>
              <a:lnTo>
                <a:pt x="997634" y="20214"/>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785664" y="1355852"/>
        <a:ext cx="49881" cy="49881"/>
      </dsp:txXfrm>
    </dsp:sp>
    <dsp:sp modelId="{0E577972-AE99-49F7-AE37-C6F3C802E2A2}">
      <dsp:nvSpPr>
        <dsp:cNvPr id="0" name=""/>
        <dsp:cNvSpPr/>
      </dsp:nvSpPr>
      <dsp:spPr>
        <a:xfrm>
          <a:off x="6215652" y="1165611"/>
          <a:ext cx="2025236" cy="1012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CO" sz="2400" kern="1200" dirty="0"/>
            <a:t>Ordinales</a:t>
          </a:r>
        </a:p>
      </dsp:txBody>
      <dsp:txXfrm>
        <a:off x="6245311" y="1195270"/>
        <a:ext cx="1965918" cy="953300"/>
      </dsp:txXfrm>
    </dsp:sp>
    <dsp:sp modelId="{3D9F724A-A8E1-42FB-89C5-A73716274C89}">
      <dsp:nvSpPr>
        <dsp:cNvPr id="0" name=""/>
        <dsp:cNvSpPr/>
      </dsp:nvSpPr>
      <dsp:spPr>
        <a:xfrm rot="3310531">
          <a:off x="2265989" y="2816216"/>
          <a:ext cx="1418569" cy="40429"/>
        </a:xfrm>
        <a:custGeom>
          <a:avLst/>
          <a:gdLst/>
          <a:ahLst/>
          <a:cxnLst/>
          <a:rect l="0" t="0" r="0" b="0"/>
          <a:pathLst>
            <a:path>
              <a:moveTo>
                <a:pt x="0" y="20214"/>
              </a:moveTo>
              <a:lnTo>
                <a:pt x="1418569" y="20214"/>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2939809" y="2800967"/>
        <a:ext cx="70928" cy="70928"/>
      </dsp:txXfrm>
    </dsp:sp>
    <dsp:sp modelId="{E9F10C95-3509-43A0-8E65-CE467DF1E2BB}">
      <dsp:nvSpPr>
        <dsp:cNvPr id="0" name=""/>
        <dsp:cNvSpPr/>
      </dsp:nvSpPr>
      <dsp:spPr>
        <a:xfrm>
          <a:off x="3380321" y="2912377"/>
          <a:ext cx="2025236" cy="101261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CO" sz="2400" b="1" kern="1200" dirty="0">
              <a:solidFill>
                <a:srgbClr val="002060"/>
              </a:solidFill>
            </a:rPr>
            <a:t>Cuantitativas</a:t>
          </a:r>
        </a:p>
      </dsp:txBody>
      <dsp:txXfrm>
        <a:off x="3409980" y="2942036"/>
        <a:ext cx="1965918" cy="953300"/>
      </dsp:txXfrm>
    </dsp:sp>
    <dsp:sp modelId="{A2942FA1-B880-416D-A60F-E890A5F3DCC4}">
      <dsp:nvSpPr>
        <dsp:cNvPr id="0" name=""/>
        <dsp:cNvSpPr/>
      </dsp:nvSpPr>
      <dsp:spPr>
        <a:xfrm rot="19457599">
          <a:off x="5311787" y="3107344"/>
          <a:ext cx="997634" cy="40429"/>
        </a:xfrm>
        <a:custGeom>
          <a:avLst/>
          <a:gdLst/>
          <a:ahLst/>
          <a:cxnLst/>
          <a:rect l="0" t="0" r="0" b="0"/>
          <a:pathLst>
            <a:path>
              <a:moveTo>
                <a:pt x="0" y="20214"/>
              </a:moveTo>
              <a:lnTo>
                <a:pt x="997634" y="20214"/>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785664" y="3102618"/>
        <a:ext cx="49881" cy="49881"/>
      </dsp:txXfrm>
    </dsp:sp>
    <dsp:sp modelId="{BF2A9930-26C7-4982-8EBC-F32BDFA7AD49}">
      <dsp:nvSpPr>
        <dsp:cNvPr id="0" name=""/>
        <dsp:cNvSpPr/>
      </dsp:nvSpPr>
      <dsp:spPr>
        <a:xfrm>
          <a:off x="6215652" y="2330122"/>
          <a:ext cx="2025236" cy="1012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CO" sz="2400" kern="1200" dirty="0"/>
            <a:t>Discretas</a:t>
          </a:r>
        </a:p>
      </dsp:txBody>
      <dsp:txXfrm>
        <a:off x="6245311" y="2359781"/>
        <a:ext cx="1965918" cy="953300"/>
      </dsp:txXfrm>
    </dsp:sp>
    <dsp:sp modelId="{FF2849B8-9675-4F50-AE18-1D39AA79C77A}">
      <dsp:nvSpPr>
        <dsp:cNvPr id="0" name=""/>
        <dsp:cNvSpPr/>
      </dsp:nvSpPr>
      <dsp:spPr>
        <a:xfrm rot="2142401">
          <a:off x="5311787" y="3689599"/>
          <a:ext cx="997634" cy="40429"/>
        </a:xfrm>
        <a:custGeom>
          <a:avLst/>
          <a:gdLst/>
          <a:ahLst/>
          <a:cxnLst/>
          <a:rect l="0" t="0" r="0" b="0"/>
          <a:pathLst>
            <a:path>
              <a:moveTo>
                <a:pt x="0" y="20214"/>
              </a:moveTo>
              <a:lnTo>
                <a:pt x="997634" y="20214"/>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5785664" y="3684873"/>
        <a:ext cx="49881" cy="49881"/>
      </dsp:txXfrm>
    </dsp:sp>
    <dsp:sp modelId="{8344238D-2EA6-4F78-8AFD-A4BCB1FC7D3D}">
      <dsp:nvSpPr>
        <dsp:cNvPr id="0" name=""/>
        <dsp:cNvSpPr/>
      </dsp:nvSpPr>
      <dsp:spPr>
        <a:xfrm>
          <a:off x="6215652" y="3494633"/>
          <a:ext cx="2025236" cy="10126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s-CO" sz="2400" kern="1200" dirty="0"/>
            <a:t>Continuas</a:t>
          </a:r>
        </a:p>
      </dsp:txBody>
      <dsp:txXfrm>
        <a:off x="6245311" y="3524292"/>
        <a:ext cx="1965918" cy="953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A8F37-9C67-404A-902C-EDD50BBAEFCA}">
      <dsp:nvSpPr>
        <dsp:cNvPr id="0" name=""/>
        <dsp:cNvSpPr/>
      </dsp:nvSpPr>
      <dsp:spPr>
        <a:xfrm>
          <a:off x="4794879" y="146513"/>
          <a:ext cx="1674405" cy="75282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CO" sz="1900" b="1" kern="1200" dirty="0"/>
            <a:t>Medidas Estadísticas</a:t>
          </a:r>
        </a:p>
      </dsp:txBody>
      <dsp:txXfrm>
        <a:off x="4816928" y="168562"/>
        <a:ext cx="1630307" cy="708725"/>
      </dsp:txXfrm>
    </dsp:sp>
    <dsp:sp modelId="{A6D0F5F4-2615-4DC2-A8CD-BA14E963829D}">
      <dsp:nvSpPr>
        <dsp:cNvPr id="0" name=""/>
        <dsp:cNvSpPr/>
      </dsp:nvSpPr>
      <dsp:spPr>
        <a:xfrm>
          <a:off x="1778166" y="899337"/>
          <a:ext cx="3853915" cy="446508"/>
        </a:xfrm>
        <a:custGeom>
          <a:avLst/>
          <a:gdLst/>
          <a:ahLst/>
          <a:cxnLst/>
          <a:rect l="0" t="0" r="0" b="0"/>
          <a:pathLst>
            <a:path>
              <a:moveTo>
                <a:pt x="3853915" y="0"/>
              </a:moveTo>
              <a:lnTo>
                <a:pt x="3853915" y="223254"/>
              </a:lnTo>
              <a:lnTo>
                <a:pt x="0" y="223254"/>
              </a:lnTo>
              <a:lnTo>
                <a:pt x="0" y="446508"/>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5B6E023-798F-4885-90F9-C4CEDDA044B9}">
      <dsp:nvSpPr>
        <dsp:cNvPr id="0" name=""/>
        <dsp:cNvSpPr/>
      </dsp:nvSpPr>
      <dsp:spPr>
        <a:xfrm>
          <a:off x="940964" y="1345845"/>
          <a:ext cx="1674405" cy="75354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b="1" kern="1200" dirty="0">
              <a:solidFill>
                <a:srgbClr val="002060"/>
              </a:solidFill>
            </a:rPr>
            <a:t>Medidas de Posición y tendencia</a:t>
          </a:r>
        </a:p>
      </dsp:txBody>
      <dsp:txXfrm>
        <a:off x="963035" y="1367916"/>
        <a:ext cx="1630263" cy="709407"/>
      </dsp:txXfrm>
    </dsp:sp>
    <dsp:sp modelId="{E0AB4055-52D3-4F86-A079-DCF3AF53B781}">
      <dsp:nvSpPr>
        <dsp:cNvPr id="0" name=""/>
        <dsp:cNvSpPr/>
      </dsp:nvSpPr>
      <dsp:spPr>
        <a:xfrm>
          <a:off x="1732446" y="2099394"/>
          <a:ext cx="91440" cy="364283"/>
        </a:xfrm>
        <a:custGeom>
          <a:avLst/>
          <a:gdLst/>
          <a:ahLst/>
          <a:cxnLst/>
          <a:rect l="0" t="0" r="0" b="0"/>
          <a:pathLst>
            <a:path>
              <a:moveTo>
                <a:pt x="45720" y="0"/>
              </a:moveTo>
              <a:lnTo>
                <a:pt x="45720" y="182141"/>
              </a:lnTo>
              <a:lnTo>
                <a:pt x="88065" y="182141"/>
              </a:lnTo>
              <a:lnTo>
                <a:pt x="88065" y="364283"/>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BC44AB5-A511-4629-A9C1-B5A1C607E92B}">
      <dsp:nvSpPr>
        <dsp:cNvPr id="0" name=""/>
        <dsp:cNvSpPr/>
      </dsp:nvSpPr>
      <dsp:spPr>
        <a:xfrm>
          <a:off x="660727" y="2463677"/>
          <a:ext cx="2319570" cy="128997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ES" sz="1400" kern="1200" dirty="0">
              <a:solidFill>
                <a:srgbClr val="002060"/>
              </a:solidFill>
            </a:rPr>
            <a:t>Media Aritmética</a:t>
          </a:r>
        </a:p>
        <a:p>
          <a:pPr marL="0" lvl="0" indent="0" algn="l" defTabSz="622300">
            <a:lnSpc>
              <a:spcPct val="90000"/>
            </a:lnSpc>
            <a:spcBef>
              <a:spcPct val="0"/>
            </a:spcBef>
            <a:spcAft>
              <a:spcPct val="35000"/>
            </a:spcAft>
            <a:buNone/>
          </a:pPr>
          <a:r>
            <a:rPr lang="es-ES" sz="1400" kern="1200" dirty="0">
              <a:solidFill>
                <a:srgbClr val="002060"/>
              </a:solidFill>
            </a:rPr>
            <a:t>Mediana</a:t>
          </a:r>
        </a:p>
        <a:p>
          <a:pPr marL="0" lvl="0" indent="0" algn="l" defTabSz="622300">
            <a:lnSpc>
              <a:spcPct val="90000"/>
            </a:lnSpc>
            <a:spcBef>
              <a:spcPct val="0"/>
            </a:spcBef>
            <a:spcAft>
              <a:spcPct val="35000"/>
            </a:spcAft>
            <a:buNone/>
          </a:pPr>
          <a:r>
            <a:rPr lang="es-ES" sz="1400" kern="1200" dirty="0">
              <a:solidFill>
                <a:srgbClr val="002060"/>
              </a:solidFill>
            </a:rPr>
            <a:t>Moda</a:t>
          </a:r>
        </a:p>
        <a:p>
          <a:pPr marL="0" lvl="0" indent="0" algn="l" defTabSz="622300">
            <a:lnSpc>
              <a:spcPct val="90000"/>
            </a:lnSpc>
            <a:spcBef>
              <a:spcPct val="0"/>
            </a:spcBef>
            <a:spcAft>
              <a:spcPct val="35000"/>
            </a:spcAft>
            <a:buNone/>
          </a:pPr>
          <a:r>
            <a:rPr lang="es-ES" sz="1400" kern="1200" dirty="0">
              <a:solidFill>
                <a:srgbClr val="002060"/>
              </a:solidFill>
            </a:rPr>
            <a:t>Media  Ponderada</a:t>
          </a:r>
        </a:p>
        <a:p>
          <a:pPr marL="0" lvl="0" indent="0" algn="l" defTabSz="622300">
            <a:lnSpc>
              <a:spcPct val="90000"/>
            </a:lnSpc>
            <a:spcBef>
              <a:spcPct val="0"/>
            </a:spcBef>
            <a:spcAft>
              <a:spcPct val="35000"/>
            </a:spcAft>
            <a:buNone/>
          </a:pPr>
          <a:r>
            <a:rPr lang="es-ES" sz="1400" kern="1200" dirty="0">
              <a:solidFill>
                <a:srgbClr val="002060"/>
              </a:solidFill>
            </a:rPr>
            <a:t>Cuartiles</a:t>
          </a:r>
          <a:endParaRPr lang="es-CO" sz="1400" kern="1200" dirty="0">
            <a:solidFill>
              <a:srgbClr val="002060"/>
            </a:solidFill>
          </a:endParaRPr>
        </a:p>
      </dsp:txBody>
      <dsp:txXfrm>
        <a:off x="698509" y="2501459"/>
        <a:ext cx="2244006" cy="1214408"/>
      </dsp:txXfrm>
    </dsp:sp>
    <dsp:sp modelId="{CEF4FA5E-96EF-456E-91A6-EFFC8D200EAF}">
      <dsp:nvSpPr>
        <dsp:cNvPr id="0" name=""/>
        <dsp:cNvSpPr/>
      </dsp:nvSpPr>
      <dsp:spPr>
        <a:xfrm>
          <a:off x="4705010" y="899337"/>
          <a:ext cx="927072" cy="446508"/>
        </a:xfrm>
        <a:custGeom>
          <a:avLst/>
          <a:gdLst/>
          <a:ahLst/>
          <a:cxnLst/>
          <a:rect l="0" t="0" r="0" b="0"/>
          <a:pathLst>
            <a:path>
              <a:moveTo>
                <a:pt x="927072" y="0"/>
              </a:moveTo>
              <a:lnTo>
                <a:pt x="927072" y="223254"/>
              </a:lnTo>
              <a:lnTo>
                <a:pt x="0" y="223254"/>
              </a:lnTo>
              <a:lnTo>
                <a:pt x="0" y="446508"/>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501D1B7-0808-4AD1-BCF2-6D0B0ECEB3FE}">
      <dsp:nvSpPr>
        <dsp:cNvPr id="0" name=""/>
        <dsp:cNvSpPr/>
      </dsp:nvSpPr>
      <dsp:spPr>
        <a:xfrm>
          <a:off x="3867807" y="1345845"/>
          <a:ext cx="1674405" cy="743212"/>
        </a:xfrm>
        <a:prstGeom prst="roundRect">
          <a:avLst>
            <a:gd name="adj" fmla="val 10000"/>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800" b="1" kern="1200" dirty="0">
              <a:solidFill>
                <a:srgbClr val="002060"/>
              </a:solidFill>
              <a:latin typeface="Calibri" panose="020F0502020204030204"/>
              <a:ea typeface="+mn-ea"/>
              <a:cs typeface="+mn-cs"/>
            </a:rPr>
            <a:t>Medidas de Dispersión</a:t>
          </a:r>
          <a:endParaRPr lang="es-CO" sz="1800" b="1" kern="1200" dirty="0">
            <a:solidFill>
              <a:srgbClr val="002060"/>
            </a:solidFill>
            <a:latin typeface="Calibri" panose="020F0502020204030204"/>
            <a:ea typeface="+mn-ea"/>
            <a:cs typeface="+mn-cs"/>
          </a:endParaRPr>
        </a:p>
      </dsp:txBody>
      <dsp:txXfrm>
        <a:off x="3889575" y="1367613"/>
        <a:ext cx="1630869" cy="699676"/>
      </dsp:txXfrm>
    </dsp:sp>
    <dsp:sp modelId="{44227489-556F-40F6-990C-04DED69AB409}">
      <dsp:nvSpPr>
        <dsp:cNvPr id="0" name=""/>
        <dsp:cNvSpPr/>
      </dsp:nvSpPr>
      <dsp:spPr>
        <a:xfrm>
          <a:off x="4659290" y="2089057"/>
          <a:ext cx="91440" cy="274033"/>
        </a:xfrm>
        <a:custGeom>
          <a:avLst/>
          <a:gdLst/>
          <a:ahLst/>
          <a:cxnLst/>
          <a:rect l="0" t="0" r="0" b="0"/>
          <a:pathLst>
            <a:path>
              <a:moveTo>
                <a:pt x="45720" y="0"/>
              </a:moveTo>
              <a:lnTo>
                <a:pt x="45720" y="137016"/>
              </a:lnTo>
              <a:lnTo>
                <a:pt x="88065" y="137016"/>
              </a:lnTo>
              <a:lnTo>
                <a:pt x="88065" y="274033"/>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521D75-1708-452D-BF73-9D05E3F5AFAF}">
      <dsp:nvSpPr>
        <dsp:cNvPr id="0" name=""/>
        <dsp:cNvSpPr/>
      </dsp:nvSpPr>
      <dsp:spPr>
        <a:xfrm>
          <a:off x="3482619" y="2363090"/>
          <a:ext cx="2529473" cy="178972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s-ES" sz="1400" kern="1200" dirty="0">
              <a:solidFill>
                <a:srgbClr val="002060"/>
              </a:solidFill>
            </a:rPr>
            <a:t>Rango</a:t>
          </a:r>
        </a:p>
        <a:p>
          <a:pPr marL="0" lvl="0" indent="0" algn="l" defTabSz="622300">
            <a:lnSpc>
              <a:spcPct val="90000"/>
            </a:lnSpc>
            <a:spcBef>
              <a:spcPct val="0"/>
            </a:spcBef>
            <a:spcAft>
              <a:spcPct val="35000"/>
            </a:spcAft>
            <a:buNone/>
          </a:pPr>
          <a:r>
            <a:rPr lang="es-ES" sz="1400" kern="1200" dirty="0">
              <a:solidFill>
                <a:srgbClr val="002060"/>
              </a:solidFill>
            </a:rPr>
            <a:t>Rango Intercuartílico</a:t>
          </a:r>
        </a:p>
        <a:p>
          <a:pPr marL="0" lvl="0" indent="0" algn="l" defTabSz="622300">
            <a:lnSpc>
              <a:spcPct val="90000"/>
            </a:lnSpc>
            <a:spcBef>
              <a:spcPct val="0"/>
            </a:spcBef>
            <a:spcAft>
              <a:spcPct val="35000"/>
            </a:spcAft>
            <a:buNone/>
          </a:pPr>
          <a:r>
            <a:rPr lang="es-ES" sz="1400" kern="1200" dirty="0">
              <a:solidFill>
                <a:srgbClr val="002060"/>
              </a:solidFill>
            </a:rPr>
            <a:t>Rango Inter percentil</a:t>
          </a:r>
        </a:p>
        <a:p>
          <a:pPr marL="0" lvl="0" indent="0" algn="l" defTabSz="622300">
            <a:lnSpc>
              <a:spcPct val="90000"/>
            </a:lnSpc>
            <a:spcBef>
              <a:spcPct val="0"/>
            </a:spcBef>
            <a:spcAft>
              <a:spcPct val="35000"/>
            </a:spcAft>
            <a:buNone/>
          </a:pPr>
          <a:r>
            <a:rPr lang="es-ES" sz="1400" kern="1200" dirty="0">
              <a:solidFill>
                <a:srgbClr val="002060"/>
              </a:solidFill>
            </a:rPr>
            <a:t>Varianza</a:t>
          </a:r>
        </a:p>
        <a:p>
          <a:pPr marL="0" lvl="0" indent="0" algn="l" defTabSz="622300">
            <a:lnSpc>
              <a:spcPct val="90000"/>
            </a:lnSpc>
            <a:spcBef>
              <a:spcPct val="0"/>
            </a:spcBef>
            <a:spcAft>
              <a:spcPct val="35000"/>
            </a:spcAft>
            <a:buNone/>
          </a:pPr>
          <a:r>
            <a:rPr lang="es-ES" sz="1400" kern="1200" dirty="0">
              <a:solidFill>
                <a:srgbClr val="002060"/>
              </a:solidFill>
            </a:rPr>
            <a:t>Desviación Estándar</a:t>
          </a:r>
        </a:p>
        <a:p>
          <a:pPr marL="0" lvl="0" indent="0" algn="l" defTabSz="622300">
            <a:lnSpc>
              <a:spcPct val="90000"/>
            </a:lnSpc>
            <a:spcBef>
              <a:spcPct val="0"/>
            </a:spcBef>
            <a:spcAft>
              <a:spcPct val="35000"/>
            </a:spcAft>
            <a:buNone/>
          </a:pPr>
          <a:r>
            <a:rPr lang="es-ES" sz="1400" kern="1200" dirty="0">
              <a:solidFill>
                <a:srgbClr val="002060"/>
              </a:solidFill>
            </a:rPr>
            <a:t>Coeficiente de Variación</a:t>
          </a:r>
        </a:p>
        <a:p>
          <a:pPr marL="0" lvl="0" indent="0" algn="l" defTabSz="622300">
            <a:lnSpc>
              <a:spcPct val="90000"/>
            </a:lnSpc>
            <a:spcBef>
              <a:spcPct val="0"/>
            </a:spcBef>
            <a:spcAft>
              <a:spcPct val="35000"/>
            </a:spcAft>
            <a:buNone/>
          </a:pPr>
          <a:r>
            <a:rPr lang="es-CO" sz="1400" kern="1200" dirty="0">
              <a:solidFill>
                <a:srgbClr val="002060"/>
              </a:solidFill>
            </a:rPr>
            <a:t>Desviación Media</a:t>
          </a:r>
        </a:p>
      </dsp:txBody>
      <dsp:txXfrm>
        <a:off x="3535038" y="2415509"/>
        <a:ext cx="2424635" cy="1684888"/>
      </dsp:txXfrm>
    </dsp:sp>
    <dsp:sp modelId="{A56A9320-7116-41D4-8620-14A76DDE6A75}">
      <dsp:nvSpPr>
        <dsp:cNvPr id="0" name=""/>
        <dsp:cNvSpPr/>
      </dsp:nvSpPr>
      <dsp:spPr>
        <a:xfrm>
          <a:off x="5632082" y="899337"/>
          <a:ext cx="1677188" cy="446508"/>
        </a:xfrm>
        <a:custGeom>
          <a:avLst/>
          <a:gdLst/>
          <a:ahLst/>
          <a:cxnLst/>
          <a:rect l="0" t="0" r="0" b="0"/>
          <a:pathLst>
            <a:path>
              <a:moveTo>
                <a:pt x="0" y="0"/>
              </a:moveTo>
              <a:lnTo>
                <a:pt x="0" y="223254"/>
              </a:lnTo>
              <a:lnTo>
                <a:pt x="1677188" y="223254"/>
              </a:lnTo>
              <a:lnTo>
                <a:pt x="1677188" y="446508"/>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1E496B1-4E70-4903-89DC-8ADB6B4EAFF5}">
      <dsp:nvSpPr>
        <dsp:cNvPr id="0" name=""/>
        <dsp:cNvSpPr/>
      </dsp:nvSpPr>
      <dsp:spPr>
        <a:xfrm>
          <a:off x="6472068" y="1345845"/>
          <a:ext cx="1674405" cy="74321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rgbClr val="002060"/>
              </a:solidFill>
              <a:latin typeface="Calibri" panose="020F0502020204030204"/>
              <a:ea typeface="+mn-ea"/>
              <a:cs typeface="+mn-cs"/>
            </a:rPr>
            <a:t>Medidas de Asimetría</a:t>
          </a:r>
          <a:endParaRPr lang="es-CO" sz="2000" b="1" kern="1200" dirty="0">
            <a:solidFill>
              <a:srgbClr val="002060"/>
            </a:solidFill>
          </a:endParaRPr>
        </a:p>
      </dsp:txBody>
      <dsp:txXfrm>
        <a:off x="6493836" y="1367613"/>
        <a:ext cx="1630869" cy="699676"/>
      </dsp:txXfrm>
    </dsp:sp>
    <dsp:sp modelId="{FDCDB872-B8E4-4D4E-9ED8-47C77F819110}">
      <dsp:nvSpPr>
        <dsp:cNvPr id="0" name=""/>
        <dsp:cNvSpPr/>
      </dsp:nvSpPr>
      <dsp:spPr>
        <a:xfrm>
          <a:off x="7263551" y="2089057"/>
          <a:ext cx="91440" cy="394054"/>
        </a:xfrm>
        <a:custGeom>
          <a:avLst/>
          <a:gdLst/>
          <a:ahLst/>
          <a:cxnLst/>
          <a:rect l="0" t="0" r="0" b="0"/>
          <a:pathLst>
            <a:path>
              <a:moveTo>
                <a:pt x="45720" y="0"/>
              </a:moveTo>
              <a:lnTo>
                <a:pt x="45720" y="197027"/>
              </a:lnTo>
              <a:lnTo>
                <a:pt x="88065" y="197027"/>
              </a:lnTo>
              <a:lnTo>
                <a:pt x="88065" y="394054"/>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08F1D4-5D8F-46B3-9D8B-7DF52E089D43}">
      <dsp:nvSpPr>
        <dsp:cNvPr id="0" name=""/>
        <dsp:cNvSpPr/>
      </dsp:nvSpPr>
      <dsp:spPr>
        <a:xfrm>
          <a:off x="6514414" y="2483112"/>
          <a:ext cx="1674405" cy="60616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solidFill>
                <a:srgbClr val="002060"/>
              </a:solidFill>
            </a:rPr>
            <a:t>Coeficiente de Asimetría</a:t>
          </a:r>
          <a:endParaRPr lang="es-CO" sz="1400" kern="1200" dirty="0">
            <a:solidFill>
              <a:srgbClr val="002060"/>
            </a:solidFill>
          </a:endParaRPr>
        </a:p>
      </dsp:txBody>
      <dsp:txXfrm>
        <a:off x="6532168" y="2500866"/>
        <a:ext cx="1638897" cy="570660"/>
      </dsp:txXfrm>
    </dsp:sp>
    <dsp:sp modelId="{FB010EAD-583E-47F9-B438-ABF7C994C0DA}">
      <dsp:nvSpPr>
        <dsp:cNvPr id="0" name=""/>
        <dsp:cNvSpPr/>
      </dsp:nvSpPr>
      <dsp:spPr>
        <a:xfrm>
          <a:off x="5632082" y="899337"/>
          <a:ext cx="3853915" cy="446508"/>
        </a:xfrm>
        <a:custGeom>
          <a:avLst/>
          <a:gdLst/>
          <a:ahLst/>
          <a:cxnLst/>
          <a:rect l="0" t="0" r="0" b="0"/>
          <a:pathLst>
            <a:path>
              <a:moveTo>
                <a:pt x="0" y="0"/>
              </a:moveTo>
              <a:lnTo>
                <a:pt x="0" y="223254"/>
              </a:lnTo>
              <a:lnTo>
                <a:pt x="3853915" y="223254"/>
              </a:lnTo>
              <a:lnTo>
                <a:pt x="3853915" y="446508"/>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B0D867-98B0-4811-9EC1-9A07923DE8F2}">
      <dsp:nvSpPr>
        <dsp:cNvPr id="0" name=""/>
        <dsp:cNvSpPr/>
      </dsp:nvSpPr>
      <dsp:spPr>
        <a:xfrm>
          <a:off x="8648795" y="1345845"/>
          <a:ext cx="1674405" cy="74321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rgbClr val="002060"/>
              </a:solidFill>
              <a:latin typeface="Calibri" panose="020F0502020204030204"/>
              <a:ea typeface="+mn-ea"/>
              <a:cs typeface="+mn-cs"/>
            </a:rPr>
            <a:t>Medidas de Apuntamiento</a:t>
          </a:r>
          <a:endParaRPr lang="es-CO" sz="2000" b="1" kern="1200" dirty="0">
            <a:solidFill>
              <a:srgbClr val="002060"/>
            </a:solidFill>
          </a:endParaRPr>
        </a:p>
      </dsp:txBody>
      <dsp:txXfrm>
        <a:off x="8670563" y="1367613"/>
        <a:ext cx="1630869" cy="699676"/>
      </dsp:txXfrm>
    </dsp:sp>
    <dsp:sp modelId="{1D87B112-8363-4734-A07C-0E61EA9EFB03}">
      <dsp:nvSpPr>
        <dsp:cNvPr id="0" name=""/>
        <dsp:cNvSpPr/>
      </dsp:nvSpPr>
      <dsp:spPr>
        <a:xfrm>
          <a:off x="9440277" y="2089057"/>
          <a:ext cx="91440" cy="394054"/>
        </a:xfrm>
        <a:custGeom>
          <a:avLst/>
          <a:gdLst/>
          <a:ahLst/>
          <a:cxnLst/>
          <a:rect l="0" t="0" r="0" b="0"/>
          <a:pathLst>
            <a:path>
              <a:moveTo>
                <a:pt x="45720" y="0"/>
              </a:moveTo>
              <a:lnTo>
                <a:pt x="45720" y="197027"/>
              </a:lnTo>
              <a:lnTo>
                <a:pt x="88065" y="197027"/>
              </a:lnTo>
              <a:lnTo>
                <a:pt x="88065" y="394054"/>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C96C83B-E233-46CB-97D2-F3774445F731}">
      <dsp:nvSpPr>
        <dsp:cNvPr id="0" name=""/>
        <dsp:cNvSpPr/>
      </dsp:nvSpPr>
      <dsp:spPr>
        <a:xfrm>
          <a:off x="8691140" y="2483112"/>
          <a:ext cx="1674405" cy="60616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s-CO" sz="1400" kern="1200" dirty="0">
              <a:solidFill>
                <a:srgbClr val="002060"/>
              </a:solidFill>
            </a:rPr>
            <a:t>Curtosis</a:t>
          </a:r>
        </a:p>
      </dsp:txBody>
      <dsp:txXfrm>
        <a:off x="8708894" y="2500866"/>
        <a:ext cx="1638897" cy="5706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A8F37-9C67-404A-902C-EDD50BBAEFCA}">
      <dsp:nvSpPr>
        <dsp:cNvPr id="0" name=""/>
        <dsp:cNvSpPr/>
      </dsp:nvSpPr>
      <dsp:spPr>
        <a:xfrm>
          <a:off x="2892380" y="703401"/>
          <a:ext cx="2222023" cy="6023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b="1" kern="1200" dirty="0"/>
            <a:t>Medidas Estadísticas</a:t>
          </a:r>
        </a:p>
      </dsp:txBody>
      <dsp:txXfrm>
        <a:off x="2910022" y="721043"/>
        <a:ext cx="2186739" cy="567062"/>
      </dsp:txXfrm>
    </dsp:sp>
    <dsp:sp modelId="{A6D0F5F4-2615-4DC2-A8CD-BA14E963829D}">
      <dsp:nvSpPr>
        <dsp:cNvPr id="0" name=""/>
        <dsp:cNvSpPr/>
      </dsp:nvSpPr>
      <dsp:spPr>
        <a:xfrm>
          <a:off x="1114761" y="1305747"/>
          <a:ext cx="2888631" cy="592539"/>
        </a:xfrm>
        <a:custGeom>
          <a:avLst/>
          <a:gdLst/>
          <a:ahLst/>
          <a:cxnLst/>
          <a:rect l="0" t="0" r="0" b="0"/>
          <a:pathLst>
            <a:path>
              <a:moveTo>
                <a:pt x="2888631" y="0"/>
              </a:moveTo>
              <a:lnTo>
                <a:pt x="2888631" y="296269"/>
              </a:lnTo>
              <a:lnTo>
                <a:pt x="0" y="296269"/>
              </a:lnTo>
              <a:lnTo>
                <a:pt x="0" y="592539"/>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5B6E023-798F-4885-90F9-C4CEDDA044B9}">
      <dsp:nvSpPr>
        <dsp:cNvPr id="0" name=""/>
        <dsp:cNvSpPr/>
      </dsp:nvSpPr>
      <dsp:spPr>
        <a:xfrm>
          <a:off x="3749" y="1898287"/>
          <a:ext cx="2222023" cy="63588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CO" sz="2400" b="1" kern="1200" dirty="0">
              <a:solidFill>
                <a:srgbClr val="002060"/>
              </a:solidFill>
            </a:rPr>
            <a:t>Muestra</a:t>
          </a:r>
        </a:p>
      </dsp:txBody>
      <dsp:txXfrm>
        <a:off x="22373" y="1916911"/>
        <a:ext cx="2184775" cy="598636"/>
      </dsp:txXfrm>
    </dsp:sp>
    <dsp:sp modelId="{CEF4FA5E-96EF-456E-91A6-EFFC8D200EAF}">
      <dsp:nvSpPr>
        <dsp:cNvPr id="0" name=""/>
        <dsp:cNvSpPr/>
      </dsp:nvSpPr>
      <dsp:spPr>
        <a:xfrm>
          <a:off x="3957672" y="1305747"/>
          <a:ext cx="91440" cy="592539"/>
        </a:xfrm>
        <a:custGeom>
          <a:avLst/>
          <a:gdLst/>
          <a:ahLst/>
          <a:cxnLst/>
          <a:rect l="0" t="0" r="0" b="0"/>
          <a:pathLst>
            <a:path>
              <a:moveTo>
                <a:pt x="45720" y="0"/>
              </a:moveTo>
              <a:lnTo>
                <a:pt x="45720" y="592539"/>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501D1B7-0808-4AD1-BCF2-6D0B0ECEB3FE}">
      <dsp:nvSpPr>
        <dsp:cNvPr id="0" name=""/>
        <dsp:cNvSpPr/>
      </dsp:nvSpPr>
      <dsp:spPr>
        <a:xfrm>
          <a:off x="2892380" y="1898287"/>
          <a:ext cx="2222023" cy="627158"/>
        </a:xfrm>
        <a:prstGeom prst="roundRect">
          <a:avLst>
            <a:gd name="adj" fmla="val 10000"/>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2400" b="1" kern="1200" dirty="0">
              <a:solidFill>
                <a:srgbClr val="002060"/>
              </a:solidFill>
              <a:latin typeface="Calibri" panose="020F0502020204030204"/>
              <a:ea typeface="+mn-ea"/>
              <a:cs typeface="+mn-cs"/>
            </a:rPr>
            <a:t>Población</a:t>
          </a:r>
          <a:endParaRPr lang="es-CO" sz="2400" b="1" kern="1200" dirty="0">
            <a:solidFill>
              <a:srgbClr val="002060"/>
            </a:solidFill>
            <a:latin typeface="Calibri" panose="020F0502020204030204"/>
            <a:ea typeface="+mn-ea"/>
            <a:cs typeface="+mn-cs"/>
          </a:endParaRPr>
        </a:p>
      </dsp:txBody>
      <dsp:txXfrm>
        <a:off x="2910749" y="1916656"/>
        <a:ext cx="2185285" cy="590420"/>
      </dsp:txXfrm>
    </dsp:sp>
    <dsp:sp modelId="{A56A9320-7116-41D4-8620-14A76DDE6A75}">
      <dsp:nvSpPr>
        <dsp:cNvPr id="0" name=""/>
        <dsp:cNvSpPr/>
      </dsp:nvSpPr>
      <dsp:spPr>
        <a:xfrm>
          <a:off x="4003392" y="1305747"/>
          <a:ext cx="2888631" cy="592539"/>
        </a:xfrm>
        <a:custGeom>
          <a:avLst/>
          <a:gdLst/>
          <a:ahLst/>
          <a:cxnLst/>
          <a:rect l="0" t="0" r="0" b="0"/>
          <a:pathLst>
            <a:path>
              <a:moveTo>
                <a:pt x="0" y="0"/>
              </a:moveTo>
              <a:lnTo>
                <a:pt x="0" y="296269"/>
              </a:lnTo>
              <a:lnTo>
                <a:pt x="2888631" y="296269"/>
              </a:lnTo>
              <a:lnTo>
                <a:pt x="2888631" y="592539"/>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1E496B1-4E70-4903-89DC-8ADB6B4EAFF5}">
      <dsp:nvSpPr>
        <dsp:cNvPr id="0" name=""/>
        <dsp:cNvSpPr/>
      </dsp:nvSpPr>
      <dsp:spPr>
        <a:xfrm>
          <a:off x="5781011" y="1898287"/>
          <a:ext cx="2222023" cy="62715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rgbClr val="002060"/>
              </a:solidFill>
              <a:latin typeface="Calibri" panose="020F0502020204030204"/>
              <a:ea typeface="+mn-ea"/>
              <a:cs typeface="+mn-cs"/>
            </a:rPr>
            <a:t>Representación</a:t>
          </a:r>
          <a:endParaRPr lang="es-CO" sz="2400" b="1" kern="1200" dirty="0">
            <a:solidFill>
              <a:srgbClr val="002060"/>
            </a:solidFill>
          </a:endParaRPr>
        </a:p>
      </dsp:txBody>
      <dsp:txXfrm>
        <a:off x="5799380" y="1916656"/>
        <a:ext cx="2185285" cy="590420"/>
      </dsp:txXfrm>
    </dsp:sp>
    <dsp:sp modelId="{FDCDB872-B8E4-4D4E-9ED8-47C77F819110}">
      <dsp:nvSpPr>
        <dsp:cNvPr id="0" name=""/>
        <dsp:cNvSpPr/>
      </dsp:nvSpPr>
      <dsp:spPr>
        <a:xfrm>
          <a:off x="5447708" y="2525445"/>
          <a:ext cx="1444315" cy="592539"/>
        </a:xfrm>
        <a:custGeom>
          <a:avLst/>
          <a:gdLst/>
          <a:ahLst/>
          <a:cxnLst/>
          <a:rect l="0" t="0" r="0" b="0"/>
          <a:pathLst>
            <a:path>
              <a:moveTo>
                <a:pt x="1444315" y="0"/>
              </a:moveTo>
              <a:lnTo>
                <a:pt x="1444315" y="296269"/>
              </a:lnTo>
              <a:lnTo>
                <a:pt x="0" y="296269"/>
              </a:lnTo>
              <a:lnTo>
                <a:pt x="0" y="592539"/>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108F1D4-5D8F-46B3-9D8B-7DF52E089D43}">
      <dsp:nvSpPr>
        <dsp:cNvPr id="0" name=""/>
        <dsp:cNvSpPr/>
      </dsp:nvSpPr>
      <dsp:spPr>
        <a:xfrm>
          <a:off x="4336696" y="3117985"/>
          <a:ext cx="2222023" cy="38519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1" kern="1200" dirty="0">
              <a:solidFill>
                <a:srgbClr val="002060"/>
              </a:solidFill>
            </a:rPr>
            <a:t>Tablas</a:t>
          </a:r>
          <a:endParaRPr lang="es-CO" sz="1700" b="1" kern="1200" dirty="0">
            <a:solidFill>
              <a:srgbClr val="002060"/>
            </a:solidFill>
          </a:endParaRPr>
        </a:p>
      </dsp:txBody>
      <dsp:txXfrm>
        <a:off x="4347978" y="3129267"/>
        <a:ext cx="2199459" cy="362631"/>
      </dsp:txXfrm>
    </dsp:sp>
    <dsp:sp modelId="{7D26D45D-CDC0-4B82-B931-326DB6847089}">
      <dsp:nvSpPr>
        <dsp:cNvPr id="0" name=""/>
        <dsp:cNvSpPr/>
      </dsp:nvSpPr>
      <dsp:spPr>
        <a:xfrm>
          <a:off x="6892023" y="2525445"/>
          <a:ext cx="1444315" cy="592539"/>
        </a:xfrm>
        <a:custGeom>
          <a:avLst/>
          <a:gdLst/>
          <a:ahLst/>
          <a:cxnLst/>
          <a:rect l="0" t="0" r="0" b="0"/>
          <a:pathLst>
            <a:path>
              <a:moveTo>
                <a:pt x="0" y="0"/>
              </a:moveTo>
              <a:lnTo>
                <a:pt x="0" y="296269"/>
              </a:lnTo>
              <a:lnTo>
                <a:pt x="1444315" y="296269"/>
              </a:lnTo>
              <a:lnTo>
                <a:pt x="1444315" y="592539"/>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EC6945F-AF62-4ED3-BDAD-44201118AFF3}">
      <dsp:nvSpPr>
        <dsp:cNvPr id="0" name=""/>
        <dsp:cNvSpPr/>
      </dsp:nvSpPr>
      <dsp:spPr>
        <a:xfrm>
          <a:off x="7225327" y="3117985"/>
          <a:ext cx="2222023" cy="385195"/>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b="1" kern="1200" dirty="0">
              <a:solidFill>
                <a:srgbClr val="002060"/>
              </a:solidFill>
            </a:rPr>
            <a:t>Gráficos</a:t>
          </a:r>
          <a:endParaRPr lang="es-CO" sz="1700" b="1" kern="1200" dirty="0">
            <a:solidFill>
              <a:srgbClr val="002060"/>
            </a:solidFill>
          </a:endParaRPr>
        </a:p>
      </dsp:txBody>
      <dsp:txXfrm>
        <a:off x="7236609" y="3129267"/>
        <a:ext cx="2199459" cy="3626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D355D-9F4E-4805-8831-9C5017358000}">
      <dsp:nvSpPr>
        <dsp:cNvPr id="0" name=""/>
        <dsp:cNvSpPr/>
      </dsp:nvSpPr>
      <dsp:spPr>
        <a:xfrm rot="16200000">
          <a:off x="-381923" y="383875"/>
          <a:ext cx="2683128" cy="1915377"/>
        </a:xfrm>
        <a:prstGeom prst="flowChartManualOperati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8186" bIns="0" numCol="1" spcCol="1270" anchor="ctr" anchorCtr="0">
          <a:noAutofit/>
        </a:bodyPr>
        <a:lstStyle/>
        <a:p>
          <a:pPr marL="0" lvl="0" indent="0" algn="ctr" defTabSz="889000">
            <a:lnSpc>
              <a:spcPct val="90000"/>
            </a:lnSpc>
            <a:spcBef>
              <a:spcPct val="0"/>
            </a:spcBef>
            <a:spcAft>
              <a:spcPct val="35000"/>
            </a:spcAft>
            <a:buNone/>
          </a:pPr>
          <a:r>
            <a:rPr lang="es-ES" sz="2000" kern="1200" dirty="0"/>
            <a:t>Clientes</a:t>
          </a:r>
          <a:endParaRPr lang="es-CO" sz="2000" kern="1200" dirty="0"/>
        </a:p>
      </dsp:txBody>
      <dsp:txXfrm rot="5400000">
        <a:off x="1953" y="536625"/>
        <a:ext cx="1915377" cy="1609876"/>
      </dsp:txXfrm>
    </dsp:sp>
    <dsp:sp modelId="{02234CBB-72DC-45ED-9B90-16727EB0EAB0}">
      <dsp:nvSpPr>
        <dsp:cNvPr id="0" name=""/>
        <dsp:cNvSpPr/>
      </dsp:nvSpPr>
      <dsp:spPr>
        <a:xfrm rot="16200000">
          <a:off x="1677107" y="383875"/>
          <a:ext cx="2683128" cy="1915377"/>
        </a:xfrm>
        <a:prstGeom prst="flowChartManualOperation">
          <a:avLst/>
        </a:prstGeom>
        <a:solidFill>
          <a:schemeClr val="accent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8186" bIns="0" numCol="1" spcCol="1270" anchor="ctr" anchorCtr="0">
          <a:noAutofit/>
        </a:bodyPr>
        <a:lstStyle/>
        <a:p>
          <a:pPr marL="0" lvl="0" indent="0" algn="ctr" defTabSz="889000">
            <a:lnSpc>
              <a:spcPct val="90000"/>
            </a:lnSpc>
            <a:spcBef>
              <a:spcPct val="0"/>
            </a:spcBef>
            <a:spcAft>
              <a:spcPct val="35000"/>
            </a:spcAft>
            <a:buNone/>
          </a:pPr>
          <a:r>
            <a:rPr lang="es-ES" sz="2000" kern="1200" dirty="0"/>
            <a:t>Productos</a:t>
          </a:r>
          <a:endParaRPr lang="es-CO" sz="2000" kern="1200" dirty="0"/>
        </a:p>
      </dsp:txBody>
      <dsp:txXfrm rot="5400000">
        <a:off x="2060983" y="536625"/>
        <a:ext cx="1915377" cy="1609876"/>
      </dsp:txXfrm>
    </dsp:sp>
    <dsp:sp modelId="{641EDEDC-22CE-4873-A252-9BD9351CE0F2}">
      <dsp:nvSpPr>
        <dsp:cNvPr id="0" name=""/>
        <dsp:cNvSpPr/>
      </dsp:nvSpPr>
      <dsp:spPr>
        <a:xfrm rot="16200000">
          <a:off x="3736138" y="383875"/>
          <a:ext cx="2683128" cy="1915377"/>
        </a:xfrm>
        <a:prstGeom prst="flowChartManualOperation">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8186" bIns="0" numCol="1" spcCol="1270" anchor="ctr" anchorCtr="0">
          <a:noAutofit/>
        </a:bodyPr>
        <a:lstStyle/>
        <a:p>
          <a:pPr marL="0" lvl="0" indent="0" algn="ctr" defTabSz="889000">
            <a:lnSpc>
              <a:spcPct val="90000"/>
            </a:lnSpc>
            <a:spcBef>
              <a:spcPct val="0"/>
            </a:spcBef>
            <a:spcAft>
              <a:spcPct val="35000"/>
            </a:spcAft>
            <a:buNone/>
          </a:pPr>
          <a:r>
            <a:rPr lang="es-ES" sz="2000" kern="1200" dirty="0"/>
            <a:t>Canales</a:t>
          </a:r>
          <a:endParaRPr lang="es-CO" sz="2000" kern="1200" dirty="0"/>
        </a:p>
      </dsp:txBody>
      <dsp:txXfrm rot="5400000">
        <a:off x="4120014" y="536625"/>
        <a:ext cx="1915377" cy="1609876"/>
      </dsp:txXfrm>
    </dsp:sp>
    <dsp:sp modelId="{5A297F79-E8F7-4CB3-A309-80E586B2E35C}">
      <dsp:nvSpPr>
        <dsp:cNvPr id="0" name=""/>
        <dsp:cNvSpPr/>
      </dsp:nvSpPr>
      <dsp:spPr>
        <a:xfrm rot="16200000">
          <a:off x="5795169" y="383875"/>
          <a:ext cx="2683128" cy="1915377"/>
        </a:xfrm>
        <a:prstGeom prst="flowChartManualOperation">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8186" bIns="0" numCol="1" spcCol="1270" anchor="ctr" anchorCtr="0">
          <a:noAutofit/>
        </a:bodyPr>
        <a:lstStyle/>
        <a:p>
          <a:pPr marL="0" lvl="0" indent="0" algn="ctr" defTabSz="889000">
            <a:lnSpc>
              <a:spcPct val="90000"/>
            </a:lnSpc>
            <a:spcBef>
              <a:spcPct val="0"/>
            </a:spcBef>
            <a:spcAft>
              <a:spcPct val="35000"/>
            </a:spcAft>
            <a:buNone/>
          </a:pPr>
          <a:r>
            <a:rPr lang="es-ES" sz="2000" kern="1200" dirty="0"/>
            <a:t>Jurisdicciones</a:t>
          </a:r>
          <a:endParaRPr lang="es-CO" sz="2000" kern="1200" dirty="0"/>
        </a:p>
      </dsp:txBody>
      <dsp:txXfrm rot="5400000">
        <a:off x="6179045" y="536625"/>
        <a:ext cx="1915377" cy="16098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8704F-7CF0-4C1C-A79B-BD48014A4F08}">
      <dsp:nvSpPr>
        <dsp:cNvPr id="0" name=""/>
        <dsp:cNvSpPr/>
      </dsp:nvSpPr>
      <dsp:spPr>
        <a:xfrm>
          <a:off x="1842" y="0"/>
          <a:ext cx="1796778" cy="1960573"/>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b="1" kern="1200">
              <a:solidFill>
                <a:schemeClr val="bg1"/>
              </a:solidFill>
              <a:latin typeface="Calibri" panose="020F0502020204030204"/>
              <a:ea typeface="+mn-ea"/>
              <a:cs typeface="+mn-cs"/>
            </a:rPr>
            <a:t>Actividad Económica</a:t>
          </a:r>
        </a:p>
        <a:p>
          <a:pPr marL="0" lvl="0" indent="0" algn="l" defTabSz="711200">
            <a:lnSpc>
              <a:spcPct val="90000"/>
            </a:lnSpc>
            <a:spcBef>
              <a:spcPct val="0"/>
            </a:spcBef>
            <a:spcAft>
              <a:spcPct val="35000"/>
            </a:spcAft>
            <a:buNone/>
          </a:pPr>
          <a:r>
            <a:rPr lang="es-CO" sz="1600" b="1" kern="1200">
              <a:solidFill>
                <a:schemeClr val="bg1"/>
              </a:solidFill>
              <a:latin typeface="Calibri" panose="020F0502020204030204"/>
              <a:ea typeface="+mn-ea"/>
              <a:cs typeface="+mn-cs"/>
            </a:rPr>
            <a:t>Vol. o Fr. Transacciones</a:t>
          </a:r>
        </a:p>
        <a:p>
          <a:pPr marL="0" lvl="0" indent="0" algn="l" defTabSz="711200">
            <a:lnSpc>
              <a:spcPct val="90000"/>
            </a:lnSpc>
            <a:spcBef>
              <a:spcPct val="0"/>
            </a:spcBef>
            <a:spcAft>
              <a:spcPct val="35000"/>
            </a:spcAft>
            <a:buNone/>
          </a:pPr>
          <a:r>
            <a:rPr lang="es-CO" sz="1600" b="1" kern="1200">
              <a:solidFill>
                <a:schemeClr val="bg1"/>
              </a:solidFill>
              <a:latin typeface="Calibri" panose="020F0502020204030204"/>
              <a:ea typeface="+mn-ea"/>
              <a:cs typeface="+mn-cs"/>
            </a:rPr>
            <a:t>Ingreso, Egresos</a:t>
          </a:r>
        </a:p>
        <a:p>
          <a:pPr marL="0" lvl="0" indent="0" algn="l" defTabSz="711200">
            <a:lnSpc>
              <a:spcPct val="90000"/>
            </a:lnSpc>
            <a:spcBef>
              <a:spcPct val="0"/>
            </a:spcBef>
            <a:spcAft>
              <a:spcPct val="35000"/>
            </a:spcAft>
            <a:buNone/>
          </a:pPr>
          <a:r>
            <a:rPr lang="es-CO" sz="1600" b="1" kern="1200">
              <a:solidFill>
                <a:schemeClr val="bg1"/>
              </a:solidFill>
              <a:latin typeface="Calibri" panose="020F0502020204030204"/>
              <a:ea typeface="+mn-ea"/>
              <a:cs typeface="+mn-cs"/>
            </a:rPr>
            <a:t>Activo, Pasivo, Patrimonio</a:t>
          </a:r>
          <a:endParaRPr lang="es-CO" sz="1600" b="1" kern="1200" dirty="0">
            <a:solidFill>
              <a:schemeClr val="bg1"/>
            </a:solidFill>
            <a:latin typeface="Calibri" panose="020F0502020204030204"/>
            <a:ea typeface="+mn-ea"/>
            <a:cs typeface="+mn-cs"/>
          </a:endParaRPr>
        </a:p>
      </dsp:txBody>
      <dsp:txXfrm>
        <a:off x="54468" y="52626"/>
        <a:ext cx="1691526" cy="1855321"/>
      </dsp:txXfrm>
    </dsp:sp>
    <dsp:sp modelId="{D7F2DDDF-DED5-4A23-A6AE-DA6FBD2ACA71}">
      <dsp:nvSpPr>
        <dsp:cNvPr id="0" name=""/>
        <dsp:cNvSpPr/>
      </dsp:nvSpPr>
      <dsp:spPr>
        <a:xfrm>
          <a:off x="2100479" y="0"/>
          <a:ext cx="1796778" cy="1960573"/>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533400">
            <a:lnSpc>
              <a:spcPct val="90000"/>
            </a:lnSpc>
            <a:spcBef>
              <a:spcPct val="0"/>
            </a:spcBef>
            <a:spcAft>
              <a:spcPct val="35000"/>
            </a:spcAft>
            <a:buNone/>
          </a:pPr>
          <a:r>
            <a:rPr lang="es-ES" sz="1600" b="1" kern="1200" dirty="0">
              <a:solidFill>
                <a:schemeClr val="tx1"/>
              </a:solidFill>
              <a:latin typeface="Calibri" panose="020F0502020204030204"/>
              <a:ea typeface="+mn-ea"/>
              <a:cs typeface="+mn-cs"/>
            </a:rPr>
            <a:t>Naturaleza</a:t>
          </a:r>
        </a:p>
        <a:p>
          <a:pPr marL="0" lvl="0" indent="0" algn="l" defTabSz="533400">
            <a:lnSpc>
              <a:spcPct val="90000"/>
            </a:lnSpc>
            <a:spcBef>
              <a:spcPct val="0"/>
            </a:spcBef>
            <a:spcAft>
              <a:spcPct val="35000"/>
            </a:spcAft>
            <a:buNone/>
          </a:pPr>
          <a:r>
            <a:rPr lang="es-ES" sz="1600" b="1" kern="1200" dirty="0">
              <a:solidFill>
                <a:schemeClr val="tx1"/>
              </a:solidFill>
              <a:latin typeface="Calibri" panose="020F0502020204030204"/>
              <a:ea typeface="+mn-ea"/>
              <a:cs typeface="+mn-cs"/>
            </a:rPr>
            <a:t>Características</a:t>
          </a:r>
        </a:p>
        <a:p>
          <a:pPr marL="0" lvl="0" indent="0" algn="l" defTabSz="533400">
            <a:lnSpc>
              <a:spcPct val="90000"/>
            </a:lnSpc>
            <a:spcBef>
              <a:spcPct val="0"/>
            </a:spcBef>
            <a:spcAft>
              <a:spcPct val="35000"/>
            </a:spcAft>
            <a:buNone/>
          </a:pPr>
          <a:r>
            <a:rPr lang="es-ES" sz="1600" b="1" kern="1200" dirty="0">
              <a:solidFill>
                <a:schemeClr val="tx1"/>
              </a:solidFill>
              <a:latin typeface="Calibri" panose="020F0502020204030204"/>
              <a:ea typeface="+mn-ea"/>
              <a:cs typeface="+mn-cs"/>
            </a:rPr>
            <a:t>Nicho de Mercado</a:t>
          </a:r>
        </a:p>
        <a:p>
          <a:pPr marL="0" lvl="0" indent="0" algn="ctr" defTabSz="755650">
            <a:lnSpc>
              <a:spcPct val="90000"/>
            </a:lnSpc>
            <a:spcBef>
              <a:spcPct val="0"/>
            </a:spcBef>
            <a:spcAft>
              <a:spcPct val="35000"/>
            </a:spcAft>
            <a:buNone/>
          </a:pPr>
          <a:endParaRPr lang="es-CO" sz="1600" b="1" kern="1200" dirty="0">
            <a:solidFill>
              <a:schemeClr val="tx1"/>
            </a:solidFill>
          </a:endParaRPr>
        </a:p>
      </dsp:txBody>
      <dsp:txXfrm>
        <a:off x="2153105" y="52626"/>
        <a:ext cx="1691526" cy="1855321"/>
      </dsp:txXfrm>
    </dsp:sp>
    <dsp:sp modelId="{9AC0DEC5-8983-4522-BFAE-94DE0FF67E0E}">
      <dsp:nvSpPr>
        <dsp:cNvPr id="0" name=""/>
        <dsp:cNvSpPr/>
      </dsp:nvSpPr>
      <dsp:spPr>
        <a:xfrm>
          <a:off x="4199116" y="0"/>
          <a:ext cx="1796778" cy="1960573"/>
        </a:xfrm>
        <a:prstGeom prst="roundRect">
          <a:avLst>
            <a:gd name="adj" fmla="val 10000"/>
          </a:avLst>
        </a:prstGeom>
        <a:solidFill>
          <a:schemeClr val="accent1">
            <a:lumMod val="25000"/>
            <a:lumOff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533400">
            <a:lnSpc>
              <a:spcPct val="90000"/>
            </a:lnSpc>
            <a:spcBef>
              <a:spcPct val="0"/>
            </a:spcBef>
            <a:spcAft>
              <a:spcPct val="35000"/>
            </a:spcAft>
            <a:buNone/>
          </a:pPr>
          <a:r>
            <a:rPr lang="es-ES" sz="1800" b="1" kern="1200">
              <a:solidFill>
                <a:schemeClr val="tx1"/>
              </a:solidFill>
              <a:latin typeface="Calibri" panose="020F0502020204030204"/>
              <a:ea typeface="+mn-ea"/>
              <a:cs typeface="+mn-cs"/>
            </a:rPr>
            <a:t>Naturaleza</a:t>
          </a:r>
        </a:p>
        <a:p>
          <a:pPr marL="0" lvl="0" indent="0" algn="l" defTabSz="533400">
            <a:lnSpc>
              <a:spcPct val="90000"/>
            </a:lnSpc>
            <a:spcBef>
              <a:spcPct val="0"/>
            </a:spcBef>
            <a:spcAft>
              <a:spcPct val="35000"/>
            </a:spcAft>
            <a:buNone/>
          </a:pPr>
          <a:r>
            <a:rPr lang="es-ES" sz="1800" b="1" kern="1200">
              <a:solidFill>
                <a:schemeClr val="tx1"/>
              </a:solidFill>
              <a:latin typeface="Calibri" panose="020F0502020204030204"/>
              <a:ea typeface="+mn-ea"/>
              <a:cs typeface="+mn-cs"/>
            </a:rPr>
            <a:t>Características</a:t>
          </a:r>
          <a:endParaRPr lang="es-CO" sz="1800" b="1" kern="1200" dirty="0">
            <a:solidFill>
              <a:schemeClr val="tx1"/>
            </a:solidFill>
            <a:latin typeface="Calibri" panose="020F0502020204030204"/>
            <a:ea typeface="+mn-ea"/>
            <a:cs typeface="+mn-cs"/>
          </a:endParaRPr>
        </a:p>
      </dsp:txBody>
      <dsp:txXfrm>
        <a:off x="4251742" y="52626"/>
        <a:ext cx="1691526" cy="1855321"/>
      </dsp:txXfrm>
    </dsp:sp>
    <dsp:sp modelId="{35359FE9-A65B-42EC-BA88-88E59D527640}">
      <dsp:nvSpPr>
        <dsp:cNvPr id="0" name=""/>
        <dsp:cNvSpPr/>
      </dsp:nvSpPr>
      <dsp:spPr>
        <a:xfrm>
          <a:off x="6297753" y="0"/>
          <a:ext cx="1796778" cy="1960573"/>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533400">
            <a:lnSpc>
              <a:spcPct val="90000"/>
            </a:lnSpc>
            <a:spcBef>
              <a:spcPct val="0"/>
            </a:spcBef>
            <a:spcAft>
              <a:spcPct val="35000"/>
            </a:spcAft>
            <a:buNone/>
          </a:pPr>
          <a:r>
            <a:rPr lang="es-ES" sz="1800" b="1" kern="1200" dirty="0">
              <a:solidFill>
                <a:schemeClr val="tx1"/>
              </a:solidFill>
              <a:latin typeface="Calibri" panose="020F0502020204030204"/>
              <a:ea typeface="+mn-ea"/>
              <a:cs typeface="+mn-cs"/>
            </a:rPr>
            <a:t>Ubicación</a:t>
          </a:r>
        </a:p>
        <a:p>
          <a:pPr marL="0" lvl="0" indent="0" algn="l" defTabSz="533400">
            <a:lnSpc>
              <a:spcPct val="90000"/>
            </a:lnSpc>
            <a:spcBef>
              <a:spcPct val="0"/>
            </a:spcBef>
            <a:spcAft>
              <a:spcPct val="35000"/>
            </a:spcAft>
            <a:buNone/>
          </a:pPr>
          <a:r>
            <a:rPr lang="es-ES" sz="1800" b="1" kern="1200" dirty="0">
              <a:solidFill>
                <a:schemeClr val="tx1"/>
              </a:solidFill>
              <a:latin typeface="Calibri" panose="020F0502020204030204"/>
              <a:ea typeface="+mn-ea"/>
              <a:cs typeface="+mn-cs"/>
            </a:rPr>
            <a:t>Características</a:t>
          </a:r>
        </a:p>
        <a:p>
          <a:pPr marL="0" lvl="0" indent="0" algn="l" defTabSz="533400">
            <a:lnSpc>
              <a:spcPct val="90000"/>
            </a:lnSpc>
            <a:spcBef>
              <a:spcPct val="0"/>
            </a:spcBef>
            <a:spcAft>
              <a:spcPct val="35000"/>
            </a:spcAft>
            <a:buNone/>
          </a:pPr>
          <a:r>
            <a:rPr lang="es-ES" sz="1800" b="1" kern="1200" dirty="0">
              <a:solidFill>
                <a:schemeClr val="tx1"/>
              </a:solidFill>
              <a:latin typeface="Calibri" panose="020F0502020204030204"/>
              <a:ea typeface="+mn-ea"/>
              <a:cs typeface="+mn-cs"/>
            </a:rPr>
            <a:t>Naturaleza de trans.</a:t>
          </a:r>
          <a:endParaRPr lang="es-CO" sz="1800" b="1" kern="1200" dirty="0">
            <a:solidFill>
              <a:schemeClr val="tx1"/>
            </a:solidFill>
            <a:latin typeface="Calibri" panose="020F0502020204030204"/>
            <a:ea typeface="+mn-ea"/>
            <a:cs typeface="+mn-cs"/>
          </a:endParaRPr>
        </a:p>
      </dsp:txBody>
      <dsp:txXfrm>
        <a:off x="6350379" y="52626"/>
        <a:ext cx="1691526" cy="18553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57E9EA5-56DE-8F26-A5B9-75C44E6152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AA5468C1-917F-6B71-E7F7-9B27D41DDE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01C94A-9585-4AAD-A26A-40DBB0A96263}" type="datetimeFigureOut">
              <a:rPr lang="es-CO" smtClean="0"/>
              <a:t>15/10/2025</a:t>
            </a:fld>
            <a:endParaRPr lang="es-CO"/>
          </a:p>
        </p:txBody>
      </p:sp>
      <p:sp>
        <p:nvSpPr>
          <p:cNvPr id="4" name="Marcador de pie de página 3">
            <a:extLst>
              <a:ext uri="{FF2B5EF4-FFF2-40B4-BE49-F238E27FC236}">
                <a16:creationId xmlns:a16="http://schemas.microsoft.com/office/drawing/2014/main" id="{1369082A-4DF8-C63B-801E-8BF8C00389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39FA5F77-4018-19BC-AB2B-F42ACD8672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E7532-C925-48E7-B539-FE8C7D5B3A32}" type="slidenum">
              <a:rPr lang="es-CO" smtClean="0"/>
              <a:t>‹Nº›</a:t>
            </a:fld>
            <a:endParaRPr lang="es-CO"/>
          </a:p>
        </p:txBody>
      </p:sp>
    </p:spTree>
    <p:extLst>
      <p:ext uri="{BB962C8B-B14F-4D97-AF65-F5344CB8AC3E}">
        <p14:creationId xmlns:p14="http://schemas.microsoft.com/office/powerpoint/2010/main" val="350037629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F7D94-12D4-C94C-9339-1AA65994E19E}" type="datetimeFigureOut">
              <a:rPr lang="es-ES_tradnl" smtClean="0"/>
              <a:t>15/10/2025</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FB299-0821-9E41-9EBC-5F94C461B8B1}" type="slidenum">
              <a:rPr lang="es-ES_tradnl" smtClean="0"/>
              <a:t>‹Nº›</a:t>
            </a:fld>
            <a:endParaRPr lang="es-ES_tradnl"/>
          </a:p>
        </p:txBody>
      </p:sp>
    </p:spTree>
    <p:extLst>
      <p:ext uri="{BB962C8B-B14F-4D97-AF65-F5344CB8AC3E}">
        <p14:creationId xmlns:p14="http://schemas.microsoft.com/office/powerpoint/2010/main" val="18400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s.wikipedia.org/wiki/Contraste_de_hip%C3%B3tesis" TargetMode="External"/><Relationship Id="rId7" Type="http://schemas.openxmlformats.org/officeDocument/2006/relationships/hyperlink" Target="https://es.wikipedia.org/wiki/Bucle_(programaci%C3%B3n)" TargetMode="External"/><Relationship Id="rId2" Type="http://schemas.openxmlformats.org/officeDocument/2006/relationships/slide" Target="../slides/slide100.xml"/><Relationship Id="rId1" Type="http://schemas.openxmlformats.org/officeDocument/2006/relationships/notesMaster" Target="../notesMasters/notesMaster1.xml"/><Relationship Id="rId6" Type="http://schemas.openxmlformats.org/officeDocument/2006/relationships/hyperlink" Target="https://es.wikipedia.org/wiki/Programaci%C3%B3n" TargetMode="External"/><Relationship Id="rId5" Type="http://schemas.openxmlformats.org/officeDocument/2006/relationships/hyperlink" Target="https://es.wikipedia.org/wiki/Estad%C3%ADstica_aplicada" TargetMode="External"/><Relationship Id="rId4" Type="http://schemas.openxmlformats.org/officeDocument/2006/relationships/hyperlink" Target="https://es.wikipedia.org/wiki/Investigaci%C3%B3n_de_operacione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quora.com/What-tools-should-a-data-scientist-know"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rapheverywhere.com/tipos-machine-learnin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600" b="0" i="0" kern="1200" dirty="0">
                <a:solidFill>
                  <a:schemeClr val="tx1"/>
                </a:solidFill>
                <a:effectLst/>
                <a:latin typeface="+mn-lt"/>
                <a:ea typeface="+mn-ea"/>
                <a:cs typeface="+mn-cs"/>
              </a:rPr>
              <a:t>La principal diferencia radica en que en el análisis de conglomerados el objetivo es formar los grupos, mientras que en el discriminante los grupos ya están formados a priori</a:t>
            </a:r>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11</a:t>
            </a:fld>
            <a:endParaRPr lang="es-CO"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91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ES" b="0" i="0" dirty="0">
                <a:solidFill>
                  <a:srgbClr val="3B3835"/>
                </a:solidFill>
                <a:effectLst/>
                <a:latin typeface="Helvetica Neue"/>
              </a:rPr>
              <a:t>Casos aplicativos:</a:t>
            </a:r>
          </a:p>
          <a:p>
            <a:pPr marL="0" indent="0" algn="just">
              <a:buNone/>
            </a:pPr>
            <a:r>
              <a:rPr lang="es-ES" b="0" i="0" dirty="0">
                <a:solidFill>
                  <a:srgbClr val="3B3835"/>
                </a:solidFill>
                <a:effectLst/>
                <a:latin typeface="Helvetica Neue"/>
              </a:rPr>
              <a:t>AFP </a:t>
            </a:r>
          </a:p>
          <a:p>
            <a:pPr marL="457200" lvl="1" indent="0" algn="just">
              <a:buNone/>
            </a:pPr>
            <a:r>
              <a:rPr lang="es-ES" b="0" i="0" dirty="0">
                <a:solidFill>
                  <a:srgbClr val="3B3835"/>
                </a:solidFill>
                <a:effectLst/>
                <a:latin typeface="Helvetica Neue"/>
              </a:rPr>
              <a:t>• Conocer más a sus afiliados según sus características de rentabilidad, permanencia, etc. </a:t>
            </a:r>
          </a:p>
          <a:p>
            <a:pPr marL="457200" lvl="1" indent="0" algn="just">
              <a:buNone/>
            </a:pPr>
            <a:r>
              <a:rPr lang="es-ES" b="0" i="0" dirty="0">
                <a:solidFill>
                  <a:srgbClr val="3B3835"/>
                </a:solidFill>
                <a:effectLst/>
                <a:latin typeface="Helvetica Neue"/>
              </a:rPr>
              <a:t>• Se encontró segmentos potenciales para realizar acciones de marketing. </a:t>
            </a:r>
          </a:p>
          <a:p>
            <a:pPr marL="457200" lvl="1" indent="0" algn="just">
              <a:buNone/>
            </a:pPr>
            <a:r>
              <a:rPr lang="es-ES" b="0" i="0" dirty="0">
                <a:solidFill>
                  <a:srgbClr val="3B3835"/>
                </a:solidFill>
                <a:effectLst/>
                <a:latin typeface="Helvetica Neue"/>
              </a:rPr>
              <a:t>• Clasificación de nuevos afiliados, lo cual permitirá saber su comportamiento a </a:t>
            </a:r>
            <a:r>
              <a:rPr lang="es-ES" b="0" i="0" dirty="0" err="1">
                <a:solidFill>
                  <a:srgbClr val="3B3835"/>
                </a:solidFill>
                <a:effectLst/>
                <a:latin typeface="Helvetica Neue"/>
              </a:rPr>
              <a:t>prirori</a:t>
            </a:r>
            <a:r>
              <a:rPr lang="es-ES" b="0" i="0" dirty="0">
                <a:solidFill>
                  <a:srgbClr val="3B3835"/>
                </a:solidFill>
                <a:effectLst/>
                <a:latin typeface="Helvetica Neue"/>
              </a:rPr>
              <a:t> y anticiparnos a la competencia, para generar acciones de atracción y retención de los cliente. </a:t>
            </a: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94</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892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ES" b="0" i="0" dirty="0">
                <a:solidFill>
                  <a:srgbClr val="3B3835"/>
                </a:solidFill>
                <a:effectLst/>
                <a:latin typeface="Helvetica Neue"/>
              </a:rPr>
              <a:t>Casos aplicativos:</a:t>
            </a:r>
          </a:p>
          <a:p>
            <a:pPr marL="0" indent="0" algn="just">
              <a:buNone/>
            </a:pPr>
            <a:r>
              <a:rPr lang="es-ES" b="0" i="0" dirty="0">
                <a:solidFill>
                  <a:srgbClr val="3B3835"/>
                </a:solidFill>
                <a:effectLst/>
                <a:latin typeface="Helvetica Neue"/>
              </a:rPr>
              <a:t>Marketing de TDC</a:t>
            </a:r>
          </a:p>
          <a:p>
            <a:pPr marL="0" indent="0" algn="just">
              <a:buNone/>
            </a:pPr>
            <a:r>
              <a:rPr lang="es-ES" b="0" i="0" dirty="0">
                <a:solidFill>
                  <a:srgbClr val="3B3835"/>
                </a:solidFill>
                <a:effectLst/>
                <a:latin typeface="Helvetica Neue"/>
              </a:rPr>
              <a:t>• Se logró segmentar a los clientes según el momento de uso de la Tarjeta de débito (</a:t>
            </a:r>
            <a:r>
              <a:rPr lang="es-ES" b="0" i="0" dirty="0" err="1">
                <a:solidFill>
                  <a:srgbClr val="3B3835"/>
                </a:solidFill>
                <a:effectLst/>
                <a:latin typeface="Helvetica Neue"/>
              </a:rPr>
              <a:t>Domimgueros</a:t>
            </a:r>
            <a:r>
              <a:rPr lang="es-ES" b="0" i="0" dirty="0">
                <a:solidFill>
                  <a:srgbClr val="3B3835"/>
                </a:solidFill>
                <a:effectLst/>
                <a:latin typeface="Helvetica Neue"/>
              </a:rPr>
              <a:t>, nocturnos, matinales, etc.) </a:t>
            </a:r>
          </a:p>
          <a:p>
            <a:pPr marL="0" indent="0" algn="just">
              <a:buNone/>
            </a:pPr>
            <a:r>
              <a:rPr lang="es-ES" b="0" i="0" dirty="0">
                <a:solidFill>
                  <a:srgbClr val="3B3835"/>
                </a:solidFill>
                <a:effectLst/>
                <a:latin typeface="Helvetica Neue"/>
              </a:rPr>
              <a:t>• Se identificó a los clientes que generan mayores ingresos al banco al realizar </a:t>
            </a:r>
            <a:r>
              <a:rPr lang="es-ES" b="1" i="0" dirty="0" err="1">
                <a:solidFill>
                  <a:srgbClr val="3B3835"/>
                </a:solidFill>
                <a:effectLst/>
                <a:latin typeface="Helvetica Neue"/>
              </a:rPr>
              <a:t>trxs</a:t>
            </a:r>
            <a:r>
              <a:rPr lang="es-ES" b="1" i="0" dirty="0">
                <a:solidFill>
                  <a:srgbClr val="3B3835"/>
                </a:solidFill>
                <a:effectLst/>
                <a:latin typeface="Helvetica Neue"/>
              </a:rPr>
              <a:t> con su Tarjeta de débito.</a:t>
            </a:r>
            <a:r>
              <a:rPr lang="es-ES" b="0" i="0" dirty="0">
                <a:solidFill>
                  <a:srgbClr val="3B3835"/>
                </a:solidFill>
                <a:effectLst/>
                <a:latin typeface="Helvetica Neue"/>
              </a:rPr>
              <a:t> </a:t>
            </a:r>
          </a:p>
          <a:p>
            <a:pPr marL="0" indent="0" algn="just">
              <a:buNone/>
            </a:pPr>
            <a:r>
              <a:rPr lang="es-ES" b="0" i="0" dirty="0">
                <a:solidFill>
                  <a:srgbClr val="3B3835"/>
                </a:solidFill>
                <a:effectLst/>
                <a:latin typeface="Helvetica Neue"/>
              </a:rPr>
              <a:t>• También generamos una segmentación RFM (</a:t>
            </a:r>
            <a:r>
              <a:rPr lang="es-ES" b="0" i="0" dirty="0" err="1">
                <a:solidFill>
                  <a:srgbClr val="3B3835"/>
                </a:solidFill>
                <a:effectLst/>
                <a:latin typeface="Helvetica Neue"/>
              </a:rPr>
              <a:t>Recency</a:t>
            </a:r>
            <a:r>
              <a:rPr lang="es-ES" b="0" i="0" dirty="0">
                <a:solidFill>
                  <a:srgbClr val="3B3835"/>
                </a:solidFill>
                <a:effectLst/>
                <a:latin typeface="Helvetica Neue"/>
              </a:rPr>
              <a:t>, </a:t>
            </a:r>
            <a:r>
              <a:rPr lang="es-ES" b="0" i="0" dirty="0" err="1">
                <a:solidFill>
                  <a:srgbClr val="3B3835"/>
                </a:solidFill>
                <a:effectLst/>
                <a:latin typeface="Helvetica Neue"/>
              </a:rPr>
              <a:t>Frecuecy</a:t>
            </a:r>
            <a:r>
              <a:rPr lang="es-ES" b="0" i="0" dirty="0">
                <a:solidFill>
                  <a:srgbClr val="3B3835"/>
                </a:solidFill>
                <a:effectLst/>
                <a:latin typeface="Helvetica Neue"/>
              </a:rPr>
              <a:t>, Money) que permitirá ejecutar </a:t>
            </a:r>
            <a:r>
              <a:rPr lang="es-ES" b="1" i="0" dirty="0">
                <a:solidFill>
                  <a:srgbClr val="3B3835"/>
                </a:solidFill>
                <a:effectLst/>
                <a:latin typeface="Helvetica Neue"/>
              </a:rPr>
              <a:t>campañas diferenciadas</a:t>
            </a:r>
            <a:r>
              <a:rPr lang="es-ES" b="0" i="0" dirty="0">
                <a:solidFill>
                  <a:srgbClr val="3B3835"/>
                </a:solidFill>
                <a:effectLst/>
                <a:latin typeface="Helvetica Neue"/>
              </a:rPr>
              <a:t>. Tasas, compra de cartera, bonos, incrementación del cupo, etc.</a:t>
            </a:r>
            <a:endParaRPr lang="es-ES" b="0" i="0" dirty="0">
              <a:solidFill>
                <a:srgbClr val="868B90"/>
              </a:solidFill>
              <a:effectLst/>
              <a:latin typeface="Roboto"/>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95</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954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ES" b="0" i="0" dirty="0">
                <a:solidFill>
                  <a:srgbClr val="3B3835"/>
                </a:solidFill>
                <a:effectLst/>
                <a:latin typeface="Helvetica Neue"/>
              </a:rPr>
              <a:t>Casos aplicativos:</a:t>
            </a:r>
          </a:p>
          <a:p>
            <a:pPr marL="0" indent="0" algn="just">
              <a:buNone/>
            </a:pPr>
            <a:r>
              <a:rPr lang="es-ES" b="1" i="0" dirty="0">
                <a:solidFill>
                  <a:srgbClr val="3B3835"/>
                </a:solidFill>
                <a:effectLst/>
                <a:latin typeface="Helvetica Neue"/>
              </a:rPr>
              <a:t>Riesgos </a:t>
            </a:r>
          </a:p>
          <a:p>
            <a:pPr marL="0" indent="0" algn="just">
              <a:buNone/>
            </a:pPr>
            <a:r>
              <a:rPr lang="es-ES" b="0" i="0" dirty="0">
                <a:solidFill>
                  <a:srgbClr val="3B3835"/>
                </a:solidFill>
                <a:effectLst/>
                <a:latin typeface="Helvetica Neue"/>
              </a:rPr>
              <a:t>• Se logró desarrollar e implementar un modelo que calculaba la probabilidad de mal comportamiento de un cliente en un futuro crédito. </a:t>
            </a:r>
          </a:p>
          <a:p>
            <a:pPr marL="0" indent="0" algn="just">
              <a:buNone/>
            </a:pPr>
            <a:r>
              <a:rPr lang="es-ES" b="0" i="0" dirty="0">
                <a:solidFill>
                  <a:srgbClr val="3B3835"/>
                </a:solidFill>
                <a:effectLst/>
                <a:latin typeface="Helvetica Neue"/>
              </a:rPr>
              <a:t>• </a:t>
            </a:r>
            <a:r>
              <a:rPr lang="es-ES" dirty="0"/>
              <a:t>venta cruzada: </a:t>
            </a:r>
            <a:r>
              <a:rPr lang="es-ES" b="0" i="0" dirty="0">
                <a:solidFill>
                  <a:srgbClr val="3B3835"/>
                </a:solidFill>
                <a:effectLst/>
                <a:latin typeface="Helvetica Neue"/>
              </a:rPr>
              <a:t>modelo implementado para los productos CEN y TSN se tiene una herramienta que permite a los funcionarios y sectoristas tomar decisiones de reutilización del crédito o aumento de línea.</a:t>
            </a:r>
          </a:p>
          <a:p>
            <a:pPr marL="0" indent="0" algn="just">
              <a:buNone/>
            </a:pPr>
            <a:r>
              <a:rPr lang="es-ES" b="0" i="0" dirty="0">
                <a:solidFill>
                  <a:srgbClr val="0A0F11"/>
                </a:solidFill>
                <a:effectLst/>
                <a:latin typeface="-apple-system"/>
              </a:rPr>
              <a:t>El </a:t>
            </a:r>
            <a:r>
              <a:rPr lang="es-ES" b="0" i="0" dirty="0" err="1">
                <a:solidFill>
                  <a:srgbClr val="0A0F11"/>
                </a:solidFill>
                <a:effectLst/>
                <a:latin typeface="-apple-system"/>
              </a:rPr>
              <a:t>cross</a:t>
            </a:r>
            <a:r>
              <a:rPr lang="es-ES" b="0" i="0" dirty="0">
                <a:solidFill>
                  <a:srgbClr val="0A0F11"/>
                </a:solidFill>
                <a:effectLst/>
                <a:latin typeface="-apple-system"/>
              </a:rPr>
              <a:t> </a:t>
            </a:r>
            <a:r>
              <a:rPr lang="es-ES" b="0" i="0" dirty="0" err="1">
                <a:solidFill>
                  <a:srgbClr val="0A0F11"/>
                </a:solidFill>
                <a:effectLst/>
                <a:latin typeface="-apple-system"/>
              </a:rPr>
              <a:t>selling</a:t>
            </a:r>
            <a:r>
              <a:rPr lang="es-ES" b="0" i="0" dirty="0">
                <a:solidFill>
                  <a:srgbClr val="0A0F11"/>
                </a:solidFill>
                <a:effectLst/>
                <a:latin typeface="-apple-system"/>
              </a:rPr>
              <a:t> o venta cruzada consiste en ofrecer a un potencial cliente o cliente algo complementario al producto o servicio que quiere comprar o que ha comprado.</a:t>
            </a:r>
            <a:endParaRPr lang="es-ES" b="0" i="0" dirty="0">
              <a:solidFill>
                <a:srgbClr val="3B3835"/>
              </a:solidFill>
              <a:effectLst/>
              <a:latin typeface="Helvetica Neue"/>
            </a:endParaRP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96</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100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000000"/>
                </a:solidFill>
                <a:effectLst/>
                <a:latin typeface="Linux Libertine"/>
              </a:rPr>
              <a:t>Ventajas</a:t>
            </a:r>
          </a:p>
          <a:p>
            <a:pPr algn="l"/>
            <a:r>
              <a:rPr lang="es-ES" sz="1600" dirty="0">
                <a:solidFill>
                  <a:schemeClr val="tx2">
                    <a:lumMod val="75000"/>
                  </a:schemeClr>
                </a:solidFill>
              </a:rPr>
              <a:t>Ayudan a un investigador a</a:t>
            </a:r>
            <a:r>
              <a:rPr lang="es-ES" b="0" i="0" dirty="0">
                <a:solidFill>
                  <a:srgbClr val="202122"/>
                </a:solidFill>
                <a:effectLst/>
                <a:latin typeface="Arial" panose="020B0604020202020204" pitchFamily="34" charset="0"/>
              </a:rPr>
              <a:t> realizar cientos o miles de </a:t>
            </a:r>
            <a:r>
              <a:rPr lang="es-ES" b="0" i="0" u="none" strike="noStrike" dirty="0">
                <a:solidFill>
                  <a:srgbClr val="0645AD"/>
                </a:solidFill>
                <a:effectLst/>
                <a:latin typeface="Arial" panose="020B0604020202020204" pitchFamily="34" charset="0"/>
                <a:hlinkClick r:id="rId3" tooltip="Contraste de hipótesis"/>
              </a:rPr>
              <a:t>contrastes de hipótesis</a:t>
            </a:r>
            <a:r>
              <a:rPr lang="es-ES" b="0" i="0" dirty="0">
                <a:solidFill>
                  <a:srgbClr val="202122"/>
                </a:solidFill>
                <a:effectLst/>
                <a:latin typeface="Arial" panose="020B0604020202020204" pitchFamily="34" charset="0"/>
              </a:rPr>
              <a:t> en un tiempo muy reducido.</a:t>
            </a:r>
          </a:p>
          <a:p>
            <a:pPr algn="l"/>
            <a:r>
              <a:rPr lang="es-ES" b="0" i="0" dirty="0">
                <a:solidFill>
                  <a:srgbClr val="202122"/>
                </a:solidFill>
                <a:effectLst/>
                <a:latin typeface="Arial" panose="020B0604020202020204" pitchFamily="34" charset="0"/>
              </a:rPr>
              <a:t>Asimismo puede calcular decenas de modelos de regresión en un tiempo muy corto y después quedarse con el más apropiado de ellos.</a:t>
            </a:r>
          </a:p>
          <a:p>
            <a:pPr algn="l"/>
            <a:r>
              <a:rPr lang="es-ES" b="0" i="0" dirty="0">
                <a:solidFill>
                  <a:srgbClr val="202122"/>
                </a:solidFill>
                <a:effectLst/>
                <a:latin typeface="Arial" panose="020B0604020202020204" pitchFamily="34" charset="0"/>
              </a:rPr>
              <a:t>En problemas de </a:t>
            </a:r>
            <a:r>
              <a:rPr lang="es-ES" b="0" i="0" u="none" strike="noStrike" dirty="0">
                <a:solidFill>
                  <a:srgbClr val="0645AD"/>
                </a:solidFill>
                <a:effectLst/>
                <a:latin typeface="Arial" panose="020B0604020202020204" pitchFamily="34" charset="0"/>
                <a:hlinkClick r:id="rId4" tooltip="Investigación de operaciones"/>
              </a:rPr>
              <a:t>investigación de operaciones</a:t>
            </a:r>
            <a:r>
              <a:rPr lang="es-ES" b="0" i="0" dirty="0">
                <a:solidFill>
                  <a:srgbClr val="202122"/>
                </a:solidFill>
                <a:effectLst/>
                <a:latin typeface="Arial" panose="020B0604020202020204" pitchFamily="34" charset="0"/>
              </a:rPr>
              <a:t> un programa estadístico es capaz de realizar miles de iteraciones por segundo de un algoritmo en el que una persona tardaría varios minutos en cada una de ellas. </a:t>
            </a:r>
          </a:p>
          <a:p>
            <a:pPr algn="l"/>
            <a:r>
              <a:rPr lang="es-ES" b="0" i="0" dirty="0">
                <a:solidFill>
                  <a:srgbClr val="202122"/>
                </a:solidFill>
                <a:effectLst/>
                <a:latin typeface="Arial" panose="020B0604020202020204" pitchFamily="34" charset="0"/>
              </a:rPr>
              <a:t>Asimismo, es capaz de elegir entre miles de resultados posibles cuál de todos ellos es el óptimo. </a:t>
            </a:r>
          </a:p>
          <a:p>
            <a:pPr algn="l"/>
            <a:r>
              <a:rPr lang="es-ES" b="0" i="0" dirty="0">
                <a:solidFill>
                  <a:srgbClr val="202122"/>
                </a:solidFill>
                <a:effectLst/>
                <a:latin typeface="Arial" panose="020B0604020202020204" pitchFamily="34" charset="0"/>
              </a:rPr>
              <a:t>Básicamente, lo que permiten es resolver problemas de </a:t>
            </a:r>
            <a:r>
              <a:rPr lang="es-ES" b="0" i="0" u="none" strike="noStrike" dirty="0">
                <a:solidFill>
                  <a:srgbClr val="0645AD"/>
                </a:solidFill>
                <a:effectLst/>
                <a:latin typeface="Arial" panose="020B0604020202020204" pitchFamily="34" charset="0"/>
                <a:hlinkClick r:id="rId5" tooltip="Estadística aplicada"/>
              </a:rPr>
              <a:t>estadística aplicada</a:t>
            </a:r>
            <a:r>
              <a:rPr lang="es-ES" b="0" i="0" dirty="0">
                <a:solidFill>
                  <a:srgbClr val="202122"/>
                </a:solidFill>
                <a:effectLst/>
                <a:latin typeface="Arial" panose="020B0604020202020204" pitchFamily="34" charset="0"/>
              </a:rPr>
              <a:t> por fuerza bruta o por probar miles de combinaciones para quedarse finalmente con la que se crea que es la mejor para el uso</a:t>
            </a:r>
          </a:p>
          <a:p>
            <a:pPr algn="l"/>
            <a:r>
              <a:rPr lang="es-ES" b="1" i="0" dirty="0">
                <a:solidFill>
                  <a:srgbClr val="202122"/>
                </a:solidFill>
                <a:effectLst/>
                <a:latin typeface="Arial" panose="020B0604020202020204" pitchFamily="34" charset="0"/>
              </a:rPr>
              <a:t>Desventajas:</a:t>
            </a:r>
          </a:p>
          <a:p>
            <a:pPr algn="l"/>
            <a:endParaRPr lang="es-ES" b="0" i="0" dirty="0">
              <a:solidFill>
                <a:srgbClr val="202122"/>
              </a:solidFill>
              <a:effectLst/>
              <a:latin typeface="Arial" panose="020B0604020202020204" pitchFamily="34" charset="0"/>
            </a:endParaRPr>
          </a:p>
          <a:p>
            <a:pPr marL="228600" indent="-228600" algn="l">
              <a:buAutoNum type="arabicPeriod"/>
            </a:pPr>
            <a:r>
              <a:rPr lang="es-ES" b="0" i="0" dirty="0">
                <a:solidFill>
                  <a:srgbClr val="202122"/>
                </a:solidFill>
                <a:effectLst/>
                <a:latin typeface="Arial" panose="020B0604020202020204" pitchFamily="34" charset="0"/>
              </a:rPr>
              <a:t>En los programas más complejos se necesita tener conocimientos de </a:t>
            </a:r>
            <a:r>
              <a:rPr lang="es-ES" b="0" i="0" u="none" strike="noStrike" dirty="0">
                <a:solidFill>
                  <a:srgbClr val="0645AD"/>
                </a:solidFill>
                <a:effectLst/>
                <a:latin typeface="Arial" panose="020B0604020202020204" pitchFamily="34" charset="0"/>
                <a:hlinkClick r:id="rId6" tooltip="Programación"/>
              </a:rPr>
              <a:t>programación</a:t>
            </a:r>
            <a:r>
              <a:rPr lang="es-ES" b="0" i="0" dirty="0">
                <a:solidFill>
                  <a:srgbClr val="202122"/>
                </a:solidFill>
                <a:effectLst/>
                <a:latin typeface="Arial" panose="020B0604020202020204" pitchFamily="34" charset="0"/>
              </a:rPr>
              <a:t>, así como para realizar los cálculos más laboriosos. Por ejemplo si se desea realizar una operación dada a una columna concreta, lo más frecuente es que se pueda hacer esto por ventanas, sin embargo, si deseamos hacer esto mismo para todas las columnas de nuestro documento, que pueden ser centenares, es posible que necesitemos programar un </a:t>
            </a:r>
            <a:r>
              <a:rPr lang="es-ES" b="0" i="0" u="none" strike="noStrike" dirty="0">
                <a:solidFill>
                  <a:srgbClr val="0645AD"/>
                </a:solidFill>
                <a:effectLst/>
                <a:latin typeface="Arial" panose="020B0604020202020204" pitchFamily="34" charset="0"/>
                <a:hlinkClick r:id="rId7" tooltip="Bucle (programación)"/>
              </a:rPr>
              <a:t>bucle</a:t>
            </a:r>
            <a:r>
              <a:rPr lang="es-ES" b="0" i="0" dirty="0">
                <a:solidFill>
                  <a:srgbClr val="202122"/>
                </a:solidFill>
                <a:effectLst/>
                <a:latin typeface="Arial" panose="020B0604020202020204" pitchFamily="34" charset="0"/>
              </a:rPr>
              <a:t> en la sintaxis del programa. </a:t>
            </a:r>
            <a:r>
              <a:rPr lang="es-ES" dirty="0">
                <a:solidFill>
                  <a:schemeClr val="tx2">
                    <a:lumMod val="75000"/>
                  </a:schemeClr>
                </a:solidFill>
              </a:rPr>
              <a:t>Si el usuario no tiene experiencia previa utilizando SPSS o si sus conocimientos de estadística no están actualizados, es difícil comprender que opciones seleccionar.</a:t>
            </a:r>
          </a:p>
          <a:p>
            <a:pPr marL="228600" indent="-228600" algn="l">
              <a:buAutoNum type="arabicPeriod"/>
            </a:pPr>
            <a:r>
              <a:rPr lang="es-ES" b="0" i="0" dirty="0">
                <a:solidFill>
                  <a:srgbClr val="202122"/>
                </a:solidFill>
                <a:effectLst/>
                <a:latin typeface="Arial" panose="020B0604020202020204" pitchFamily="34" charset="0"/>
              </a:rPr>
              <a:t>Otro inconveniente está en que en estadística a menudo nos pueden salir resultados contradictorios entre </a:t>
            </a:r>
            <a:r>
              <a:rPr lang="es-ES" b="0" i="0" dirty="0" err="1">
                <a:solidFill>
                  <a:srgbClr val="202122"/>
                </a:solidFill>
                <a:effectLst/>
                <a:latin typeface="Arial" panose="020B0604020202020204" pitchFamily="34" charset="0"/>
              </a:rPr>
              <a:t>tests</a:t>
            </a:r>
            <a:r>
              <a:rPr lang="es-ES" b="0" i="0" dirty="0">
                <a:solidFill>
                  <a:srgbClr val="202122"/>
                </a:solidFill>
                <a:effectLst/>
                <a:latin typeface="Arial" panose="020B0604020202020204" pitchFamily="34" charset="0"/>
              </a:rPr>
              <a:t> distintos.</a:t>
            </a:r>
          </a:p>
          <a:p>
            <a:pPr marL="228600" indent="-228600" algn="l">
              <a:buAutoNum type="arabicPeriod"/>
            </a:pPr>
            <a:r>
              <a:rPr lang="es-ES" b="0" i="0" dirty="0">
                <a:solidFill>
                  <a:srgbClr val="202122"/>
                </a:solidFill>
                <a:effectLst/>
                <a:latin typeface="Arial" panose="020B0604020202020204" pitchFamily="34" charset="0"/>
              </a:rPr>
              <a:t>Un programa informático se dará cuenta de ello y nos avisará de algún modo, pero tendrá que ser el usuario el que decida a cuál de los test hacer caso, y esto en ocasiones es complejo, sobre todo si no se está familiarizado a fondo con la estadística o se tiene poca experiencia.</a:t>
            </a:r>
          </a:p>
          <a:p>
            <a:pPr algn="l"/>
            <a:endParaRPr lang="es-ES" b="0" i="0" dirty="0">
              <a:solidFill>
                <a:srgbClr val="202122"/>
              </a:solidFill>
              <a:effectLst/>
              <a:latin typeface="Arial" panose="020B0604020202020204" pitchFamily="34" charset="0"/>
            </a:endParaRP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100</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342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¿Qué lenguaje de programación debe usar o aprender?</a:t>
            </a:r>
          </a:p>
          <a:p>
            <a:r>
              <a:rPr lang="es-ES" dirty="0" err="1"/>
              <a:t>Phyton</a:t>
            </a:r>
            <a:r>
              <a:rPr lang="es-ES" dirty="0"/>
              <a:t>: Es uno de los lenguajes más utilizados. Cualquiera puede aprender Python, pero si posee una buena habilidad de programación, será beneficioso para usted. </a:t>
            </a:r>
          </a:p>
          <a:p>
            <a:r>
              <a:rPr lang="es-ES" dirty="0"/>
              <a:t>R: se utiliza para análisis. Es un dialecto de programación que ayuda a la computación usando diferentes gráficos y utilizando técnicas de estadísticas. Te dará una buena capacidad estadística y gráfica. </a:t>
            </a:r>
          </a:p>
          <a:p>
            <a:r>
              <a:rPr lang="es-ES" dirty="0"/>
              <a:t>SAS: ocupa la mayor cuota de mercado, construida como un idioma estadístico independiente en la década de 1990 y sigue evolucionando. SAS es una herramienta puramente estadística, a diferencia de Python</a:t>
            </a:r>
          </a:p>
          <a:p>
            <a:endParaRPr lang="es-ES" dirty="0"/>
          </a:p>
          <a:p>
            <a:r>
              <a:rPr lang="es-CO" sz="1600" b="1" i="0" kern="1200" dirty="0">
                <a:solidFill>
                  <a:schemeClr val="tx1"/>
                </a:solidFill>
                <a:effectLst/>
                <a:latin typeface="+mn-lt"/>
                <a:ea typeface="+mn-ea"/>
                <a:cs typeface="+mn-cs"/>
              </a:rPr>
              <a:t>R</a:t>
            </a:r>
            <a:r>
              <a:rPr lang="es-CO" sz="1600" b="0" i="0" kern="1200" dirty="0">
                <a:solidFill>
                  <a:schemeClr val="tx1"/>
                </a:solidFill>
                <a:effectLst/>
                <a:latin typeface="+mn-lt"/>
                <a:ea typeface="+mn-ea"/>
                <a:cs typeface="+mn-cs"/>
              </a:rPr>
              <a:t>, 46.9% ( 38.5% en 2014)</a:t>
            </a:r>
          </a:p>
          <a:p>
            <a:r>
              <a:rPr lang="es-CO" sz="1600" b="1" i="0" kern="1200" dirty="0" err="1">
                <a:solidFill>
                  <a:schemeClr val="tx1"/>
                </a:solidFill>
                <a:effectLst/>
                <a:latin typeface="+mn-lt"/>
                <a:ea typeface="+mn-ea"/>
                <a:cs typeface="+mn-cs"/>
              </a:rPr>
              <a:t>RapidMiner</a:t>
            </a:r>
            <a:r>
              <a:rPr lang="es-CO" sz="1600" b="0" i="0" kern="1200" dirty="0">
                <a:solidFill>
                  <a:schemeClr val="tx1"/>
                </a:solidFill>
                <a:effectLst/>
                <a:latin typeface="+mn-lt"/>
                <a:ea typeface="+mn-ea"/>
                <a:cs typeface="+mn-cs"/>
              </a:rPr>
              <a:t>, 31.5% ( 44.2% en 2014)</a:t>
            </a:r>
          </a:p>
          <a:p>
            <a:r>
              <a:rPr lang="es-CO" sz="1600" b="1" i="0" kern="1200" dirty="0">
                <a:solidFill>
                  <a:schemeClr val="tx1"/>
                </a:solidFill>
                <a:effectLst/>
                <a:latin typeface="+mn-lt"/>
                <a:ea typeface="+mn-ea"/>
                <a:cs typeface="+mn-cs"/>
              </a:rPr>
              <a:t>SQL</a:t>
            </a:r>
            <a:r>
              <a:rPr lang="es-CO" sz="1600" b="0" i="0" kern="1200" dirty="0">
                <a:solidFill>
                  <a:schemeClr val="tx1"/>
                </a:solidFill>
                <a:effectLst/>
                <a:latin typeface="+mn-lt"/>
                <a:ea typeface="+mn-ea"/>
                <a:cs typeface="+mn-cs"/>
              </a:rPr>
              <a:t>, 30.9% ( 25.3% en 2014)</a:t>
            </a:r>
          </a:p>
          <a:p>
            <a:r>
              <a:rPr lang="es-CO" sz="1600" b="1" i="0" kern="1200" dirty="0">
                <a:solidFill>
                  <a:schemeClr val="tx1"/>
                </a:solidFill>
                <a:effectLst/>
                <a:latin typeface="+mn-lt"/>
                <a:ea typeface="+mn-ea"/>
                <a:cs typeface="+mn-cs"/>
              </a:rPr>
              <a:t>Python</a:t>
            </a:r>
            <a:r>
              <a:rPr lang="es-CO" sz="1600" b="0" i="0" kern="1200" dirty="0">
                <a:solidFill>
                  <a:schemeClr val="tx1"/>
                </a:solidFill>
                <a:effectLst/>
                <a:latin typeface="+mn-lt"/>
                <a:ea typeface="+mn-ea"/>
                <a:cs typeface="+mn-cs"/>
              </a:rPr>
              <a:t>, 30.3% ( 19.5% en 2014)</a:t>
            </a:r>
          </a:p>
          <a:p>
            <a:r>
              <a:rPr lang="es-CO" sz="1600" b="1" i="0" kern="1200" dirty="0">
                <a:solidFill>
                  <a:schemeClr val="tx1"/>
                </a:solidFill>
                <a:effectLst/>
                <a:latin typeface="+mn-lt"/>
                <a:ea typeface="+mn-ea"/>
                <a:cs typeface="+mn-cs"/>
              </a:rPr>
              <a:t>Excel</a:t>
            </a:r>
            <a:r>
              <a:rPr lang="es-CO" sz="1600" b="0" i="0" kern="1200" dirty="0">
                <a:solidFill>
                  <a:schemeClr val="tx1"/>
                </a:solidFill>
                <a:effectLst/>
                <a:latin typeface="+mn-lt"/>
                <a:ea typeface="+mn-ea"/>
                <a:cs typeface="+mn-cs"/>
              </a:rPr>
              <a:t>, 22.9% ( 25.8% en 2014)</a:t>
            </a:r>
          </a:p>
          <a:p>
            <a:r>
              <a:rPr lang="es-CO" sz="1600" b="1" i="0" kern="1200" dirty="0">
                <a:solidFill>
                  <a:schemeClr val="tx1"/>
                </a:solidFill>
                <a:effectLst/>
                <a:latin typeface="+mn-lt"/>
                <a:ea typeface="+mn-ea"/>
                <a:cs typeface="+mn-cs"/>
              </a:rPr>
              <a:t>KNIME</a:t>
            </a:r>
            <a:r>
              <a:rPr lang="es-CO" sz="1600" b="0" i="0" kern="1200" dirty="0">
                <a:solidFill>
                  <a:schemeClr val="tx1"/>
                </a:solidFill>
                <a:effectLst/>
                <a:latin typeface="+mn-lt"/>
                <a:ea typeface="+mn-ea"/>
                <a:cs typeface="+mn-cs"/>
              </a:rPr>
              <a:t>, 20.0% ( 15.0% en 2014)</a:t>
            </a:r>
          </a:p>
          <a:p>
            <a:r>
              <a:rPr lang="es-CO" sz="1600" b="1" i="0" kern="1200" dirty="0">
                <a:solidFill>
                  <a:schemeClr val="tx1"/>
                </a:solidFill>
                <a:effectLst/>
                <a:latin typeface="+mn-lt"/>
                <a:ea typeface="+mn-ea"/>
                <a:cs typeface="+mn-cs"/>
              </a:rPr>
              <a:t>Hadoop</a:t>
            </a:r>
            <a:r>
              <a:rPr lang="es-CO" sz="1600" b="0" i="0" kern="1200" dirty="0">
                <a:solidFill>
                  <a:schemeClr val="tx1"/>
                </a:solidFill>
                <a:effectLst/>
                <a:latin typeface="+mn-lt"/>
                <a:ea typeface="+mn-ea"/>
                <a:cs typeface="+mn-cs"/>
              </a:rPr>
              <a:t>, 18.4% ( 12.7% en 2014)</a:t>
            </a:r>
          </a:p>
          <a:p>
            <a:r>
              <a:rPr lang="es-CO" sz="1600" b="1" i="0" kern="1200" dirty="0" err="1">
                <a:solidFill>
                  <a:schemeClr val="tx1"/>
                </a:solidFill>
                <a:effectLst/>
                <a:latin typeface="+mn-lt"/>
                <a:ea typeface="+mn-ea"/>
                <a:cs typeface="+mn-cs"/>
              </a:rPr>
              <a:t>Tableau</a:t>
            </a:r>
            <a:r>
              <a:rPr lang="es-CO" sz="1600" b="0" i="0" kern="1200" dirty="0">
                <a:solidFill>
                  <a:schemeClr val="tx1"/>
                </a:solidFill>
                <a:effectLst/>
                <a:latin typeface="+mn-lt"/>
                <a:ea typeface="+mn-ea"/>
                <a:cs typeface="+mn-cs"/>
              </a:rPr>
              <a:t>, 12.4% ( 9.1% en 2014)</a:t>
            </a:r>
          </a:p>
          <a:p>
            <a:r>
              <a:rPr lang="es-CO" sz="1600" b="1" i="0" kern="1200" dirty="0">
                <a:solidFill>
                  <a:schemeClr val="tx1"/>
                </a:solidFill>
                <a:effectLst/>
                <a:latin typeface="+mn-lt"/>
                <a:ea typeface="+mn-ea"/>
                <a:cs typeface="+mn-cs"/>
              </a:rPr>
              <a:t>SAS</a:t>
            </a:r>
            <a:r>
              <a:rPr lang="es-CO" sz="1600" b="0" i="0" kern="1200" dirty="0">
                <a:solidFill>
                  <a:schemeClr val="tx1"/>
                </a:solidFill>
                <a:effectLst/>
                <a:latin typeface="+mn-lt"/>
                <a:ea typeface="+mn-ea"/>
                <a:cs typeface="+mn-cs"/>
              </a:rPr>
              <a:t>, 11.3 (10.9% en 2014)</a:t>
            </a:r>
          </a:p>
          <a:p>
            <a:r>
              <a:rPr lang="es-CO" sz="1600" b="1" i="0" kern="1200" dirty="0" err="1">
                <a:solidFill>
                  <a:schemeClr val="tx1"/>
                </a:solidFill>
                <a:effectLst/>
                <a:latin typeface="+mn-lt"/>
                <a:ea typeface="+mn-ea"/>
                <a:cs typeface="+mn-cs"/>
              </a:rPr>
              <a:t>Spark</a:t>
            </a:r>
            <a:r>
              <a:rPr lang="es-CO" sz="1600" b="0" i="0" kern="1200" dirty="0">
                <a:solidFill>
                  <a:schemeClr val="tx1"/>
                </a:solidFill>
                <a:effectLst/>
                <a:latin typeface="+mn-lt"/>
                <a:ea typeface="+mn-ea"/>
                <a:cs typeface="+mn-cs"/>
              </a:rPr>
              <a:t>, 11.3% ( 2.6% en 2014)</a:t>
            </a:r>
          </a:p>
          <a:p>
            <a:endParaRPr lang="es-CO" sz="1600" b="0" i="0" kern="1200" dirty="0">
              <a:solidFill>
                <a:schemeClr val="tx1"/>
              </a:solidFill>
              <a:effectLst/>
              <a:latin typeface="+mn-lt"/>
              <a:ea typeface="+mn-ea"/>
              <a:cs typeface="+mn-cs"/>
            </a:endParaRPr>
          </a:p>
          <a:p>
            <a:r>
              <a:rPr lang="es-CO" sz="1600" b="0" i="0" kern="1200" dirty="0">
                <a:solidFill>
                  <a:schemeClr val="tx1"/>
                </a:solidFill>
                <a:effectLst/>
                <a:latin typeface="+mn-lt"/>
                <a:ea typeface="+mn-ea"/>
                <a:cs typeface="+mn-cs"/>
              </a:rPr>
              <a:t>la encuesta de </a:t>
            </a:r>
            <a:r>
              <a:rPr lang="es-CO" sz="1600" b="0" i="0" kern="1200" dirty="0" err="1">
                <a:solidFill>
                  <a:schemeClr val="tx1"/>
                </a:solidFill>
                <a:effectLst/>
                <a:latin typeface="+mn-lt"/>
                <a:ea typeface="+mn-ea"/>
                <a:cs typeface="+mn-cs"/>
              </a:rPr>
              <a:t>Kaggle</a:t>
            </a:r>
            <a:r>
              <a:rPr lang="es-CO" sz="1600" b="0" i="0" kern="1200" dirty="0">
                <a:solidFill>
                  <a:schemeClr val="tx1"/>
                </a:solidFill>
                <a:effectLst/>
                <a:latin typeface="+mn-lt"/>
                <a:ea typeface="+mn-ea"/>
                <a:cs typeface="+mn-cs"/>
              </a:rPr>
              <a:t>: </a:t>
            </a:r>
            <a:r>
              <a:rPr lang="es-ES" dirty="0"/>
              <a:t>Esta encuesta recibió 16.716 encuestados utilizables de 171 países y territorios. </a:t>
            </a:r>
            <a:r>
              <a:rPr lang="es-CO" dirty="0">
                <a:hlinkClick r:id="rId3"/>
              </a:rPr>
              <a:t>https://www.quora.com/What-tools-should-a-data-scientist-know</a:t>
            </a:r>
            <a:endParaRPr lang="es-CO" sz="1600" b="0" i="0" kern="1200" dirty="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102</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0951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ES" b="0" i="0" dirty="0">
                <a:solidFill>
                  <a:srgbClr val="868B90"/>
                </a:solidFill>
                <a:effectLst/>
                <a:latin typeface="Roboto"/>
              </a:rPr>
              <a:t>https://medium.com/javarevisited/python-vs-java-comparison-who-is-the-better-of-the-best-in-2020-19d55624b850</a:t>
            </a:r>
          </a:p>
          <a:p>
            <a:pPr marL="0" indent="0" algn="just">
              <a:buNone/>
            </a:pPr>
            <a:r>
              <a:rPr lang="es-ES" b="0" i="0" dirty="0">
                <a:solidFill>
                  <a:srgbClr val="868B90"/>
                </a:solidFill>
                <a:effectLst/>
                <a:latin typeface="Roboto"/>
              </a:rPr>
              <a:t>Ene2020 publican este estudio realizado en 2019</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103</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277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ES" b="0" i="0" dirty="0">
                <a:solidFill>
                  <a:srgbClr val="868B90"/>
                </a:solidFill>
                <a:effectLst/>
                <a:latin typeface="Roboto"/>
              </a:rPr>
              <a:t>https://medium.com/javarevisited/python-vs-java-comparison-who-is-the-better-of-the-best-in-2020-19d55624b850</a:t>
            </a:r>
          </a:p>
          <a:p>
            <a:pPr marL="0" indent="0" algn="just">
              <a:buNone/>
            </a:pPr>
            <a:r>
              <a:rPr lang="es-ES" b="0" i="0" dirty="0">
                <a:solidFill>
                  <a:srgbClr val="868B90"/>
                </a:solidFill>
                <a:effectLst/>
                <a:latin typeface="Roboto"/>
              </a:rPr>
              <a:t>Ene2020 publican este estudio realizado en 2019</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104</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635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95BFF-F08C-CA71-86D3-657AC545FC3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5E96EC-3D20-937F-FA0A-8559AF58AF3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9A1DAC1-89DB-D81A-F382-810BE20A8DF3}"/>
              </a:ext>
            </a:extLst>
          </p:cNvPr>
          <p:cNvSpPr>
            <a:spLocks noGrp="1"/>
          </p:cNvSpPr>
          <p:nvPr>
            <p:ph type="body" idx="1"/>
          </p:nvPr>
        </p:nvSpPr>
        <p:spPr/>
        <p:txBody>
          <a:bodyPr/>
          <a:lstStyle/>
          <a:p>
            <a:pPr marL="0" indent="0" algn="just">
              <a:buNone/>
            </a:pPr>
            <a:r>
              <a:rPr lang="es-ES" b="0" i="0" dirty="0">
                <a:solidFill>
                  <a:srgbClr val="868B90"/>
                </a:solidFill>
                <a:effectLst/>
                <a:latin typeface="Roboto"/>
              </a:rPr>
              <a:t>https://medium.com/javarevisited/python-vs-java-comparison-who-is-the-better-of-the-best-in-2020-19d55624b850</a:t>
            </a:r>
          </a:p>
          <a:p>
            <a:pPr marL="0" indent="0" algn="just">
              <a:buNone/>
            </a:pPr>
            <a:r>
              <a:rPr lang="es-ES" b="0" i="0" dirty="0">
                <a:solidFill>
                  <a:srgbClr val="868B90"/>
                </a:solidFill>
                <a:effectLst/>
                <a:latin typeface="Roboto"/>
              </a:rPr>
              <a:t>Ene2020 publican este estudio realizado en 2019</a:t>
            </a:r>
          </a:p>
          <a:p>
            <a:endParaRPr lang="es-CO" dirty="0"/>
          </a:p>
        </p:txBody>
      </p:sp>
      <p:sp>
        <p:nvSpPr>
          <p:cNvPr id="4" name="Marcador de número de diapositiva 3">
            <a:extLst>
              <a:ext uri="{FF2B5EF4-FFF2-40B4-BE49-F238E27FC236}">
                <a16:creationId xmlns:a16="http://schemas.microsoft.com/office/drawing/2014/main" id="{4C8090D4-1E0F-A964-5B5C-118EB14EB9B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105</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7974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600" b="1" i="0" u="none" strike="noStrike" dirty="0">
                <a:solidFill>
                  <a:srgbClr val="333333"/>
                </a:solidFill>
                <a:effectLst/>
                <a:latin typeface="Arial" panose="020B0604020202020204" pitchFamily="34" charset="0"/>
              </a:rPr>
              <a:t>Medicina</a:t>
            </a:r>
            <a:r>
              <a:rPr lang="es-ES" sz="1600" b="0" i="0" u="none" strike="noStrike" dirty="0">
                <a:solidFill>
                  <a:srgbClr val="000000"/>
                </a:solidFill>
                <a:effectLst/>
                <a:latin typeface="Calibri" panose="020F0502020204030204" pitchFamily="34" charset="0"/>
              </a:rPr>
              <a:t>: Evaluar si el consumo de gluten tiene relación con las alergias. ¿Si como mucho pan tendré más alergias e intolerancias a otros alimentos?</a:t>
            </a:r>
            <a:r>
              <a:rPr lang="es-ES" dirty="0"/>
              <a:t> </a:t>
            </a:r>
          </a:p>
          <a:p>
            <a:r>
              <a:rPr lang="es-ES" sz="1600" b="1" i="0" u="none" strike="noStrike" dirty="0">
                <a:solidFill>
                  <a:srgbClr val="333333"/>
                </a:solidFill>
                <a:effectLst/>
                <a:latin typeface="Arial" panose="020B0604020202020204" pitchFamily="34" charset="0"/>
              </a:rPr>
              <a:t>Sociología: </a:t>
            </a:r>
            <a:r>
              <a:rPr lang="es-ES" sz="1600" b="0" i="0" u="none" strike="noStrike" dirty="0">
                <a:solidFill>
                  <a:srgbClr val="333333"/>
                </a:solidFill>
                <a:effectLst/>
                <a:latin typeface="Arial" panose="020B0604020202020204" pitchFamily="34" charset="0"/>
              </a:rPr>
              <a:t>P</a:t>
            </a:r>
            <a:r>
              <a:rPr lang="es-ES" sz="1600" b="0" i="0" u="none" strike="noStrike" dirty="0">
                <a:solidFill>
                  <a:srgbClr val="000000"/>
                </a:solidFill>
                <a:effectLst/>
                <a:latin typeface="Calibri" panose="020F0502020204030204" pitchFamily="34" charset="0"/>
              </a:rPr>
              <a:t>redecir el crecimiento de la población en Europa en los próximos 20 años. ¿Se envejecerá?</a:t>
            </a:r>
            <a:r>
              <a:rPr lang="es-ES" dirty="0"/>
              <a:t> </a:t>
            </a:r>
          </a:p>
          <a:p>
            <a:r>
              <a:rPr lang="es-ES" sz="1600" b="1" i="0" u="none" strike="noStrike" dirty="0">
                <a:solidFill>
                  <a:srgbClr val="333333"/>
                </a:solidFill>
                <a:effectLst/>
                <a:latin typeface="Arial" panose="020B0604020202020204" pitchFamily="34" charset="0"/>
              </a:rPr>
              <a:t>Energía: </a:t>
            </a:r>
            <a:r>
              <a:rPr lang="es-ES" sz="1600" b="0" i="0" u="none" strike="noStrike" dirty="0">
                <a:solidFill>
                  <a:srgbClr val="333333"/>
                </a:solidFill>
                <a:effectLst/>
                <a:latin typeface="Arial" panose="020B0604020202020204" pitchFamily="34" charset="0"/>
              </a:rPr>
              <a:t>P</a:t>
            </a:r>
            <a:r>
              <a:rPr lang="es-ES" sz="1600" b="0" i="0" u="none" strike="noStrike" dirty="0">
                <a:solidFill>
                  <a:srgbClr val="000000"/>
                </a:solidFill>
                <a:effectLst/>
                <a:latin typeface="Calibri" panose="020F0502020204030204" pitchFamily="34" charset="0"/>
              </a:rPr>
              <a:t>redecir el consumo de electricidad en el mundo en los próximos años. ¿Tenemos suficientes recursos energéticos?</a:t>
            </a:r>
            <a:r>
              <a:rPr lang="es-ES" dirty="0"/>
              <a:t> </a:t>
            </a:r>
          </a:p>
          <a:p>
            <a:r>
              <a:rPr lang="es-ES" sz="1600" b="1" i="0" u="none" strike="noStrike" dirty="0">
                <a:solidFill>
                  <a:srgbClr val="333333"/>
                </a:solidFill>
                <a:effectLst/>
                <a:latin typeface="Arial" panose="020B0604020202020204" pitchFamily="34" charset="0"/>
              </a:rPr>
              <a:t>Marketing: </a:t>
            </a:r>
            <a:r>
              <a:rPr lang="es-ES" sz="1600" b="0" i="0" u="none" strike="noStrike" dirty="0">
                <a:solidFill>
                  <a:srgbClr val="333333"/>
                </a:solidFill>
                <a:effectLst/>
                <a:latin typeface="Arial" panose="020B0604020202020204" pitchFamily="34" charset="0"/>
              </a:rPr>
              <a:t>I</a:t>
            </a:r>
            <a:r>
              <a:rPr lang="es-ES" sz="1600" b="0" i="0" u="none" strike="noStrike" dirty="0">
                <a:solidFill>
                  <a:srgbClr val="000000"/>
                </a:solidFill>
                <a:effectLst/>
                <a:latin typeface="Calibri" panose="020F0502020204030204" pitchFamily="34" charset="0"/>
              </a:rPr>
              <a:t>dentificar cuál es el mejor sitio para colocar un restaurante Japonés en Barcelona. ¿Qué barrio tendrá mejor acogida nuestro negocio?</a:t>
            </a:r>
          </a:p>
          <a:p>
            <a:r>
              <a:rPr lang="es-ES" sz="1600" b="1" i="0" u="none" strike="noStrike" dirty="0">
                <a:solidFill>
                  <a:srgbClr val="333333"/>
                </a:solidFill>
                <a:effectLst/>
                <a:latin typeface="Arial" panose="020B0604020202020204" pitchFamily="34" charset="0"/>
              </a:rPr>
              <a:t>Logística: </a:t>
            </a:r>
            <a:r>
              <a:rPr lang="es-ES" sz="1600" b="0" i="0" u="none" strike="noStrike" dirty="0">
                <a:solidFill>
                  <a:srgbClr val="333333"/>
                </a:solidFill>
                <a:effectLst/>
                <a:latin typeface="Arial" panose="020B0604020202020204" pitchFamily="34" charset="0"/>
              </a:rPr>
              <a:t>A</a:t>
            </a:r>
            <a:r>
              <a:rPr lang="es-ES" sz="1600" b="0" i="0" u="none" strike="noStrike" dirty="0">
                <a:solidFill>
                  <a:srgbClr val="000000"/>
                </a:solidFill>
                <a:effectLst/>
                <a:latin typeface="Calibri" panose="020F0502020204030204" pitchFamily="34" charset="0"/>
              </a:rPr>
              <a:t>justar la política de stocks de una fábrica de lápices cosméticos. ¿Cuándo es mejor comprar materia prima para la fabricación de nuestro producto?</a:t>
            </a:r>
          </a:p>
          <a:p>
            <a:r>
              <a:rPr lang="es-ES" sz="1600" b="1" i="0" u="none" strike="noStrike" dirty="0">
                <a:solidFill>
                  <a:srgbClr val="333333"/>
                </a:solidFill>
                <a:effectLst/>
                <a:latin typeface="Arial" panose="020B0604020202020204" pitchFamily="34" charset="0"/>
              </a:rPr>
              <a:t>Medicina: </a:t>
            </a:r>
            <a:r>
              <a:rPr lang="es-ES" dirty="0"/>
              <a:t>E</a:t>
            </a:r>
            <a:r>
              <a:rPr lang="es-ES" sz="1600" b="0" i="0" u="none" strike="noStrike" dirty="0">
                <a:solidFill>
                  <a:srgbClr val="000000"/>
                </a:solidFill>
                <a:effectLst/>
                <a:latin typeface="Calibri" panose="020F0502020204030204" pitchFamily="34" charset="0"/>
              </a:rPr>
              <a:t>valuar los patrones de crecimiento de un niño para identificar alteraciones en el crecimiento. ¿Podemos identificar un crecimiento anormal en un niño para poder corregirlo?</a:t>
            </a:r>
            <a:r>
              <a:rPr lang="es-ES" dirty="0"/>
              <a:t> </a:t>
            </a:r>
          </a:p>
          <a:p>
            <a:r>
              <a:rPr lang="es-ES" sz="1600" b="1" i="0" u="none" strike="noStrike" dirty="0">
                <a:solidFill>
                  <a:srgbClr val="333333"/>
                </a:solidFill>
                <a:effectLst/>
                <a:latin typeface="Arial" panose="020B0604020202020204" pitchFamily="34" charset="0"/>
              </a:rPr>
              <a:t>Medicina </a:t>
            </a:r>
            <a:r>
              <a:rPr lang="es-ES" sz="1600" dirty="0"/>
              <a:t> </a:t>
            </a:r>
            <a:r>
              <a:rPr lang="es-ES" sz="1600" b="0" i="0" u="none" strike="noStrike" dirty="0">
                <a:solidFill>
                  <a:srgbClr val="000000"/>
                </a:solidFill>
                <a:effectLst/>
                <a:latin typeface="Calibri" panose="020F0502020204030204" pitchFamily="34" charset="0"/>
              </a:rPr>
              <a:t> identificar si un fármaco es efectivo para disminuir los síntomas del </a:t>
            </a:r>
            <a:r>
              <a:rPr lang="es-ES" sz="1600" b="0" i="0" u="none" strike="noStrike" dirty="0" err="1">
                <a:solidFill>
                  <a:srgbClr val="000000"/>
                </a:solidFill>
                <a:effectLst/>
                <a:latin typeface="Calibri" panose="020F0502020204030204" pitchFamily="34" charset="0"/>
              </a:rPr>
              <a:t>alzheimer</a:t>
            </a:r>
            <a:r>
              <a:rPr lang="es-ES" sz="1600" b="0" i="0" u="none" strike="noStrike" dirty="0">
                <a:solidFill>
                  <a:srgbClr val="000000"/>
                </a:solidFill>
                <a:effectLst/>
                <a:latin typeface="Calibri" panose="020F0502020204030204" pitchFamily="34" charset="0"/>
              </a:rPr>
              <a:t>. ¿Esta pastilla reducirá los efectos de la enfermedad?</a:t>
            </a:r>
            <a:r>
              <a:rPr lang="es-ES" sz="1600" dirty="0"/>
              <a:t> </a:t>
            </a:r>
          </a:p>
          <a:p>
            <a:r>
              <a:rPr lang="es-ES" sz="1600" b="1" i="0" u="none" strike="noStrike" dirty="0">
                <a:solidFill>
                  <a:srgbClr val="333333"/>
                </a:solidFill>
                <a:effectLst/>
                <a:latin typeface="Arial" panose="020B0604020202020204" pitchFamily="34" charset="0"/>
              </a:rPr>
              <a:t>Diseño industrial: </a:t>
            </a:r>
            <a:r>
              <a:rPr lang="es-ES" dirty="0"/>
              <a:t>I</a:t>
            </a:r>
            <a:r>
              <a:rPr lang="es-ES" sz="1600" b="0" i="0" u="none" strike="noStrike" dirty="0">
                <a:solidFill>
                  <a:srgbClr val="000000"/>
                </a:solidFill>
                <a:effectLst/>
                <a:latin typeface="Calibri" panose="020F0502020204030204" pitchFamily="34" charset="0"/>
              </a:rPr>
              <a:t>nferir la distribución de las magnitudes normales del cuerpo humano (ergonomía) para el diseño de coches. ¿Qué diseño de asiento es el más confortable?</a:t>
            </a:r>
            <a:r>
              <a:rPr lang="es-ES" dirty="0"/>
              <a:t> </a:t>
            </a:r>
          </a:p>
          <a:p>
            <a:r>
              <a:rPr lang="es-ES" sz="1600" b="1" i="0" u="none" strike="noStrike" dirty="0">
                <a:solidFill>
                  <a:srgbClr val="333333"/>
                </a:solidFill>
                <a:effectLst/>
                <a:latin typeface="Arial" panose="020B0604020202020204" pitchFamily="34" charset="0"/>
              </a:rPr>
              <a:t>Política: </a:t>
            </a:r>
            <a:r>
              <a:rPr lang="es-ES" dirty="0"/>
              <a:t>S</a:t>
            </a:r>
            <a:r>
              <a:rPr lang="es-ES" sz="1600" b="0" i="0" u="none" strike="noStrike" dirty="0">
                <a:solidFill>
                  <a:srgbClr val="000000"/>
                </a:solidFill>
                <a:effectLst/>
                <a:latin typeface="Calibri" panose="020F0502020204030204" pitchFamily="34" charset="0"/>
              </a:rPr>
              <a:t>ondeo de los resultados antes de unas elecciones. ¿Qué partido ganará las elecciones?</a:t>
            </a:r>
          </a:p>
          <a:p>
            <a:r>
              <a:rPr lang="es-ES" sz="1600" b="1" i="0" u="none" strike="noStrike" dirty="0">
                <a:solidFill>
                  <a:srgbClr val="333333"/>
                </a:solidFill>
                <a:effectLst/>
                <a:latin typeface="Arial" panose="020B0604020202020204" pitchFamily="34" charset="0"/>
              </a:rPr>
              <a:t>Entretenimiento: </a:t>
            </a:r>
            <a:r>
              <a:rPr lang="es-ES" dirty="0"/>
              <a:t> </a:t>
            </a:r>
            <a:r>
              <a:rPr lang="es-ES" sz="1600" b="0" i="0" u="none" strike="noStrike" dirty="0">
                <a:solidFill>
                  <a:srgbClr val="000000"/>
                </a:solidFill>
                <a:effectLst/>
                <a:latin typeface="Calibri" panose="020F0502020204030204" pitchFamily="34" charset="0"/>
              </a:rPr>
              <a:t> Identificar las necesidades del mercado para lanzar un nuevo modelo de coche. ¿Qué es lo que necesita la gente, un coche deportivo o un coche familiar?</a:t>
            </a:r>
          </a:p>
          <a:p>
            <a:r>
              <a:rPr lang="es-ES" sz="1600" b="1" i="0" u="none" strike="noStrike" dirty="0">
                <a:solidFill>
                  <a:srgbClr val="333333"/>
                </a:solidFill>
                <a:effectLst/>
                <a:latin typeface="Arial" panose="020B0604020202020204" pitchFamily="34" charset="0"/>
              </a:rPr>
              <a:t>Energías renovables: </a:t>
            </a:r>
            <a:r>
              <a:rPr lang="es-ES" sz="1600" b="0" i="0" u="none" strike="noStrike" dirty="0">
                <a:solidFill>
                  <a:srgbClr val="000000"/>
                </a:solidFill>
                <a:effectLst/>
                <a:latin typeface="Calibri" panose="020F0502020204030204" pitchFamily="34" charset="0"/>
              </a:rPr>
              <a:t>saber qué sitio es el mejor para instalar un parque eólico. ¿Dónde será más eficiente colocar un parque eólico?</a:t>
            </a:r>
            <a:r>
              <a:rPr lang="es-ES" dirty="0"/>
              <a:t> </a:t>
            </a:r>
          </a:p>
          <a:p>
            <a:r>
              <a:rPr lang="es-ES" b="0" dirty="0">
                <a:sym typeface="Wingdings" panose="05000000000000000000" pitchFamily="2" charset="2"/>
              </a:rPr>
              <a:t> Finalmente la estadística contribuye en el </a:t>
            </a:r>
            <a:r>
              <a:rPr lang="es-ES" b="0" dirty="0" err="1">
                <a:sym typeface="Wingdings" panose="05000000000000000000" pitchFamily="2" charset="2"/>
              </a:rPr>
              <a:t>mejr</a:t>
            </a:r>
            <a:r>
              <a:rPr lang="es-ES" b="0" dirty="0">
                <a:sym typeface="Wingdings" panose="05000000000000000000" pitchFamily="2" charset="2"/>
              </a:rPr>
              <a:t> de los casos de forma positiva en a toma de decisiones de una compañía…</a:t>
            </a:r>
            <a:endParaRPr lang="es-CO" b="0" dirty="0"/>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108</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1277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0" dirty="0">
                <a:solidFill>
                  <a:srgbClr val="333333"/>
                </a:solidFill>
                <a:effectLst/>
                <a:latin typeface="Montserrat"/>
              </a:rPr>
              <a:t>ESTADÍSTICA DESCRIPTIVA. </a:t>
            </a:r>
            <a:r>
              <a:rPr lang="es-ES" b="0" i="0" dirty="0">
                <a:solidFill>
                  <a:srgbClr val="333333"/>
                </a:solidFill>
                <a:effectLst/>
                <a:latin typeface="Montserrat"/>
              </a:rPr>
              <a:t>La tabla de datos no te dice nada a simple vista. Es necesario </a:t>
            </a:r>
            <a:r>
              <a:rPr lang="es-ES" b="1" i="0" dirty="0">
                <a:solidFill>
                  <a:srgbClr val="333333"/>
                </a:solidFill>
                <a:effectLst/>
                <a:latin typeface="Montserrat"/>
              </a:rPr>
              <a:t>describir los datos mediante gráficos o valores que los resuman</a:t>
            </a:r>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111</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341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buFont typeface="Arial" panose="020B0604020202020204" pitchFamily="34" charset="0"/>
              <a:buChar char="•"/>
            </a:pPr>
            <a:r>
              <a:rPr lang="es-ES" b="0" i="0" dirty="0">
                <a:solidFill>
                  <a:srgbClr val="868B90"/>
                </a:solidFill>
                <a:effectLst/>
                <a:latin typeface="Roboto"/>
              </a:rPr>
              <a:t>Tabulaciones cruzadas: son tablas construidas para segmentar basándose en los criterios establecidos de antemano.</a:t>
            </a:r>
          </a:p>
          <a:p>
            <a:pPr algn="just">
              <a:buFont typeface="Arial" panose="020B0604020202020204" pitchFamily="34" charset="0"/>
              <a:buChar char="•"/>
            </a:pPr>
            <a:r>
              <a:rPr lang="es-ES" b="0" i="0" dirty="0">
                <a:solidFill>
                  <a:srgbClr val="868B90"/>
                </a:solidFill>
                <a:effectLst/>
                <a:latin typeface="Roboto"/>
              </a:rPr>
              <a:t>Análisis factorial: es una técnica estadística de reducción de datos que sirve para encontrar grupos homogéneos de variables a partir de un conjunto numeroso de variables.</a:t>
            </a:r>
          </a:p>
          <a:p>
            <a:pPr algn="just">
              <a:buFont typeface="Arial" panose="020B0604020202020204" pitchFamily="34" charset="0"/>
              <a:buChar char="•"/>
            </a:pPr>
            <a:r>
              <a:rPr lang="es-ES" b="0" i="0" dirty="0">
                <a:solidFill>
                  <a:srgbClr val="868B90"/>
                </a:solidFill>
                <a:effectLst/>
                <a:latin typeface="Roboto"/>
              </a:rPr>
              <a:t>Análisis de conglomerados (clúster): es un método estadístico que permite formar grupos de elementos (por ejemplo, clientes) utilizando sus características (ingresos, montos de las transacciones, frecuencia de operaciones, entre otros).</a:t>
            </a:r>
          </a:p>
          <a:p>
            <a:pPr algn="just">
              <a:buFont typeface="Arial" panose="020B0604020202020204" pitchFamily="34" charset="0"/>
              <a:buChar char="•"/>
            </a:pPr>
            <a:r>
              <a:rPr lang="es-ES" b="0" i="0" dirty="0">
                <a:solidFill>
                  <a:srgbClr val="868B90"/>
                </a:solidFill>
                <a:effectLst/>
                <a:latin typeface="Roboto"/>
              </a:rPr>
              <a:t>Mezclas finitas: permiten identificar un conjunto de grupos mutuamente exclusivos (los segmentos o clases) que explican la similitud de los casos medidos en una serie de variables observables categóricas o métricas.</a:t>
            </a:r>
          </a:p>
          <a:p>
            <a:pPr algn="just">
              <a:buFont typeface="Arial" panose="020B0604020202020204" pitchFamily="34" charset="0"/>
              <a:buChar char="•"/>
            </a:pPr>
            <a:r>
              <a:rPr lang="es-ES" b="0" i="0" dirty="0">
                <a:solidFill>
                  <a:srgbClr val="868B90"/>
                </a:solidFill>
                <a:effectLst/>
                <a:latin typeface="Roboto"/>
              </a:rPr>
              <a:t>Redes neuronales de </a:t>
            </a:r>
            <a:r>
              <a:rPr lang="es-ES" b="0" i="0" dirty="0" err="1">
                <a:solidFill>
                  <a:srgbClr val="868B90"/>
                </a:solidFill>
                <a:effectLst/>
                <a:latin typeface="Roboto"/>
              </a:rPr>
              <a:t>Kohonen</a:t>
            </a:r>
            <a:r>
              <a:rPr lang="es-ES" b="0" i="0" dirty="0">
                <a:solidFill>
                  <a:srgbClr val="868B90"/>
                </a:solidFill>
                <a:effectLst/>
                <a:latin typeface="Roboto"/>
              </a:rPr>
              <a:t>: categorizan o interpretan grandes cantidades de datos mediante su representación en un mapa bidimensional que muestra las similitudes de los datos, de tal modo que datos similares aparecen representados en regiones contiguas o adyacentes.</a:t>
            </a:r>
          </a:p>
          <a:p>
            <a:pPr algn="just">
              <a:buFont typeface="Arial" panose="020B0604020202020204" pitchFamily="34" charset="0"/>
              <a:buChar char="•"/>
            </a:pPr>
            <a:r>
              <a:rPr lang="es-ES" b="0" i="0" dirty="0">
                <a:solidFill>
                  <a:srgbClr val="868B90"/>
                </a:solidFill>
                <a:effectLst/>
                <a:latin typeface="Roboto"/>
              </a:rPr>
              <a:t>Análisis log-lineal: el procedimiento del análisis log-lineal analiza la relación entre variables dependientes (o de respuesta) y variables independientes (o explicativas). Las variables dependientes siempre son categóricas, mientras que las variables independientes pueden ser categóricas (factores).</a:t>
            </a:r>
          </a:p>
          <a:p>
            <a:pPr algn="just">
              <a:buFont typeface="Arial" panose="020B0604020202020204" pitchFamily="34" charset="0"/>
              <a:buChar char="•"/>
            </a:pPr>
            <a:r>
              <a:rPr lang="es-ES" b="0" i="0" dirty="0">
                <a:solidFill>
                  <a:srgbClr val="868B90"/>
                </a:solidFill>
                <a:effectLst/>
                <a:latin typeface="Roboto"/>
              </a:rPr>
              <a:t>Regresión de mezclas finitas: este método parte del supuesto de que las preferencias de los sujetos conforman una población que es, de hecho, una mezcla de diversos segmentos en proporciones desconocidas, razón por la cual se desconoce </a:t>
            </a:r>
            <a:r>
              <a:rPr lang="es-ES" b="0" i="1" dirty="0">
                <a:solidFill>
                  <a:srgbClr val="868B90"/>
                </a:solidFill>
                <a:effectLst/>
                <a:latin typeface="Roboto"/>
              </a:rPr>
              <a:t>a priori</a:t>
            </a:r>
            <a:r>
              <a:rPr lang="es-ES" b="0" i="0" dirty="0">
                <a:solidFill>
                  <a:srgbClr val="868B90"/>
                </a:solidFill>
                <a:effectLst/>
                <a:latin typeface="Roboto"/>
              </a:rPr>
              <a:t> el segmento al que pertenece un sujeto concreto.</a:t>
            </a:r>
          </a:p>
          <a:p>
            <a:pPr algn="just">
              <a:buFont typeface="Arial" panose="020B0604020202020204" pitchFamily="34" charset="0"/>
              <a:buChar char="•"/>
            </a:pPr>
            <a:r>
              <a:rPr lang="es-ES" b="0" i="0" dirty="0">
                <a:solidFill>
                  <a:srgbClr val="868B90"/>
                </a:solidFill>
                <a:effectLst/>
                <a:latin typeface="Roboto"/>
              </a:rPr>
              <a:t>Árboles de clasificación: es una de las técnicas más usadas y permite encontrar patrones de comportamiento basados en un conjunto de variables independientes. Básicamente son gráficos que ilustran reglas de decisión y que tienen como finalidad explicar la clasificación y predecir los elementos (por ejemplo, clientes) que provienen de estos sistemas de clasificación, los cuales corresponden a una serie de reglas de decisión que predicen o clasifican observaciones futuras.</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12</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7850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600" b="0" i="0" kern="1200" dirty="0">
                <a:solidFill>
                  <a:schemeClr val="tx1"/>
                </a:solidFill>
                <a:effectLst/>
                <a:latin typeface="+mn-lt"/>
                <a:ea typeface="+mn-ea"/>
                <a:cs typeface="+mn-cs"/>
              </a:rPr>
              <a:t>Cualitativas:</a:t>
            </a:r>
            <a:r>
              <a:rPr lang="es-CO" sz="1600" b="0" i="0" kern="1200" baseline="0" dirty="0">
                <a:solidFill>
                  <a:schemeClr val="tx1"/>
                </a:solidFill>
                <a:effectLst/>
                <a:latin typeface="+mn-lt"/>
                <a:ea typeface="+mn-ea"/>
                <a:cs typeface="+mn-cs"/>
              </a:rPr>
              <a:t> </a:t>
            </a:r>
            <a:r>
              <a:rPr lang="es-CO" sz="1600" b="0" i="0" kern="1200" dirty="0">
                <a:solidFill>
                  <a:schemeClr val="tx1"/>
                </a:solidFill>
                <a:effectLst/>
                <a:latin typeface="+mn-lt"/>
                <a:ea typeface="+mn-ea"/>
                <a:cs typeface="+mn-cs"/>
              </a:rPr>
              <a:t>características o cualidades en las cuales no existe una escala de medición, es decir, que no se puede cuantificar con números.</a:t>
            </a:r>
            <a:br>
              <a:rPr lang="es-CO" dirty="0"/>
            </a:br>
            <a:r>
              <a:rPr lang="es-CO" sz="1600" b="0" i="0" kern="1200" dirty="0">
                <a:solidFill>
                  <a:schemeClr val="tx1"/>
                </a:solidFill>
                <a:effectLst/>
                <a:latin typeface="+mn-lt"/>
                <a:ea typeface="+mn-ea"/>
                <a:cs typeface="+mn-cs"/>
              </a:rPr>
              <a:t>Variables Nominales: son aquellas variables que no siguen un orden o no obedecen una ordenación.</a:t>
            </a:r>
            <a:br>
              <a:rPr lang="es-CO" dirty="0"/>
            </a:br>
            <a:r>
              <a:rPr lang="es-CO" sz="1600" b="0" i="0" kern="1200" dirty="0">
                <a:solidFill>
                  <a:schemeClr val="tx1"/>
                </a:solidFill>
                <a:effectLst/>
                <a:latin typeface="+mn-lt"/>
                <a:ea typeface="+mn-ea"/>
                <a:cs typeface="+mn-cs"/>
              </a:rPr>
              <a:t>Variables Ordinales: son aquellas variables las cuáles se organizan siguiendo un orden o jerarquía.</a:t>
            </a:r>
          </a:p>
          <a:p>
            <a:r>
              <a:rPr lang="es-CO" sz="1600" b="0" i="0" kern="1200" dirty="0">
                <a:solidFill>
                  <a:schemeClr val="tx1"/>
                </a:solidFill>
                <a:effectLst/>
                <a:latin typeface="+mn-lt"/>
                <a:ea typeface="+mn-ea"/>
                <a:cs typeface="+mn-cs"/>
              </a:rPr>
              <a:t>Cuantitativas: medibles y podemos</a:t>
            </a:r>
            <a:r>
              <a:rPr lang="es-CO" sz="1600" b="0" i="0" kern="1200" baseline="0" dirty="0">
                <a:solidFill>
                  <a:schemeClr val="tx1"/>
                </a:solidFill>
                <a:effectLst/>
                <a:latin typeface="+mn-lt"/>
                <a:ea typeface="+mn-ea"/>
                <a:cs typeface="+mn-cs"/>
              </a:rPr>
              <a:t> realizar con estas </a:t>
            </a:r>
            <a:r>
              <a:rPr lang="es-CO" sz="1600" b="0" i="0" kern="1200" dirty="0">
                <a:solidFill>
                  <a:schemeClr val="tx1"/>
                </a:solidFill>
                <a:effectLst/>
                <a:latin typeface="+mn-lt"/>
                <a:ea typeface="+mn-ea"/>
                <a:cs typeface="+mn-cs"/>
              </a:rPr>
              <a:t>ciertas operaciones aritméticas</a:t>
            </a:r>
          </a:p>
          <a:p>
            <a:r>
              <a:rPr lang="es-CO" dirty="0"/>
              <a:t>Variable Discreta: es aquella variable en la que solo se le puede asignar valores enteros. </a:t>
            </a:r>
          </a:p>
          <a:p>
            <a:r>
              <a:rPr lang="es-CO" dirty="0"/>
              <a:t>Variable Continua: es aquella variable en la que se le pueden asignar diversos valores dentro un espacio definido.</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113</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073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b="1" i="0" dirty="0">
                <a:solidFill>
                  <a:srgbClr val="868B90"/>
                </a:solidFill>
                <a:effectLst/>
                <a:latin typeface="Roboto"/>
              </a:rPr>
              <a:t>Normativo:</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b="0" i="0" dirty="0">
                <a:solidFill>
                  <a:srgbClr val="868B90"/>
                </a:solidFill>
                <a:effectLst/>
                <a:latin typeface="Roboto"/>
              </a:rPr>
              <a:t>Mínimo los 4 factores de Riesgo, además de factor de riesgo Usuarios, pero también podrían emerger otros factores de riesgo, tal es el caso de Empleados, o también proveedores., e incluso dependiendo la entidad usuario final, </a:t>
            </a:r>
            <a:r>
              <a:rPr lang="es-ES" b="0" i="0" dirty="0" err="1">
                <a:solidFill>
                  <a:srgbClr val="868B90"/>
                </a:solidFill>
                <a:effectLst/>
                <a:latin typeface="Roboto"/>
              </a:rPr>
              <a:t>p.e</a:t>
            </a:r>
            <a:r>
              <a:rPr lang="es-ES" b="0" i="0" dirty="0">
                <a:solidFill>
                  <a:srgbClr val="868B90"/>
                </a:solidFill>
                <a:effectLst/>
                <a:latin typeface="Roboto"/>
              </a:rPr>
              <a:t>. En las Fiduciarias y FIC (Fondos de Inversión Colectiva).</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b="0" i="0" dirty="0">
              <a:solidFill>
                <a:srgbClr val="868B90"/>
              </a:solidFill>
              <a:effectLst/>
              <a:latin typeface="Roboto"/>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b="1" i="0" dirty="0">
                <a:solidFill>
                  <a:srgbClr val="868B90"/>
                </a:solidFill>
                <a:effectLst/>
                <a:latin typeface="Roboto"/>
              </a:rPr>
              <a:t>Nueva Norma.</a:t>
            </a:r>
          </a:p>
          <a:p>
            <a:pPr marL="0" marR="0" lvl="0" indent="0" algn="just" defTabSz="914400" rtl="0" eaLnBrk="1" fontAlgn="auto" latinLnBrk="0" hangingPunct="1">
              <a:lnSpc>
                <a:spcPct val="100000"/>
              </a:lnSpc>
              <a:spcBef>
                <a:spcPts val="0"/>
              </a:spcBef>
              <a:spcAft>
                <a:spcPts val="0"/>
              </a:spcAft>
              <a:buClrTx/>
              <a:buSzTx/>
              <a:buFontTx/>
              <a:buNone/>
              <a:tabLst/>
              <a:defRPr/>
            </a:pPr>
            <a:r>
              <a:rPr lang="es-ES" b="0" i="0" dirty="0">
                <a:solidFill>
                  <a:srgbClr val="868B90"/>
                </a:solidFill>
                <a:effectLst/>
                <a:latin typeface="Roboto"/>
              </a:rPr>
              <a:t>1. </a:t>
            </a:r>
            <a:r>
              <a:rPr lang="es-ES" sz="1600" dirty="0">
                <a:solidFill>
                  <a:schemeClr val="tx2">
                    <a:lumMod val="75000"/>
                  </a:schemeClr>
                </a:solidFill>
              </a:rPr>
              <a:t>Las entidades deben estar en capacidad de hacer seguimiento a las operaciones que realicen sus clientes y usuarios a través de los demás factores de riesgo.</a:t>
            </a:r>
          </a:p>
          <a:p>
            <a:pPr marL="0" indent="0" algn="just">
              <a:buNone/>
            </a:pPr>
            <a:r>
              <a:rPr lang="es-ES" b="0" i="0" dirty="0">
                <a:solidFill>
                  <a:srgbClr val="868B90"/>
                </a:solidFill>
                <a:effectLst/>
                <a:latin typeface="Roboto"/>
              </a:rPr>
              <a:t>2. Y los “procedimientos que hacen parte del presente capítulo”.</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118</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3839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600" b="0" i="0" u="none" strike="noStrike" baseline="0" dirty="0">
                <a:solidFill>
                  <a:srgbClr val="000000"/>
                </a:solidFill>
                <a:latin typeface="Arial" panose="020B0604020202020204" pitchFamily="34" charset="0"/>
              </a:rPr>
              <a:t>Una operación (transacción) conlleva la ínter actuación de todos los factores de riesgo.</a:t>
            </a:r>
          </a:p>
          <a:p>
            <a:r>
              <a:rPr lang="es-ES" sz="1600" b="0" i="0" u="none" strike="noStrike" baseline="0" dirty="0">
                <a:solidFill>
                  <a:srgbClr val="000000"/>
                </a:solidFill>
                <a:latin typeface="Arial" panose="020B0604020202020204" pitchFamily="34" charset="0"/>
              </a:rPr>
              <a:t>Entidad, tiene sus políticas, objetivos, procedimientos, etc.</a:t>
            </a:r>
          </a:p>
          <a:p>
            <a:r>
              <a:rPr lang="es-ES" sz="1600" b="0" i="0" u="none" strike="noStrike" baseline="0" dirty="0">
                <a:solidFill>
                  <a:srgbClr val="000000"/>
                </a:solidFill>
                <a:latin typeface="Arial" panose="020B0604020202020204" pitchFamily="34" charset="0"/>
              </a:rPr>
              <a:t>Cada jurisdicción tiene sus leyes, normas, autoridades, riesgos, cultura, criminalidad, etc.</a:t>
            </a:r>
          </a:p>
          <a:p>
            <a:r>
              <a:rPr lang="es-ES" sz="1600" b="0" i="0" u="none" strike="noStrike" baseline="0" dirty="0">
                <a:solidFill>
                  <a:srgbClr val="000000"/>
                </a:solidFill>
                <a:latin typeface="Arial" panose="020B0604020202020204" pitchFamily="34" charset="0"/>
              </a:rPr>
              <a:t>Vinculo ENTIDAD con CLIENTE es un vinculo consensuado y aceptado</a:t>
            </a:r>
          </a:p>
          <a:p>
            <a:r>
              <a:rPr lang="es-ES" sz="1600" b="0" i="0" u="none" strike="noStrike" baseline="0" dirty="0">
                <a:solidFill>
                  <a:srgbClr val="000000"/>
                </a:solidFill>
                <a:latin typeface="Arial" panose="020B0604020202020204" pitchFamily="34" charset="0"/>
              </a:rPr>
              <a:t>El producto tiene sus propias características y fines e implícitamente sus riesgos</a:t>
            </a:r>
          </a:p>
          <a:p>
            <a:r>
              <a:rPr lang="es-ES" sz="1600" b="0" i="0" u="none" strike="noStrike" baseline="0" dirty="0">
                <a:solidFill>
                  <a:srgbClr val="000000"/>
                </a:solidFill>
                <a:latin typeface="Arial" panose="020B0604020202020204" pitchFamily="34" charset="0"/>
              </a:rPr>
              <a:t>El vinculo ENTIDAD-CLIENTE se desarrolla a través de los PRODUCTOS y estos se realizan a través de diversos CANALES</a:t>
            </a:r>
            <a:endParaRPr lang="es-CO" b="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119</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990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dirty="0"/>
              <a:t>"Data </a:t>
            </a:r>
            <a:r>
              <a:rPr lang="es-CO" dirty="0" err="1"/>
              <a:t>mining</a:t>
            </a:r>
            <a:r>
              <a:rPr lang="es-CO" dirty="0"/>
              <a:t> | </a:t>
            </a:r>
            <a:r>
              <a:rPr lang="es-CO" dirty="0" err="1"/>
              <a:t>computer</a:t>
            </a:r>
            <a:r>
              <a:rPr lang="es-CO" dirty="0"/>
              <a:t> </a:t>
            </a:r>
            <a:r>
              <a:rPr lang="es-CO" dirty="0" err="1"/>
              <a:t>science</a:t>
            </a:r>
            <a:r>
              <a:rPr lang="es-CO" dirty="0"/>
              <a:t>", </a:t>
            </a:r>
            <a:r>
              <a:rPr lang="es-CO" dirty="0" err="1"/>
              <a:t>Encyclopedia</a:t>
            </a:r>
            <a:r>
              <a:rPr lang="es-CO" dirty="0"/>
              <a:t> </a:t>
            </a:r>
            <a:r>
              <a:rPr lang="es-CO" dirty="0" err="1"/>
              <a:t>Britannica</a:t>
            </a:r>
            <a:r>
              <a:rPr lang="es-CO" dirty="0"/>
              <a:t>, 2019. [Online]. </a:t>
            </a:r>
            <a:r>
              <a:rPr lang="es-CO" dirty="0" err="1"/>
              <a:t>Available</a:t>
            </a:r>
            <a:r>
              <a:rPr lang="es-CO" dirty="0"/>
              <a:t>: https://www.britannica.com/technology/data-mining. [</a:t>
            </a:r>
            <a:r>
              <a:rPr lang="es-CO" dirty="0" err="1"/>
              <a:t>Accessed</a:t>
            </a:r>
            <a:r>
              <a:rPr lang="es-CO" dirty="0"/>
              <a:t>: 28- </a:t>
            </a:r>
            <a:r>
              <a:rPr lang="es-CO" dirty="0" err="1"/>
              <a:t>Aug</a:t>
            </a:r>
            <a:r>
              <a:rPr lang="es-CO" dirty="0"/>
              <a:t>- 2019].</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121</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016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hablamos de "Data </a:t>
            </a:r>
            <a:r>
              <a:rPr lang="es-ES" dirty="0" err="1"/>
              <a:t>Mining</a:t>
            </a:r>
            <a:r>
              <a:rPr lang="es-ES" dirty="0"/>
              <a:t>" existen tres metodologías ampliamente utilizadas en el sector, estas son CRISP-DM, SEMMA y KDD. Estas tres metodologías han sido comparadas en numerosos artículos científicos y suelen ser las metodologías de uso genérico más utilizadas por los expertos, tal como suelen revelar las encuestas publicadas en el sitio web </a:t>
            </a:r>
            <a:r>
              <a:rPr lang="es-ES" dirty="0" err="1"/>
              <a:t>kdnuggets</a:t>
            </a:r>
            <a:r>
              <a:rPr lang="es-ES" dirty="0"/>
              <a:t>, uno de los mayores puntos de encuentro en internet entre expertos en la materia.</a:t>
            </a:r>
          </a:p>
          <a:p>
            <a:r>
              <a:rPr lang="es-ES" dirty="0"/>
              <a:t>Las encuestas realizadas por </a:t>
            </a:r>
            <a:r>
              <a:rPr lang="es-ES" dirty="0" err="1"/>
              <a:t>kdnuggets</a:t>
            </a:r>
            <a:r>
              <a:rPr lang="es-ES" dirty="0"/>
              <a:t> entre 2002 y 2014 tienden a reflejar el dominio de CRISP-DM como metodología más </a:t>
            </a:r>
            <a:r>
              <a:rPr lang="es-ES" dirty="0" err="1"/>
              <a:t>empleadia</a:t>
            </a:r>
            <a:r>
              <a:rPr lang="es-ES" dirty="0"/>
              <a:t> en la gestión de proyectos de Data </a:t>
            </a:r>
            <a:r>
              <a:rPr lang="es-ES" dirty="0" err="1"/>
              <a:t>Mining</a:t>
            </a:r>
            <a:r>
              <a:rPr lang="es-ES" dirty="0"/>
              <a:t>, seguida de SEMMA y KDD, no obstante, existe un porcentaje importante de expertos que emplea su propia metodología, una establecida por la organización en la que trabaja u otras metodologías de menor calado,</a:t>
            </a:r>
            <a:endParaRPr lang="es-CO" dirty="0"/>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122</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8617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b="1" dirty="0"/>
              <a:t>Metodologías de Trabajo</a:t>
            </a:r>
          </a:p>
          <a:p>
            <a:r>
              <a:rPr lang="es-CO" b="1" dirty="0" err="1"/>
              <a:t>Crisp</a:t>
            </a:r>
            <a:r>
              <a:rPr lang="es-CO" b="1" dirty="0"/>
              <a:t>-DM (</a:t>
            </a:r>
            <a:r>
              <a:rPr lang="es-ES" b="1" dirty="0"/>
              <a:t>Proceso estándar entre industrias para la minería de datos)</a:t>
            </a:r>
            <a:r>
              <a:rPr lang="es-CO" b="1" dirty="0"/>
              <a:t>: </a:t>
            </a:r>
            <a:r>
              <a:rPr lang="es-ES" b="0" i="0" dirty="0">
                <a:solidFill>
                  <a:srgbClr val="6E6E6E"/>
                </a:solidFill>
                <a:effectLst/>
                <a:latin typeface="Open Sans"/>
              </a:rPr>
              <a:t>Una metodología para proyectos de minería de datos no es la “más actual” o “la mejor”, pero es muy útil para comprender esta tecnología o extraer ideas para diseñar o revisar métodos de trabajo para proyectos de similares características. Para implementar una </a:t>
            </a:r>
            <a:r>
              <a:rPr lang="es-ES" b="1" i="0" dirty="0">
                <a:solidFill>
                  <a:srgbClr val="6E6E6E"/>
                </a:solidFill>
                <a:effectLst/>
                <a:latin typeface="Open Sans"/>
              </a:rPr>
              <a:t>tecnología</a:t>
            </a:r>
            <a:r>
              <a:rPr lang="es-ES" b="0" i="0" dirty="0">
                <a:solidFill>
                  <a:srgbClr val="6E6E6E"/>
                </a:solidFill>
                <a:effectLst/>
                <a:latin typeface="Open Sans"/>
              </a:rPr>
              <a:t> en un </a:t>
            </a:r>
            <a:r>
              <a:rPr lang="es-ES" b="1" i="0" dirty="0">
                <a:solidFill>
                  <a:srgbClr val="6E6E6E"/>
                </a:solidFill>
                <a:effectLst/>
                <a:latin typeface="Open Sans"/>
              </a:rPr>
              <a:t>negocio</a:t>
            </a:r>
            <a:r>
              <a:rPr lang="es-ES" b="0" i="0" dirty="0">
                <a:solidFill>
                  <a:srgbClr val="6E6E6E"/>
                </a:solidFill>
                <a:effectLst/>
                <a:latin typeface="Open Sans"/>
              </a:rPr>
              <a:t>, se requiere de una </a:t>
            </a:r>
            <a:r>
              <a:rPr lang="es-ES" b="1" i="0" dirty="0">
                <a:solidFill>
                  <a:srgbClr val="6E6E6E"/>
                </a:solidFill>
                <a:effectLst/>
                <a:latin typeface="Open Sans"/>
              </a:rPr>
              <a:t>metodología</a:t>
            </a:r>
            <a:r>
              <a:rPr lang="es-ES" b="0" i="0" dirty="0">
                <a:solidFill>
                  <a:srgbClr val="6E6E6E"/>
                </a:solidFill>
                <a:effectLst/>
                <a:latin typeface="Open Sans"/>
              </a:rPr>
              <a:t>.  La mayoría de las consultoras especializadas en alguna </a:t>
            </a:r>
            <a:r>
              <a:rPr lang="es-ES" b="1" i="0" dirty="0">
                <a:solidFill>
                  <a:srgbClr val="6E6E6E"/>
                </a:solidFill>
                <a:effectLst/>
                <a:latin typeface="Open Sans"/>
              </a:rPr>
              <a:t>tecnología</a:t>
            </a:r>
            <a:r>
              <a:rPr lang="es-ES" b="0" i="0" dirty="0">
                <a:solidFill>
                  <a:srgbClr val="6E6E6E"/>
                </a:solidFill>
                <a:effectLst/>
                <a:latin typeface="Open Sans"/>
              </a:rPr>
              <a:t> cuentan, con por lo menos, una </a:t>
            </a:r>
            <a:r>
              <a:rPr lang="es-ES" b="1" i="0" dirty="0">
                <a:solidFill>
                  <a:srgbClr val="6E6E6E"/>
                </a:solidFill>
                <a:effectLst/>
                <a:latin typeface="Open Sans"/>
              </a:rPr>
              <a:t>metodología</a:t>
            </a:r>
            <a:r>
              <a:rPr lang="es-ES" b="0" i="0" dirty="0">
                <a:solidFill>
                  <a:srgbClr val="6E6E6E"/>
                </a:solidFill>
                <a:effectLst/>
                <a:latin typeface="Open Sans"/>
              </a:rPr>
              <a:t>, según los tipos de proyectos que aborden.  Estos métodos son definidos a partir de sus experiencias y tomando lo mejor de los procedimientos más exitosos o populares.  </a:t>
            </a:r>
            <a:r>
              <a:rPr lang="es-ES" b="1" i="0" dirty="0">
                <a:solidFill>
                  <a:srgbClr val="6E6E6E"/>
                </a:solidFill>
                <a:effectLst/>
                <a:latin typeface="Open Sans"/>
              </a:rPr>
              <a:t>Contar con una metodología, se ha convertido tan importante y necesario como la carta de presentación de las empresas</a:t>
            </a:r>
            <a:r>
              <a:rPr lang="es-ES" b="0" i="0" dirty="0">
                <a:solidFill>
                  <a:srgbClr val="6E6E6E"/>
                </a:solidFill>
                <a:effectLst/>
                <a:latin typeface="Open Sans"/>
              </a:rPr>
              <a:t>.</a:t>
            </a:r>
          </a:p>
          <a:p>
            <a:endParaRPr lang="es-ES" b="0" i="0" dirty="0">
              <a:solidFill>
                <a:srgbClr val="6E6E6E"/>
              </a:solidFill>
              <a:effectLst/>
              <a:latin typeface="Open Sans"/>
            </a:endParaRPr>
          </a:p>
          <a:p>
            <a:pPr algn="l">
              <a:buFont typeface="+mj-lt"/>
              <a:buAutoNum type="arabicPeriod"/>
            </a:pPr>
            <a:r>
              <a:rPr lang="es-ES" b="1" i="0" dirty="0">
                <a:solidFill>
                  <a:srgbClr val="6E6E6E"/>
                </a:solidFill>
                <a:effectLst/>
                <a:latin typeface="Open Sans"/>
              </a:rPr>
              <a:t> Comprensión del negocio</a:t>
            </a:r>
            <a:r>
              <a:rPr lang="es-ES" b="0" i="0" dirty="0">
                <a:solidFill>
                  <a:srgbClr val="6E6E6E"/>
                </a:solidFill>
                <a:effectLst/>
                <a:latin typeface="Open Sans"/>
              </a:rPr>
              <a:t> (Objetivos y requerimientos desde una perspectiva no técnica)</a:t>
            </a:r>
          </a:p>
          <a:p>
            <a:pPr algn="l">
              <a:buFont typeface="Arial" panose="020B0604020202020204" pitchFamily="34" charset="0"/>
              <a:buChar char="•"/>
            </a:pPr>
            <a:r>
              <a:rPr lang="es-ES" b="0" i="0" dirty="0">
                <a:solidFill>
                  <a:srgbClr val="6E6E6E"/>
                </a:solidFill>
                <a:effectLst/>
                <a:latin typeface="Open Sans"/>
              </a:rPr>
              <a:t>Establecimiento de los objetivos del negocio (Contexto inicial, objetivos, criterios de éxito)</a:t>
            </a:r>
          </a:p>
          <a:p>
            <a:pPr algn="l">
              <a:buFont typeface="Arial" panose="020B0604020202020204" pitchFamily="34" charset="0"/>
              <a:buChar char="•"/>
            </a:pPr>
            <a:r>
              <a:rPr lang="es-ES" b="0" i="0" dirty="0">
                <a:solidFill>
                  <a:srgbClr val="6E6E6E"/>
                </a:solidFill>
                <a:effectLst/>
                <a:latin typeface="Open Sans"/>
              </a:rPr>
              <a:t>Evaluación de la situación (Inventario de recursos, requerimientos, supuestos, terminologías propias del negocio,…)</a:t>
            </a:r>
          </a:p>
          <a:p>
            <a:pPr algn="l">
              <a:buFont typeface="Arial" panose="020B0604020202020204" pitchFamily="34" charset="0"/>
              <a:buChar char="•"/>
            </a:pPr>
            <a:r>
              <a:rPr lang="es-ES" b="0" i="0" dirty="0">
                <a:solidFill>
                  <a:srgbClr val="6E6E6E"/>
                </a:solidFill>
                <a:effectLst/>
                <a:latin typeface="Open Sans"/>
              </a:rPr>
              <a:t>Establecimiento de los objetivos de la minería de datos (objetivos y criterios de éxito)</a:t>
            </a:r>
          </a:p>
          <a:p>
            <a:pPr algn="l">
              <a:buFont typeface="Arial" panose="020B0604020202020204" pitchFamily="34" charset="0"/>
              <a:buChar char="•"/>
            </a:pPr>
            <a:r>
              <a:rPr lang="es-ES" b="0" i="0" dirty="0">
                <a:solidFill>
                  <a:srgbClr val="6E6E6E"/>
                </a:solidFill>
                <a:effectLst/>
                <a:latin typeface="Open Sans"/>
              </a:rPr>
              <a:t>Generación del plan del proyecto (plan, herramientas, equipo y técnicas)</a:t>
            </a:r>
          </a:p>
          <a:p>
            <a:pPr algn="l"/>
            <a:r>
              <a:rPr lang="es-ES" b="0" i="0" dirty="0">
                <a:solidFill>
                  <a:srgbClr val="6E6E6E"/>
                </a:solidFill>
                <a:effectLst/>
                <a:latin typeface="Open Sans"/>
              </a:rPr>
              <a:t>2. </a:t>
            </a:r>
            <a:r>
              <a:rPr lang="es-ES" b="1" i="0" dirty="0">
                <a:solidFill>
                  <a:srgbClr val="6E6E6E"/>
                </a:solidFill>
                <a:effectLst/>
                <a:latin typeface="Open Sans"/>
              </a:rPr>
              <a:t>Comprensión de los datos</a:t>
            </a:r>
            <a:r>
              <a:rPr lang="es-ES" b="0" i="0" dirty="0">
                <a:solidFill>
                  <a:srgbClr val="6E6E6E"/>
                </a:solidFill>
                <a:effectLst/>
                <a:latin typeface="Open Sans"/>
              </a:rPr>
              <a:t> (Familiarizarse con los datos teniendo presente los objetivos del negocio)</a:t>
            </a:r>
          </a:p>
          <a:p>
            <a:pPr algn="l">
              <a:buFont typeface="Arial" panose="020B0604020202020204" pitchFamily="34" charset="0"/>
              <a:buChar char="•"/>
            </a:pPr>
            <a:r>
              <a:rPr lang="es-ES" b="0" i="0" dirty="0">
                <a:solidFill>
                  <a:srgbClr val="6E6E6E"/>
                </a:solidFill>
                <a:effectLst/>
                <a:latin typeface="Open Sans"/>
              </a:rPr>
              <a:t>Recopilación inicial de datos</a:t>
            </a:r>
          </a:p>
          <a:p>
            <a:pPr algn="l">
              <a:buFont typeface="Arial" panose="020B0604020202020204" pitchFamily="34" charset="0"/>
              <a:buChar char="•"/>
            </a:pPr>
            <a:r>
              <a:rPr lang="es-ES" b="0" i="0" dirty="0">
                <a:solidFill>
                  <a:srgbClr val="6E6E6E"/>
                </a:solidFill>
                <a:effectLst/>
                <a:latin typeface="Open Sans"/>
              </a:rPr>
              <a:t>Descripción de los datos</a:t>
            </a:r>
          </a:p>
          <a:p>
            <a:pPr algn="l">
              <a:buFont typeface="Arial" panose="020B0604020202020204" pitchFamily="34" charset="0"/>
              <a:buChar char="•"/>
            </a:pPr>
            <a:r>
              <a:rPr lang="es-ES" b="0" i="0" dirty="0">
                <a:solidFill>
                  <a:srgbClr val="6E6E6E"/>
                </a:solidFill>
                <a:effectLst/>
                <a:latin typeface="Open Sans"/>
              </a:rPr>
              <a:t>Exploración de los datos</a:t>
            </a:r>
          </a:p>
          <a:p>
            <a:pPr algn="l">
              <a:buFont typeface="Arial" panose="020B0604020202020204" pitchFamily="34" charset="0"/>
              <a:buChar char="•"/>
            </a:pPr>
            <a:r>
              <a:rPr lang="es-ES" b="0" i="0" dirty="0">
                <a:solidFill>
                  <a:srgbClr val="6E6E6E"/>
                </a:solidFill>
                <a:effectLst/>
                <a:latin typeface="Open Sans"/>
              </a:rPr>
              <a:t>Verificación de calidad de datos</a:t>
            </a:r>
          </a:p>
          <a:p>
            <a:pPr algn="l"/>
            <a:r>
              <a:rPr lang="es-ES" b="0" i="0" dirty="0">
                <a:solidFill>
                  <a:srgbClr val="6E6E6E"/>
                </a:solidFill>
                <a:effectLst/>
                <a:latin typeface="Open Sans"/>
              </a:rPr>
              <a:t>3. </a:t>
            </a:r>
            <a:r>
              <a:rPr lang="es-ES" b="1" i="0" dirty="0">
                <a:solidFill>
                  <a:srgbClr val="6E6E6E"/>
                </a:solidFill>
                <a:effectLst/>
                <a:latin typeface="Open Sans"/>
              </a:rPr>
              <a:t>Preparación de los datos</a:t>
            </a:r>
            <a:r>
              <a:rPr lang="es-ES" b="0" i="0" dirty="0">
                <a:solidFill>
                  <a:srgbClr val="6E6E6E"/>
                </a:solidFill>
                <a:effectLst/>
                <a:latin typeface="Open Sans"/>
              </a:rPr>
              <a:t> (Obtener la vista </a:t>
            </a:r>
            <a:r>
              <a:rPr lang="es-ES" b="0" i="0" dirty="0" err="1">
                <a:solidFill>
                  <a:srgbClr val="6E6E6E"/>
                </a:solidFill>
                <a:effectLst/>
                <a:latin typeface="Open Sans"/>
              </a:rPr>
              <a:t>minable</a:t>
            </a:r>
            <a:r>
              <a:rPr lang="es-ES" b="0" i="0" dirty="0">
                <a:solidFill>
                  <a:srgbClr val="6E6E6E"/>
                </a:solidFill>
                <a:effectLst/>
                <a:latin typeface="Open Sans"/>
              </a:rPr>
              <a:t> o </a:t>
            </a:r>
            <a:r>
              <a:rPr lang="es-ES" b="0" i="0" dirty="0" err="1">
                <a:solidFill>
                  <a:srgbClr val="6E6E6E"/>
                </a:solidFill>
                <a:effectLst/>
                <a:latin typeface="Open Sans"/>
              </a:rPr>
              <a:t>dataset</a:t>
            </a:r>
            <a:r>
              <a:rPr lang="es-ES" b="0" i="0" dirty="0">
                <a:solidFill>
                  <a:srgbClr val="6E6E6E"/>
                </a:solidFill>
                <a:effectLst/>
                <a:latin typeface="Open Sans"/>
              </a:rPr>
              <a:t>)</a:t>
            </a:r>
          </a:p>
          <a:p>
            <a:pPr algn="l">
              <a:buFont typeface="Arial" panose="020B0604020202020204" pitchFamily="34" charset="0"/>
              <a:buChar char="•"/>
            </a:pPr>
            <a:r>
              <a:rPr lang="es-ES" b="0" i="0" dirty="0">
                <a:solidFill>
                  <a:srgbClr val="6E6E6E"/>
                </a:solidFill>
                <a:effectLst/>
                <a:latin typeface="Open Sans"/>
              </a:rPr>
              <a:t>Selección de los datos</a:t>
            </a:r>
          </a:p>
          <a:p>
            <a:pPr algn="l">
              <a:buFont typeface="Arial" panose="020B0604020202020204" pitchFamily="34" charset="0"/>
              <a:buChar char="•"/>
            </a:pPr>
            <a:r>
              <a:rPr lang="es-ES" b="0" i="0" dirty="0">
                <a:solidFill>
                  <a:srgbClr val="6E6E6E"/>
                </a:solidFill>
                <a:effectLst/>
                <a:latin typeface="Open Sans"/>
              </a:rPr>
              <a:t>Limpieza de datos</a:t>
            </a:r>
          </a:p>
          <a:p>
            <a:pPr algn="l">
              <a:buFont typeface="Arial" panose="020B0604020202020204" pitchFamily="34" charset="0"/>
              <a:buChar char="•"/>
            </a:pPr>
            <a:r>
              <a:rPr lang="es-ES" b="0" i="0" dirty="0">
                <a:solidFill>
                  <a:srgbClr val="6E6E6E"/>
                </a:solidFill>
                <a:effectLst/>
                <a:latin typeface="Open Sans"/>
              </a:rPr>
              <a:t>Construcción de datos</a:t>
            </a:r>
          </a:p>
          <a:p>
            <a:pPr algn="l">
              <a:buFont typeface="Arial" panose="020B0604020202020204" pitchFamily="34" charset="0"/>
              <a:buChar char="•"/>
            </a:pPr>
            <a:r>
              <a:rPr lang="es-ES" b="0" i="0" dirty="0">
                <a:solidFill>
                  <a:srgbClr val="6E6E6E"/>
                </a:solidFill>
                <a:effectLst/>
                <a:latin typeface="Open Sans"/>
              </a:rPr>
              <a:t>Integración de datos</a:t>
            </a:r>
          </a:p>
          <a:p>
            <a:pPr algn="l">
              <a:buFont typeface="Arial" panose="020B0604020202020204" pitchFamily="34" charset="0"/>
              <a:buChar char="•"/>
            </a:pPr>
            <a:r>
              <a:rPr lang="es-ES" b="0" i="0" dirty="0">
                <a:solidFill>
                  <a:srgbClr val="6E6E6E"/>
                </a:solidFill>
                <a:effectLst/>
                <a:latin typeface="Open Sans"/>
              </a:rPr>
              <a:t>Formateo de datos</a:t>
            </a:r>
          </a:p>
          <a:p>
            <a:pPr algn="l"/>
            <a:r>
              <a:rPr lang="es-ES" b="0" i="0" dirty="0">
                <a:solidFill>
                  <a:srgbClr val="6E6E6E"/>
                </a:solidFill>
                <a:effectLst/>
                <a:latin typeface="Open Sans"/>
              </a:rPr>
              <a:t>4. </a:t>
            </a:r>
            <a:r>
              <a:rPr lang="es-ES" b="1" i="0" dirty="0">
                <a:solidFill>
                  <a:srgbClr val="6E6E6E"/>
                </a:solidFill>
                <a:effectLst/>
                <a:latin typeface="Open Sans"/>
              </a:rPr>
              <a:t>Modelado</a:t>
            </a:r>
            <a:r>
              <a:rPr lang="es-ES" b="0" i="0" dirty="0">
                <a:solidFill>
                  <a:srgbClr val="6E6E6E"/>
                </a:solidFill>
                <a:effectLst/>
                <a:latin typeface="Open Sans"/>
              </a:rPr>
              <a:t> (Aplicar las técnicas de minería de datos a los </a:t>
            </a:r>
            <a:r>
              <a:rPr lang="es-ES" b="0" i="0" dirty="0" err="1">
                <a:solidFill>
                  <a:srgbClr val="6E6E6E"/>
                </a:solidFill>
                <a:effectLst/>
                <a:latin typeface="Open Sans"/>
              </a:rPr>
              <a:t>dataset</a:t>
            </a:r>
            <a:r>
              <a:rPr lang="es-ES" b="0" i="0" dirty="0">
                <a:solidFill>
                  <a:srgbClr val="6E6E6E"/>
                </a:solidFill>
                <a:effectLst/>
                <a:latin typeface="Open Sans"/>
              </a:rPr>
              <a:t>)</a:t>
            </a:r>
          </a:p>
          <a:p>
            <a:pPr algn="l">
              <a:buFont typeface="Arial" panose="020B0604020202020204" pitchFamily="34" charset="0"/>
              <a:buChar char="•"/>
            </a:pPr>
            <a:r>
              <a:rPr lang="es-ES" b="0" i="0" dirty="0">
                <a:solidFill>
                  <a:srgbClr val="6E6E6E"/>
                </a:solidFill>
                <a:effectLst/>
                <a:latin typeface="Open Sans"/>
              </a:rPr>
              <a:t>Selección de la técnica de modelado</a:t>
            </a:r>
          </a:p>
          <a:p>
            <a:pPr algn="l">
              <a:buFont typeface="Arial" panose="020B0604020202020204" pitchFamily="34" charset="0"/>
              <a:buChar char="•"/>
            </a:pPr>
            <a:r>
              <a:rPr lang="es-ES" b="0" i="0" dirty="0">
                <a:solidFill>
                  <a:srgbClr val="6E6E6E"/>
                </a:solidFill>
                <a:effectLst/>
                <a:latin typeface="Open Sans"/>
              </a:rPr>
              <a:t>Diseño de la evaluación</a:t>
            </a:r>
          </a:p>
          <a:p>
            <a:pPr algn="l">
              <a:buFont typeface="Arial" panose="020B0604020202020204" pitchFamily="34" charset="0"/>
              <a:buChar char="•"/>
            </a:pPr>
            <a:r>
              <a:rPr lang="es-ES" b="0" i="0" dirty="0">
                <a:solidFill>
                  <a:srgbClr val="6E6E6E"/>
                </a:solidFill>
                <a:effectLst/>
                <a:latin typeface="Open Sans"/>
              </a:rPr>
              <a:t>Construcción del modelo</a:t>
            </a:r>
          </a:p>
          <a:p>
            <a:pPr algn="l">
              <a:buFont typeface="Arial" panose="020B0604020202020204" pitchFamily="34" charset="0"/>
              <a:buChar char="•"/>
            </a:pPr>
            <a:r>
              <a:rPr lang="es-ES" b="0" i="0" dirty="0">
                <a:solidFill>
                  <a:srgbClr val="6E6E6E"/>
                </a:solidFill>
                <a:effectLst/>
                <a:latin typeface="Open Sans"/>
              </a:rPr>
              <a:t>Evaluación del modelo</a:t>
            </a:r>
          </a:p>
          <a:p>
            <a:pPr algn="l"/>
            <a:r>
              <a:rPr lang="es-ES" b="0" i="0" dirty="0">
                <a:solidFill>
                  <a:srgbClr val="6E6E6E"/>
                </a:solidFill>
                <a:effectLst/>
                <a:latin typeface="Open Sans"/>
              </a:rPr>
              <a:t>REPORT THIS AD</a:t>
            </a:r>
          </a:p>
          <a:p>
            <a:pPr algn="l"/>
            <a:r>
              <a:rPr lang="es-ES" b="0" i="0" dirty="0">
                <a:solidFill>
                  <a:srgbClr val="6E6E6E"/>
                </a:solidFill>
                <a:effectLst/>
                <a:latin typeface="Open Sans"/>
              </a:rPr>
              <a:t>5. </a:t>
            </a:r>
            <a:r>
              <a:rPr lang="es-ES" b="1" i="0" dirty="0">
                <a:solidFill>
                  <a:srgbClr val="6E6E6E"/>
                </a:solidFill>
                <a:effectLst/>
                <a:latin typeface="Open Sans"/>
              </a:rPr>
              <a:t>Evaluación</a:t>
            </a:r>
            <a:r>
              <a:rPr lang="es-ES" b="0" i="0" dirty="0">
                <a:solidFill>
                  <a:srgbClr val="6E6E6E"/>
                </a:solidFill>
                <a:effectLst/>
                <a:latin typeface="Open Sans"/>
              </a:rPr>
              <a:t> (De los modelos de la fase anteriores para determinar si son útiles a las necesidades del negocio)</a:t>
            </a:r>
          </a:p>
          <a:p>
            <a:pPr algn="l">
              <a:buFont typeface="Arial" panose="020B0604020202020204" pitchFamily="34" charset="0"/>
              <a:buChar char="•"/>
            </a:pPr>
            <a:r>
              <a:rPr lang="es-ES" b="0" i="0" dirty="0">
                <a:solidFill>
                  <a:srgbClr val="6E6E6E"/>
                </a:solidFill>
                <a:effectLst/>
                <a:latin typeface="Open Sans"/>
              </a:rPr>
              <a:t>Evaluación de resultados</a:t>
            </a:r>
          </a:p>
          <a:p>
            <a:pPr algn="l">
              <a:buFont typeface="Arial" panose="020B0604020202020204" pitchFamily="34" charset="0"/>
              <a:buChar char="•"/>
            </a:pPr>
            <a:r>
              <a:rPr lang="es-ES" b="0" i="0" dirty="0">
                <a:solidFill>
                  <a:srgbClr val="6E6E6E"/>
                </a:solidFill>
                <a:effectLst/>
                <a:latin typeface="Open Sans"/>
              </a:rPr>
              <a:t>Revisar el proceso</a:t>
            </a:r>
          </a:p>
          <a:p>
            <a:pPr algn="l">
              <a:buFont typeface="Arial" panose="020B0604020202020204" pitchFamily="34" charset="0"/>
              <a:buChar char="•"/>
            </a:pPr>
            <a:r>
              <a:rPr lang="es-ES" b="0" i="0" dirty="0">
                <a:solidFill>
                  <a:srgbClr val="6E6E6E"/>
                </a:solidFill>
                <a:effectLst/>
                <a:latin typeface="Open Sans"/>
              </a:rPr>
              <a:t>Establecimiento de los siguientes pasos o acciones</a:t>
            </a:r>
          </a:p>
          <a:p>
            <a:pPr algn="l"/>
            <a:r>
              <a:rPr lang="es-ES" b="0" i="0" dirty="0">
                <a:solidFill>
                  <a:srgbClr val="6E6E6E"/>
                </a:solidFill>
                <a:effectLst/>
                <a:latin typeface="Open Sans"/>
              </a:rPr>
              <a:t>6. </a:t>
            </a:r>
            <a:r>
              <a:rPr lang="es-ES" b="1" i="0" dirty="0">
                <a:solidFill>
                  <a:srgbClr val="6E6E6E"/>
                </a:solidFill>
                <a:effectLst/>
                <a:latin typeface="Open Sans"/>
              </a:rPr>
              <a:t>Despliegue</a:t>
            </a:r>
            <a:r>
              <a:rPr lang="es-ES" b="0" i="0" dirty="0">
                <a:solidFill>
                  <a:srgbClr val="6E6E6E"/>
                </a:solidFill>
                <a:effectLst/>
                <a:latin typeface="Open Sans"/>
              </a:rPr>
              <a:t> (Explotar utilidad de los modelos, integrándolos en las tareas de toma de decisiones de la organización)</a:t>
            </a:r>
          </a:p>
          <a:p>
            <a:pPr algn="l">
              <a:buFont typeface="Arial" panose="020B0604020202020204" pitchFamily="34" charset="0"/>
              <a:buChar char="•"/>
            </a:pPr>
            <a:r>
              <a:rPr lang="es-ES" b="0" i="0" dirty="0">
                <a:solidFill>
                  <a:srgbClr val="6E6E6E"/>
                </a:solidFill>
                <a:effectLst/>
                <a:latin typeface="Open Sans"/>
              </a:rPr>
              <a:t>Planificación de despliegue</a:t>
            </a:r>
          </a:p>
          <a:p>
            <a:pPr algn="l">
              <a:buFont typeface="Arial" panose="020B0604020202020204" pitchFamily="34" charset="0"/>
              <a:buChar char="•"/>
            </a:pPr>
            <a:r>
              <a:rPr lang="es-ES" b="0" i="0" dirty="0">
                <a:solidFill>
                  <a:srgbClr val="6E6E6E"/>
                </a:solidFill>
                <a:effectLst/>
                <a:latin typeface="Open Sans"/>
              </a:rPr>
              <a:t>Planificación de la monitorización y del mantenimiento</a:t>
            </a:r>
          </a:p>
          <a:p>
            <a:pPr algn="l">
              <a:buFont typeface="Arial" panose="020B0604020202020204" pitchFamily="34" charset="0"/>
              <a:buChar char="•"/>
            </a:pPr>
            <a:r>
              <a:rPr lang="es-ES" b="0" i="0" dirty="0">
                <a:solidFill>
                  <a:srgbClr val="6E6E6E"/>
                </a:solidFill>
                <a:effectLst/>
                <a:latin typeface="Open Sans"/>
              </a:rPr>
              <a:t>Generación de informe final</a:t>
            </a:r>
          </a:p>
          <a:p>
            <a:pPr algn="l">
              <a:buFont typeface="Arial" panose="020B0604020202020204" pitchFamily="34" charset="0"/>
              <a:buChar char="•"/>
            </a:pPr>
            <a:r>
              <a:rPr lang="es-ES" b="0" i="0" dirty="0">
                <a:solidFill>
                  <a:srgbClr val="6E6E6E"/>
                </a:solidFill>
                <a:effectLst/>
                <a:latin typeface="Open Sans"/>
              </a:rPr>
              <a:t>Revisión del proyecto</a:t>
            </a:r>
          </a:p>
          <a:p>
            <a:endParaRPr lang="es-CO" dirty="0"/>
          </a:p>
          <a:p>
            <a:r>
              <a:rPr lang="es-CO" dirty="0"/>
              <a:t> https://rincontic.org/2020/05/24/crisp-dm-mineria-de-datos/</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123</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6715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effectLst/>
                <a:latin typeface="fira-sans"/>
              </a:rPr>
              <a:t>La Extracción de conocimiento está principalmente relacionado con el proceso de descubrimiento conocido como </a:t>
            </a:r>
            <a:r>
              <a:rPr lang="es-ES" b="0" i="0" dirty="0" err="1">
                <a:effectLst/>
                <a:latin typeface="fira-sans"/>
              </a:rPr>
              <a:t>Knowledge</a:t>
            </a:r>
            <a:r>
              <a:rPr lang="es-ES" b="0" i="0" dirty="0">
                <a:effectLst/>
                <a:latin typeface="fira-sans"/>
              </a:rPr>
              <a:t> Discovery in </a:t>
            </a:r>
            <a:r>
              <a:rPr lang="es-ES" b="0" i="0" dirty="0" err="1">
                <a:effectLst/>
                <a:latin typeface="fira-sans"/>
              </a:rPr>
              <a:t>Databases</a:t>
            </a:r>
            <a:r>
              <a:rPr lang="es-ES" b="0" i="0" dirty="0">
                <a:effectLst/>
                <a:latin typeface="fira-sans"/>
              </a:rPr>
              <a:t> (KDD), que se refiere al proceso no-trivial de descubrir conocimiento e información potencialmente útil dentro de los datos contenidos en algún repositorio de información.</a:t>
            </a:r>
          </a:p>
          <a:p>
            <a:r>
              <a:rPr lang="es-CO" dirty="0"/>
              <a:t>https://base-de-datos62.webnode.com.co/kdd2/</a:t>
            </a:r>
          </a:p>
          <a:p>
            <a:r>
              <a:rPr lang="es-ES" dirty="0"/>
              <a:t>• </a:t>
            </a:r>
            <a:r>
              <a:rPr lang="es-ES" b="1" dirty="0"/>
              <a:t>Selección: </a:t>
            </a:r>
            <a:r>
              <a:rPr lang="es-ES" dirty="0"/>
              <a:t>esta etapa consiste en crear un conjunto de datos objetivo o enfocarse en un subconjunto de variables donde el descubrimiento será llevado a cabo. </a:t>
            </a:r>
          </a:p>
          <a:p>
            <a:r>
              <a:rPr lang="es-ES" dirty="0"/>
              <a:t>• </a:t>
            </a:r>
            <a:r>
              <a:rPr lang="es-ES" b="1" dirty="0"/>
              <a:t>Procesado:</a:t>
            </a:r>
            <a:r>
              <a:rPr lang="es-ES" dirty="0"/>
              <a:t> esta etapa se encarga de la limpieza de los datos y de un orden de los mismos con el fin de tener datos consistentes. </a:t>
            </a:r>
          </a:p>
          <a:p>
            <a:r>
              <a:rPr lang="es-ES" dirty="0"/>
              <a:t>• </a:t>
            </a:r>
            <a:r>
              <a:rPr lang="es-ES" b="1" dirty="0"/>
              <a:t>Transformación:</a:t>
            </a:r>
            <a:r>
              <a:rPr lang="es-ES" dirty="0"/>
              <a:t> en esta etapa se transforman los datos usando reducción de dimensiones o métodos de transformación. </a:t>
            </a:r>
          </a:p>
          <a:p>
            <a:r>
              <a:rPr lang="es-ES" b="1" dirty="0"/>
              <a:t>• Minería de datos:</a:t>
            </a:r>
            <a:r>
              <a:rPr lang="es-ES" dirty="0"/>
              <a:t> esta etapa consiste en la búsqueda de patrones de interés, dependiendo del objetivo o técnica utilizada. </a:t>
            </a:r>
          </a:p>
          <a:p>
            <a:r>
              <a:rPr lang="es-ES" b="1" dirty="0"/>
              <a:t>• Interpretación/evaluación:</a:t>
            </a:r>
            <a:r>
              <a:rPr lang="es-ES" dirty="0"/>
              <a:t> la etapa final del proceso KDD consiste en la interpretación y evaluación de los patrones encontrados.</a:t>
            </a:r>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124</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3436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i="0" dirty="0">
                <a:solidFill>
                  <a:srgbClr val="333333"/>
                </a:solidFill>
                <a:effectLst/>
                <a:latin typeface="Georgia" panose="02040502050405020303" pitchFamily="18" charset="0"/>
              </a:rPr>
              <a:t>SEMMA (Muestreo, Exploración, Modificación, Modelado, Valoración): </a:t>
            </a:r>
            <a:r>
              <a:rPr lang="es-ES" b="0" i="0" dirty="0">
                <a:solidFill>
                  <a:srgbClr val="333333"/>
                </a:solidFill>
                <a:effectLst/>
                <a:latin typeface="Georgia" panose="02040502050405020303" pitchFamily="18" charset="0"/>
              </a:rPr>
              <a:t>Esta metodología, se centra más en el desarrollo del proceso de Minería de datos y no se orienta a objetivos empresariales. Cada fase representa la inicial de las siglas que la identifica.</a:t>
            </a:r>
          </a:p>
          <a:p>
            <a:endParaRPr lang="es-CO" dirty="0"/>
          </a:p>
          <a:p>
            <a:r>
              <a:rPr lang="es-ES" dirty="0"/>
              <a:t>• </a:t>
            </a:r>
            <a:r>
              <a:rPr lang="es-ES" b="1" dirty="0"/>
              <a:t>Muestreo</a:t>
            </a:r>
            <a:r>
              <a:rPr lang="es-ES" dirty="0"/>
              <a:t>: se selecciona una muestra de los datos, extrayendo una porción de los datos originales, de un tamaño lo suficientemente grande para contener información significante y a la vez lo suficientemente pequeña para que sea fácil de manipular. </a:t>
            </a:r>
          </a:p>
          <a:p>
            <a:r>
              <a:rPr lang="es-ES" dirty="0"/>
              <a:t>• </a:t>
            </a:r>
            <a:r>
              <a:rPr lang="es-ES" b="1" dirty="0"/>
              <a:t>Exploración: </a:t>
            </a:r>
            <a:r>
              <a:rPr lang="es-ES" dirty="0"/>
              <a:t>esta etapa consiste en la exploración de los datos, por medio de la búsqueda de tendencias y anomalías no anticipadas para tener mayor entendimiento de los datos.</a:t>
            </a:r>
          </a:p>
          <a:p>
            <a:r>
              <a:rPr lang="es-ES" dirty="0"/>
              <a:t>• </a:t>
            </a:r>
            <a:r>
              <a:rPr lang="es-ES" b="1" dirty="0"/>
              <a:t>Modificación: </a:t>
            </a:r>
            <a:r>
              <a:rPr lang="es-ES" dirty="0"/>
              <a:t>en esta etapa se modifican los datos por medio de la creación, selección y transformación de variables para enfocar el proceso de selección del modelo. </a:t>
            </a:r>
          </a:p>
          <a:p>
            <a:r>
              <a:rPr lang="es-ES" dirty="0"/>
              <a:t>• </a:t>
            </a:r>
            <a:r>
              <a:rPr lang="es-ES" b="1" dirty="0"/>
              <a:t>Modelado: </a:t>
            </a:r>
            <a:r>
              <a:rPr lang="es-ES" dirty="0"/>
              <a:t>esta etapa consiste en modelar los datos permitiendo a un software buscar de manera automática una combinación de datos capaz de predecir de manera confiable un resultado deseado. </a:t>
            </a:r>
          </a:p>
          <a:p>
            <a:r>
              <a:rPr lang="es-ES" dirty="0"/>
              <a:t>• </a:t>
            </a:r>
            <a:r>
              <a:rPr lang="es-ES" b="1" dirty="0"/>
              <a:t>Valoración: </a:t>
            </a:r>
            <a:r>
              <a:rPr lang="es-ES" dirty="0"/>
              <a:t>finalmente, se valorar los datos por medio de la evaluación de la usabilidad y confiabilidad de los descubrimientos realizados por medio del proceso de minería de datos y la estimación de su rendimiento. </a:t>
            </a:r>
          </a:p>
          <a:p>
            <a:endParaRPr lang="es-ES" b="0" i="0" dirty="0">
              <a:effectLst/>
              <a:latin typeface="fira-sans"/>
            </a:endParaRPr>
          </a:p>
          <a:p>
            <a:r>
              <a:rPr lang="es-ES" b="0" i="0" dirty="0">
                <a:effectLst/>
                <a:latin typeface="fira-sans"/>
              </a:rPr>
              <a:t>https://blog.auriboxtraining.com/business-intelligence/metodologias-de-data-mining/</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125</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7154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None/>
            </a:pPr>
            <a:r>
              <a:rPr lang="es-ES" b="1" i="0" dirty="0" err="1">
                <a:solidFill>
                  <a:srgbClr val="6E6E6E"/>
                </a:solidFill>
                <a:effectLst/>
                <a:latin typeface="Open Sans"/>
              </a:rPr>
              <a:t>Crispdm</a:t>
            </a:r>
            <a:r>
              <a:rPr lang="es-ES" b="1" i="0" dirty="0">
                <a:solidFill>
                  <a:srgbClr val="6E6E6E"/>
                </a:solidFill>
                <a:effectLst/>
                <a:latin typeface="Open Sans"/>
              </a:rPr>
              <a:t> es una metodología que se enfoca en el conocimiento del negocio, recopila datos que existen para hallar la información oculta.</a:t>
            </a:r>
          </a:p>
          <a:p>
            <a:pPr algn="l">
              <a:buFont typeface="+mj-lt"/>
              <a:buNone/>
            </a:pPr>
            <a:endParaRPr lang="es-ES" b="1" i="0" dirty="0">
              <a:solidFill>
                <a:srgbClr val="6E6E6E"/>
              </a:solidFill>
              <a:effectLst/>
              <a:latin typeface="Open Sans"/>
            </a:endParaRPr>
          </a:p>
          <a:p>
            <a:pPr algn="l"/>
            <a:r>
              <a:rPr lang="es-ES" b="0" i="0" dirty="0">
                <a:solidFill>
                  <a:srgbClr val="475262"/>
                </a:solidFill>
                <a:effectLst/>
                <a:latin typeface="RalewayRegular"/>
              </a:rPr>
              <a:t>En esta tarea se debe calificar el estado de la situación antes de iniciar el proceso de DM, considerando aspectos tales como: ¿cuál es el conocimiento previo disponible acerca del problema?, ¿se cuenta con la cantidad de datos requerida para resolver el problema?, ¿cuál es la relación coste beneficio de la aplicación de DM?,</a:t>
            </a:r>
          </a:p>
          <a:p>
            <a:pPr algn="l">
              <a:buFont typeface="+mj-lt"/>
              <a:buNone/>
            </a:pPr>
            <a:endParaRPr lang="es-ES" b="1" i="0" dirty="0">
              <a:solidFill>
                <a:srgbClr val="6E6E6E"/>
              </a:solidFill>
              <a:effectLst/>
              <a:latin typeface="Open Sans"/>
            </a:endParaRPr>
          </a:p>
          <a:p>
            <a:pPr algn="l"/>
            <a:r>
              <a:rPr lang="es-ES" b="1" i="0" dirty="0">
                <a:solidFill>
                  <a:srgbClr val="6E6E6E"/>
                </a:solidFill>
                <a:effectLst/>
                <a:latin typeface="Open Sans"/>
              </a:rPr>
              <a:t> Comprensión del negocio</a:t>
            </a:r>
          </a:p>
          <a:p>
            <a:pPr algn="l"/>
            <a:r>
              <a:rPr lang="es-ES" b="0" i="0" dirty="0">
                <a:solidFill>
                  <a:srgbClr val="374050"/>
                </a:solidFill>
                <a:effectLst/>
                <a:latin typeface="RalewayMedium"/>
              </a:rPr>
              <a:t>• Establecer los objetivos del negocio y para esto fue necesario realizar reuniones con la Gerencia de Clientes.</a:t>
            </a:r>
          </a:p>
          <a:p>
            <a:pPr algn="l"/>
            <a:r>
              <a:rPr lang="es-ES" b="0" i="0" dirty="0">
                <a:solidFill>
                  <a:srgbClr val="374050"/>
                </a:solidFill>
                <a:effectLst/>
                <a:latin typeface="RalewayMedium"/>
              </a:rPr>
              <a:t>• Evaluar la situación actual que es relacionado a los problemas detectados por la oficina de fraude.</a:t>
            </a:r>
          </a:p>
          <a:p>
            <a:pPr algn="l"/>
            <a:r>
              <a:rPr lang="es-ES" b="0" i="0" dirty="0">
                <a:solidFill>
                  <a:srgbClr val="374050"/>
                </a:solidFill>
                <a:effectLst/>
                <a:latin typeface="RalewayMedium"/>
              </a:rPr>
              <a:t>• Establecer objetivos de la minería de datos (MD) como analizar ciertos datos cuyo comportamiento parecen distinto del resto conocido también como la Detección de Anomalías (DA)</a:t>
            </a:r>
          </a:p>
          <a:p>
            <a:pPr algn="l"/>
            <a:r>
              <a:rPr lang="es-ES" b="0" i="0" dirty="0">
                <a:solidFill>
                  <a:srgbClr val="374050"/>
                </a:solidFill>
                <a:effectLst/>
                <a:latin typeface="RalewayMedium"/>
              </a:rPr>
              <a:t>• Dentro del plan del proyecto está la DA que puede convertirse en una gran herramienta de gran utilidad, que en conjunto con técnicas de </a:t>
            </a:r>
            <a:r>
              <a:rPr lang="es-ES" b="0" i="0" dirty="0" err="1">
                <a:solidFill>
                  <a:srgbClr val="374050"/>
                </a:solidFill>
                <a:effectLst/>
                <a:latin typeface="RalewayMedium"/>
              </a:rPr>
              <a:t>Clustering</a:t>
            </a:r>
            <a:r>
              <a:rPr lang="es-ES" b="0" i="0" dirty="0">
                <a:solidFill>
                  <a:srgbClr val="374050"/>
                </a:solidFill>
                <a:effectLst/>
                <a:latin typeface="RalewayMedium"/>
              </a:rPr>
              <a:t>, posibilitan el reconocimiento de grupos de datos cuyo comportamiento sea muy diferente al resto de los datos y también cuando no conocemos o no podemos etiquetar los datos de manera confiable para su clasificación.</a:t>
            </a:r>
          </a:p>
          <a:p>
            <a:pPr algn="l">
              <a:buFont typeface="+mj-lt"/>
              <a:buAutoNum type="arabicPeriod"/>
            </a:pPr>
            <a:endParaRPr lang="es-ES" b="0" i="0" dirty="0">
              <a:solidFill>
                <a:srgbClr val="6E6E6E"/>
              </a:solidFill>
              <a:effectLst/>
              <a:latin typeface="Open Sans"/>
            </a:endParaRP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127</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9130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None/>
            </a:pPr>
            <a:r>
              <a:rPr lang="es-ES" b="1" i="0" dirty="0">
                <a:solidFill>
                  <a:srgbClr val="6E6E6E"/>
                </a:solidFill>
                <a:effectLst/>
                <a:latin typeface="Open Sans"/>
              </a:rPr>
              <a:t>2. Comprensión de los Datos</a:t>
            </a:r>
            <a:r>
              <a:rPr lang="es-ES" b="0" i="0" dirty="0">
                <a:solidFill>
                  <a:srgbClr val="6E6E6E"/>
                </a:solidFill>
                <a:effectLst/>
                <a:latin typeface="Open Sans"/>
              </a:rPr>
              <a:t> (Objetivos y requerimientos desde una perspectiva no técnica)</a:t>
            </a:r>
          </a:p>
          <a:p>
            <a:pPr algn="l">
              <a:buFont typeface="+mj-lt"/>
              <a:buNone/>
            </a:pPr>
            <a:r>
              <a:rPr lang="es-CO" sz="1600" dirty="0"/>
              <a:t>Es el inicio “técnico” del proyecto en el sentido de que se empieza a utilizar metodologías estadísticas, gráficas y analíticas para</a:t>
            </a:r>
            <a:endParaRPr lang="es-ES" sz="1600" b="0" i="0" dirty="0">
              <a:solidFill>
                <a:srgbClr val="6E6E6E"/>
              </a:solidFill>
              <a:effectLst/>
              <a:latin typeface="Open Sans"/>
            </a:endParaRPr>
          </a:p>
          <a:p>
            <a:pPr algn="l">
              <a:buFont typeface="+mj-lt"/>
              <a:buNone/>
            </a:pPr>
            <a:endParaRPr lang="es-ES" b="0" i="0" dirty="0">
              <a:solidFill>
                <a:srgbClr val="6E6E6E"/>
              </a:solidFill>
              <a:effectLst/>
              <a:latin typeface="Open Sans"/>
            </a:endParaRPr>
          </a:p>
          <a:p>
            <a:pPr algn="l">
              <a:buFont typeface="Arial" panose="020B0604020202020204" pitchFamily="34" charset="0"/>
              <a:buChar char="•"/>
            </a:pPr>
            <a:r>
              <a:rPr lang="es-ES" b="0" i="0" dirty="0">
                <a:solidFill>
                  <a:srgbClr val="6E6E6E"/>
                </a:solidFill>
                <a:effectLst/>
                <a:latin typeface="Open Sans"/>
              </a:rPr>
              <a:t>Objetivos y Requerimientos desde una perspectiva del negocio. Los diseñadores deben tener un completo conocimiento del negocio para él que este encontrando una solución</a:t>
            </a:r>
          </a:p>
          <a:p>
            <a:endParaRPr lang="es-CO" dirty="0"/>
          </a:p>
          <a:p>
            <a:pPr algn="l">
              <a:buFont typeface="Arial" panose="020B0604020202020204" pitchFamily="34" charset="0"/>
              <a:buChar char="•"/>
            </a:pPr>
            <a:r>
              <a:rPr lang="es-ES" b="0" i="0" dirty="0">
                <a:solidFill>
                  <a:srgbClr val="6E6E6E"/>
                </a:solidFill>
                <a:effectLst/>
                <a:latin typeface="Open Sans"/>
              </a:rPr>
              <a:t>Establecimiento de los objetivos del negocio (Contexto inicial, objetivos, criterios de éxito)</a:t>
            </a:r>
          </a:p>
          <a:p>
            <a:pPr algn="l">
              <a:buFont typeface="Arial" panose="020B0604020202020204" pitchFamily="34" charset="0"/>
              <a:buChar char="•"/>
            </a:pPr>
            <a:r>
              <a:rPr lang="es-ES" b="0" i="0" dirty="0">
                <a:solidFill>
                  <a:srgbClr val="6E6E6E"/>
                </a:solidFill>
                <a:effectLst/>
                <a:latin typeface="Open Sans"/>
              </a:rPr>
              <a:t>Evaluación de la situación (Inventario de recursos, requerimientos, supuestos, terminologías propias del negocio,…)</a:t>
            </a:r>
          </a:p>
          <a:p>
            <a:pPr algn="l">
              <a:buFont typeface="Arial" panose="020B0604020202020204" pitchFamily="34" charset="0"/>
              <a:buChar char="•"/>
            </a:pPr>
            <a:r>
              <a:rPr lang="es-ES" b="0" i="0" dirty="0">
                <a:solidFill>
                  <a:srgbClr val="6E6E6E"/>
                </a:solidFill>
                <a:effectLst/>
                <a:latin typeface="Open Sans"/>
              </a:rPr>
              <a:t>Establecimiento de los objetivos de la minería de datos (objetivos y criterios de éxito)</a:t>
            </a:r>
          </a:p>
          <a:p>
            <a:pPr algn="l">
              <a:buFont typeface="Arial" panose="020B0604020202020204" pitchFamily="34" charset="0"/>
              <a:buChar char="•"/>
            </a:pPr>
            <a:r>
              <a:rPr lang="es-ES" b="0" i="0" dirty="0">
                <a:solidFill>
                  <a:srgbClr val="6E6E6E"/>
                </a:solidFill>
                <a:effectLst/>
                <a:latin typeface="Open Sans"/>
              </a:rPr>
              <a:t>Generación del plan del proyecto (plan, herramientas, equipo y técnicas)</a:t>
            </a:r>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128</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2111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buFont typeface="Arial" panose="020B0604020202020204" pitchFamily="34" charset="0"/>
              <a:buChar char="•"/>
            </a:pPr>
            <a:r>
              <a:rPr lang="es-ES" b="0" i="0" dirty="0">
                <a:solidFill>
                  <a:srgbClr val="868B90"/>
                </a:solidFill>
                <a:effectLst/>
                <a:latin typeface="Roboto"/>
              </a:rPr>
              <a:t>Tabulaciones cruzadas: son tablas construidas para segmentar basándose en los criterios establecidos de antemano.</a:t>
            </a:r>
          </a:p>
          <a:p>
            <a:pPr algn="just">
              <a:buFont typeface="Arial" panose="020B0604020202020204" pitchFamily="34" charset="0"/>
              <a:buChar char="•"/>
            </a:pPr>
            <a:r>
              <a:rPr lang="es-ES" b="0" i="0" dirty="0">
                <a:solidFill>
                  <a:srgbClr val="868B90"/>
                </a:solidFill>
                <a:effectLst/>
                <a:latin typeface="Roboto"/>
              </a:rPr>
              <a:t>Análisis factorial: es una técnica estadística de reducción de datos que sirve para encontrar grupos homogéneos de variables a partir de un conjunto numeroso de variables.</a:t>
            </a:r>
          </a:p>
          <a:p>
            <a:pPr algn="just">
              <a:buFont typeface="Arial" panose="020B0604020202020204" pitchFamily="34" charset="0"/>
              <a:buChar char="•"/>
            </a:pPr>
            <a:r>
              <a:rPr lang="es-ES" b="0" i="0" dirty="0">
                <a:solidFill>
                  <a:srgbClr val="868B90"/>
                </a:solidFill>
                <a:effectLst/>
                <a:latin typeface="Roboto"/>
              </a:rPr>
              <a:t>Análisis de conglomerados (clúster): es un método estadístico que permite formar grupos de elementos (por ejemplo, clientes) utilizando sus características (ingresos, montos de las transacciones, frecuencia de operaciones, entre otros).</a:t>
            </a:r>
          </a:p>
          <a:p>
            <a:pPr algn="just">
              <a:buFont typeface="Arial" panose="020B0604020202020204" pitchFamily="34" charset="0"/>
              <a:buChar char="•"/>
            </a:pPr>
            <a:r>
              <a:rPr lang="es-ES" b="0" i="0" dirty="0">
                <a:solidFill>
                  <a:srgbClr val="868B90"/>
                </a:solidFill>
                <a:effectLst/>
                <a:latin typeface="Roboto"/>
              </a:rPr>
              <a:t>Mezclas finitas: permiten identificar un conjunto de grupos mutuamente exclusivos (los segmentos o clases) que explican la similitud de los casos medidos en una serie de variables observables categóricas o métricas.</a:t>
            </a:r>
          </a:p>
          <a:p>
            <a:pPr algn="just">
              <a:buFont typeface="Arial" panose="020B0604020202020204" pitchFamily="34" charset="0"/>
              <a:buChar char="•"/>
            </a:pPr>
            <a:r>
              <a:rPr lang="es-ES" b="0" i="0" dirty="0">
                <a:solidFill>
                  <a:srgbClr val="868B90"/>
                </a:solidFill>
                <a:effectLst/>
                <a:latin typeface="Roboto"/>
              </a:rPr>
              <a:t>Redes neuronales de </a:t>
            </a:r>
            <a:r>
              <a:rPr lang="es-ES" b="0" i="0" dirty="0" err="1">
                <a:solidFill>
                  <a:srgbClr val="868B90"/>
                </a:solidFill>
                <a:effectLst/>
                <a:latin typeface="Roboto"/>
              </a:rPr>
              <a:t>Kohonen</a:t>
            </a:r>
            <a:r>
              <a:rPr lang="es-ES" b="0" i="0" dirty="0">
                <a:solidFill>
                  <a:srgbClr val="868B90"/>
                </a:solidFill>
                <a:effectLst/>
                <a:latin typeface="Roboto"/>
              </a:rPr>
              <a:t>: categorizan o interpretan grandes cantidades de datos mediante su representación en un mapa bidimensional que muestra las similitudes de los datos, de tal modo que datos similares aparecen representados en regiones contiguas o adyacentes.</a:t>
            </a:r>
          </a:p>
          <a:p>
            <a:pPr algn="just">
              <a:buFont typeface="Arial" panose="020B0604020202020204" pitchFamily="34" charset="0"/>
              <a:buChar char="•"/>
            </a:pPr>
            <a:r>
              <a:rPr lang="es-ES" b="0" i="0" dirty="0">
                <a:solidFill>
                  <a:srgbClr val="868B90"/>
                </a:solidFill>
                <a:effectLst/>
                <a:latin typeface="Roboto"/>
              </a:rPr>
              <a:t>Análisis log-lineal: el procedimiento del análisis log-lineal analiza la relación entre variables dependientes (o de respuesta) y variables independientes (o explicativas). Las variables dependientes siempre son categóricas, mientras que las variables independientes pueden ser categóricas (factores).</a:t>
            </a:r>
          </a:p>
          <a:p>
            <a:pPr algn="just">
              <a:buFont typeface="Arial" panose="020B0604020202020204" pitchFamily="34" charset="0"/>
              <a:buChar char="•"/>
            </a:pPr>
            <a:r>
              <a:rPr lang="es-ES" b="0" i="0" dirty="0">
                <a:solidFill>
                  <a:srgbClr val="868B90"/>
                </a:solidFill>
                <a:effectLst/>
                <a:latin typeface="Roboto"/>
              </a:rPr>
              <a:t>Regresión de mezclas finitas: este método parte del supuesto de que las preferencias de los sujetos conforman una población que es, de hecho, una mezcla de diversos segmentos en proporciones desconocidas, razón por la cual se desconoce </a:t>
            </a:r>
            <a:r>
              <a:rPr lang="es-ES" b="0" i="1" dirty="0">
                <a:solidFill>
                  <a:srgbClr val="868B90"/>
                </a:solidFill>
                <a:effectLst/>
                <a:latin typeface="Roboto"/>
              </a:rPr>
              <a:t>a priori</a:t>
            </a:r>
            <a:r>
              <a:rPr lang="es-ES" b="0" i="0" dirty="0">
                <a:solidFill>
                  <a:srgbClr val="868B90"/>
                </a:solidFill>
                <a:effectLst/>
                <a:latin typeface="Roboto"/>
              </a:rPr>
              <a:t> el segmento al que pertenece un sujeto concreto.</a:t>
            </a:r>
          </a:p>
          <a:p>
            <a:pPr algn="just">
              <a:buFont typeface="Arial" panose="020B0604020202020204" pitchFamily="34" charset="0"/>
              <a:buChar char="•"/>
            </a:pPr>
            <a:r>
              <a:rPr lang="es-ES" b="0" i="0" dirty="0">
                <a:solidFill>
                  <a:srgbClr val="868B90"/>
                </a:solidFill>
                <a:effectLst/>
                <a:latin typeface="Roboto"/>
              </a:rPr>
              <a:t>Árboles de clasificación: es una de las técnicas más usadas y permite encontrar patrones de comportamiento basados en un conjunto de variables independientes. Básicamente son gráficos que ilustran reglas de decisión y que tienen como finalidad explicar la clasificación y predecir los elementos (por ejemplo, clientes) que provienen de estos sistemas de clasificación, los cuales corresponden a una serie de reglas de decisión que predicen o clasifican observaciones futuras.</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49</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9509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None/>
            </a:pPr>
            <a:r>
              <a:rPr lang="es-ES" b="1" i="0" dirty="0">
                <a:solidFill>
                  <a:srgbClr val="6E6E6E"/>
                </a:solidFill>
                <a:effectLst/>
                <a:latin typeface="Open Sans"/>
              </a:rPr>
              <a:t>3. Preparación de los datos </a:t>
            </a:r>
            <a:r>
              <a:rPr lang="es-ES" b="0" i="0" dirty="0">
                <a:solidFill>
                  <a:srgbClr val="252525"/>
                </a:solidFill>
                <a:effectLst/>
                <a:latin typeface="Lato"/>
              </a:rPr>
              <a:t>Esta fase cubre todas las actividades necesarias para construir el conjunto de datos final (los datos que serán provistos por las herramientas de modelado).  Las tareas de preparación incluyen la selección de los datos, la limpieza de éstos, la construcción de nuevas variables, la integración de los datos y el formateo de los mismos.</a:t>
            </a:r>
          </a:p>
          <a:p>
            <a:pPr algn="l">
              <a:buFont typeface="+mj-lt"/>
              <a:buNone/>
            </a:pPr>
            <a:endParaRPr lang="es-ES" sz="1600" b="0" i="0" dirty="0">
              <a:solidFill>
                <a:srgbClr val="252525"/>
              </a:solidFill>
              <a:effectLst/>
              <a:latin typeface="Lato"/>
            </a:endParaRPr>
          </a:p>
          <a:p>
            <a:pPr marL="163307" indent="-163307">
              <a:buFont typeface="Arial" panose="020B0604020202020204" pitchFamily="34" charset="0"/>
              <a:buChar char="•"/>
            </a:pPr>
            <a:r>
              <a:rPr lang="es-PE" sz="1600" b="1" dirty="0">
                <a:solidFill>
                  <a:srgbClr val="FF0000"/>
                </a:solidFill>
              </a:rPr>
              <a:t>Comprensión de Datos</a:t>
            </a:r>
            <a:endParaRPr lang="es-PE" sz="1600" dirty="0">
              <a:solidFill>
                <a:srgbClr val="FF0000"/>
              </a:solidFill>
            </a:endParaRPr>
          </a:p>
          <a:p>
            <a:r>
              <a:rPr lang="es-PE" sz="1600" dirty="0"/>
              <a:t>Esta fase comienza con una colección inicial de datos y procesos con actividades con el objetivo de familiarizarse con los datos.</a:t>
            </a:r>
          </a:p>
          <a:p>
            <a:pPr marL="163307" indent="-163307">
              <a:buFont typeface="Arial" panose="020B0604020202020204" pitchFamily="34" charset="0"/>
              <a:buChar char="•"/>
            </a:pPr>
            <a:r>
              <a:rPr lang="es-PE" sz="1600" b="1" dirty="0">
                <a:solidFill>
                  <a:srgbClr val="FF0000"/>
                </a:solidFill>
              </a:rPr>
              <a:t>Preparación de datos</a:t>
            </a:r>
            <a:endParaRPr lang="es-PE" sz="1600" dirty="0">
              <a:solidFill>
                <a:srgbClr val="FF0000"/>
              </a:solidFill>
            </a:endParaRPr>
          </a:p>
          <a:p>
            <a:r>
              <a:rPr lang="es-PE" sz="1600" dirty="0"/>
              <a:t>Esta fase cubre todas las actividades para construir el conjunto de datos. </a:t>
            </a:r>
          </a:p>
          <a:p>
            <a:endParaRPr lang="es-PE" sz="1600" dirty="0"/>
          </a:p>
          <a:p>
            <a:pPr algn="just">
              <a:lnSpc>
                <a:spcPct val="110000"/>
              </a:lnSpc>
            </a:pPr>
            <a:r>
              <a:rPr lang="es-ES" sz="1600" dirty="0"/>
              <a:t>En los proyectos, la mayor parte del tiempo (en ocasiones 70-80% del mismo) se gasta en limpiar y preparar los datos de una forma adecuada para el análisis.</a:t>
            </a:r>
          </a:p>
          <a:p>
            <a:pPr algn="just">
              <a:lnSpc>
                <a:spcPct val="110000"/>
              </a:lnSpc>
            </a:pPr>
            <a:r>
              <a:rPr lang="es-ES" sz="1600" dirty="0"/>
              <a:t>Es indispensable dedicarle el tiempo necesario a organizar la forma en que se van a estructurar los datos provenientes de las distintas fuentes.</a:t>
            </a:r>
          </a:p>
          <a:p>
            <a:pPr algn="just">
              <a:lnSpc>
                <a:spcPct val="110000"/>
              </a:lnSpc>
            </a:pPr>
            <a:endParaRPr lang="es-ES" sz="1600" dirty="0"/>
          </a:p>
          <a:p>
            <a:r>
              <a:rPr lang="es-ES" b="1" dirty="0"/>
              <a:t>Variables Derivadas:</a:t>
            </a:r>
            <a:r>
              <a:rPr lang="es-ES" dirty="0"/>
              <a:t> Un aspecto importante de la </a:t>
            </a:r>
            <a:r>
              <a:rPr lang="es-ES" b="1" dirty="0"/>
              <a:t>minería de datos </a:t>
            </a:r>
            <a:r>
              <a:rPr lang="es-ES" dirty="0"/>
              <a:t>es lograr determinar cuales atributos son los adecuados para el problema en cuestión.</a:t>
            </a:r>
          </a:p>
          <a:p>
            <a:r>
              <a:rPr lang="es-ES" dirty="0"/>
              <a:t>Es importante tener una adecuada comprensión del problema para seleccionar las variables a incluir en la construcción de modelos y definir “variables derivadas” adecuadas (ej. RFM en el caso de caracterización de clientes para mercadeo)</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129</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9848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algn="l" rtl="0">
              <a:spcBef>
                <a:spcPts val="1600"/>
              </a:spcBef>
              <a:spcAft>
                <a:spcPts val="0"/>
              </a:spcAft>
              <a:buNone/>
            </a:pPr>
            <a:r>
              <a:rPr lang="es-ES" sz="1600" dirty="0"/>
              <a:t>Tipologías:  30%</a:t>
            </a:r>
          </a:p>
          <a:p>
            <a:pPr marL="0" lvl="0" indent="0" algn="l" rtl="0">
              <a:spcBef>
                <a:spcPts val="1600"/>
              </a:spcBef>
              <a:spcAft>
                <a:spcPts val="0"/>
              </a:spcAft>
              <a:buNone/>
            </a:pPr>
            <a:r>
              <a:rPr lang="es-ES" sz="1600" dirty="0"/>
              <a:t>Nro. casos investigados: 10%</a:t>
            </a:r>
          </a:p>
          <a:p>
            <a:pPr marL="0" lvl="0" indent="0" algn="l" rtl="0">
              <a:spcBef>
                <a:spcPts val="1600"/>
              </a:spcBef>
              <a:spcAft>
                <a:spcPts val="0"/>
              </a:spcAft>
              <a:buNone/>
            </a:pPr>
            <a:r>
              <a:rPr lang="es-ES" sz="1600" dirty="0"/>
              <a:t>Manejo de Efectivo;10%</a:t>
            </a:r>
          </a:p>
          <a:p>
            <a:pPr marL="0" lvl="0" indent="0" algn="l" rtl="0">
              <a:spcBef>
                <a:spcPts val="1600"/>
              </a:spcBef>
              <a:spcAft>
                <a:spcPts val="0"/>
              </a:spcAft>
              <a:buNone/>
            </a:pPr>
            <a:r>
              <a:rPr lang="es-ES" sz="1600" dirty="0"/>
              <a:t>Reporte de Operaciones Sospechosas Ros:  15%</a:t>
            </a:r>
          </a:p>
          <a:p>
            <a:pPr marL="0" lvl="0" indent="0" algn="l" rtl="0">
              <a:spcBef>
                <a:spcPts val="1600"/>
              </a:spcBef>
              <a:spcAft>
                <a:spcPts val="0"/>
              </a:spcAft>
              <a:buNone/>
            </a:pPr>
            <a:r>
              <a:rPr lang="es-ES" sz="1600" dirty="0"/>
              <a:t>Evaluación Regional de Riesgo:  35%</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135</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9222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algn="l" rtl="0">
              <a:lnSpc>
                <a:spcPct val="100000"/>
              </a:lnSpc>
              <a:spcBef>
                <a:spcPts val="0"/>
              </a:spcBef>
              <a:spcAft>
                <a:spcPts val="0"/>
              </a:spcAft>
              <a:buNone/>
            </a:pPr>
            <a:r>
              <a:rPr lang="es-CO" sz="1600" dirty="0">
                <a:solidFill>
                  <a:schemeClr val="dk2"/>
                </a:solidFill>
                <a:latin typeface="Arial"/>
                <a:ea typeface="Arial"/>
                <a:cs typeface="Arial"/>
                <a:sym typeface="Arial"/>
              </a:rPr>
              <a:t>Estudiantes - Menores de edad</a:t>
            </a:r>
          </a:p>
          <a:p>
            <a:pPr marL="0" lvl="0" indent="0" algn="l" rtl="0">
              <a:lnSpc>
                <a:spcPct val="100000"/>
              </a:lnSpc>
              <a:spcBef>
                <a:spcPts val="0"/>
              </a:spcBef>
              <a:spcAft>
                <a:spcPts val="0"/>
              </a:spcAft>
              <a:buNone/>
            </a:pPr>
            <a:r>
              <a:rPr lang="es-CO" sz="1600" dirty="0">
                <a:solidFill>
                  <a:schemeClr val="dk2"/>
                </a:solidFill>
                <a:latin typeface="Arial"/>
                <a:ea typeface="Arial"/>
                <a:cs typeface="Arial"/>
                <a:sym typeface="Arial"/>
              </a:rPr>
              <a:t>Amas de Casa</a:t>
            </a:r>
          </a:p>
          <a:p>
            <a:pPr marL="0" lvl="0" indent="0" algn="l" rtl="0">
              <a:lnSpc>
                <a:spcPct val="100000"/>
              </a:lnSpc>
              <a:spcBef>
                <a:spcPts val="0"/>
              </a:spcBef>
              <a:spcAft>
                <a:spcPts val="0"/>
              </a:spcAft>
              <a:buNone/>
            </a:pPr>
            <a:r>
              <a:rPr lang="es-CO" sz="1600" dirty="0">
                <a:solidFill>
                  <a:schemeClr val="dk2"/>
                </a:solidFill>
                <a:latin typeface="Arial"/>
                <a:ea typeface="Arial"/>
                <a:cs typeface="Arial"/>
                <a:sym typeface="Arial"/>
              </a:rPr>
              <a:t>Desempleados</a:t>
            </a:r>
          </a:p>
          <a:p>
            <a:pPr marL="0" lvl="0" indent="0" algn="l" rtl="0">
              <a:lnSpc>
                <a:spcPct val="100000"/>
              </a:lnSpc>
              <a:spcBef>
                <a:spcPts val="0"/>
              </a:spcBef>
              <a:spcAft>
                <a:spcPts val="0"/>
              </a:spcAft>
              <a:buNone/>
            </a:pPr>
            <a:r>
              <a:rPr lang="es-CO" sz="1600" dirty="0">
                <a:solidFill>
                  <a:schemeClr val="dk2"/>
                </a:solidFill>
                <a:latin typeface="Arial"/>
                <a:ea typeface="Arial"/>
                <a:cs typeface="Arial"/>
                <a:sym typeface="Arial"/>
              </a:rPr>
              <a:t>Asalariados</a:t>
            </a:r>
          </a:p>
          <a:p>
            <a:pPr marL="0" lvl="0" indent="0" algn="l" rtl="0">
              <a:lnSpc>
                <a:spcPct val="100000"/>
              </a:lnSpc>
              <a:spcBef>
                <a:spcPts val="0"/>
              </a:spcBef>
              <a:spcAft>
                <a:spcPts val="0"/>
              </a:spcAft>
              <a:buNone/>
            </a:pPr>
            <a:r>
              <a:rPr lang="es-CO" sz="1600" dirty="0">
                <a:solidFill>
                  <a:schemeClr val="dk2"/>
                </a:solidFill>
                <a:latin typeface="Arial"/>
                <a:ea typeface="Arial"/>
                <a:cs typeface="Arial"/>
                <a:sym typeface="Arial"/>
              </a:rPr>
              <a:t>Pensionados - Jubilados</a:t>
            </a:r>
          </a:p>
          <a:p>
            <a:pPr marL="0" lvl="0" indent="0" algn="l" rtl="0">
              <a:lnSpc>
                <a:spcPct val="100000"/>
              </a:lnSpc>
              <a:spcBef>
                <a:spcPts val="0"/>
              </a:spcBef>
              <a:spcAft>
                <a:spcPts val="0"/>
              </a:spcAft>
              <a:buNone/>
            </a:pPr>
            <a:r>
              <a:rPr lang="es-CO" sz="1600" dirty="0">
                <a:solidFill>
                  <a:schemeClr val="dk2"/>
                </a:solidFill>
                <a:latin typeface="Arial"/>
                <a:ea typeface="Arial"/>
                <a:cs typeface="Arial"/>
                <a:sym typeface="Arial"/>
              </a:rPr>
              <a:t>Independientes </a:t>
            </a:r>
          </a:p>
          <a:p>
            <a:pPr marL="0" lvl="0" indent="0" algn="l" rtl="0">
              <a:lnSpc>
                <a:spcPct val="100000"/>
              </a:lnSpc>
              <a:spcBef>
                <a:spcPts val="0"/>
              </a:spcBef>
              <a:spcAft>
                <a:spcPts val="0"/>
              </a:spcAft>
              <a:buNone/>
            </a:pPr>
            <a:r>
              <a:rPr lang="es-CO" sz="1600" dirty="0">
                <a:solidFill>
                  <a:schemeClr val="dk2"/>
                </a:solidFill>
                <a:latin typeface="Arial"/>
                <a:ea typeface="Arial"/>
                <a:cs typeface="Arial"/>
                <a:sym typeface="Arial"/>
              </a:rPr>
              <a:t>Personas Jurídicas</a:t>
            </a:r>
            <a:endParaRPr lang="es-CO" sz="1800" dirty="0">
              <a:solidFill>
                <a:schemeClr val="dk2"/>
              </a:solidFill>
              <a:latin typeface="Arial"/>
              <a:ea typeface="Arial"/>
              <a:cs typeface="Arial"/>
              <a:sym typeface="Arial"/>
            </a:endParaRPr>
          </a:p>
          <a:p>
            <a:pPr marL="0" lvl="0" indent="0" algn="l" rtl="0">
              <a:lnSpc>
                <a:spcPct val="100000"/>
              </a:lnSpc>
              <a:spcBef>
                <a:spcPts val="0"/>
              </a:spcBef>
              <a:spcAft>
                <a:spcPts val="0"/>
              </a:spcAft>
              <a:buNone/>
            </a:pPr>
            <a:endParaRPr lang="es-CO" sz="1800" dirty="0">
              <a:solidFill>
                <a:schemeClr val="dk2"/>
              </a:solidFill>
              <a:latin typeface="Arial"/>
              <a:ea typeface="Arial"/>
              <a:cs typeface="Arial"/>
              <a:sym typeface="Arial"/>
            </a:endParaRPr>
          </a:p>
          <a:p>
            <a:pPr marL="0" lvl="0" indent="0" algn="l" rtl="0">
              <a:lnSpc>
                <a:spcPct val="100000"/>
              </a:lnSpc>
              <a:spcBef>
                <a:spcPts val="0"/>
              </a:spcBef>
              <a:spcAft>
                <a:spcPts val="0"/>
              </a:spcAft>
              <a:buNone/>
            </a:pPr>
            <a:r>
              <a:rPr lang="es-CO" sz="1800" b="1" dirty="0">
                <a:solidFill>
                  <a:schemeClr val="dk2"/>
                </a:solidFill>
                <a:latin typeface="Arial"/>
                <a:ea typeface="Arial"/>
                <a:cs typeface="Arial"/>
                <a:sym typeface="Arial"/>
              </a:rPr>
              <a:t>Variable de Riesgo</a:t>
            </a: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latin typeface="Arial"/>
                <a:ea typeface="Arial"/>
                <a:cs typeface="Arial"/>
                <a:sym typeface="Arial"/>
              </a:rPr>
              <a:t>Reporte de Operaciones Sospechosas (ROS)</a:t>
            </a: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Amenazas </a:t>
            </a:r>
            <a:r>
              <a:rPr lang="es-ES" sz="1600" dirty="0" err="1">
                <a:solidFill>
                  <a:schemeClr val="dk2"/>
                </a:solidFill>
                <a:highlight>
                  <a:schemeClr val="lt1"/>
                </a:highlight>
                <a:latin typeface="Arial"/>
                <a:ea typeface="Arial"/>
                <a:cs typeface="Arial"/>
                <a:sym typeface="Arial"/>
              </a:rPr>
              <a:t>Gafilat</a:t>
            </a:r>
            <a:endParaRPr lang="es-ES" sz="1600" dirty="0">
              <a:solidFill>
                <a:schemeClr val="dk2"/>
              </a:solidFill>
              <a:highlight>
                <a:schemeClr val="lt1"/>
              </a:highlight>
              <a:latin typeface="Arial"/>
              <a:ea typeface="Arial"/>
              <a:cs typeface="Arial"/>
              <a:sym typeface="Arial"/>
            </a:endParaRP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Tipologías</a:t>
            </a:r>
          </a:p>
          <a:p>
            <a:pPr marL="457200" lvl="0" indent="-304800" algn="l" rtl="0">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 Clientes por producto</a:t>
            </a:r>
          </a:p>
          <a:p>
            <a:pPr marL="457200" lvl="0" indent="-304800" algn="l" rtl="0">
              <a:spcBef>
                <a:spcPts val="0"/>
              </a:spcBef>
              <a:spcAft>
                <a:spcPts val="0"/>
              </a:spcAft>
              <a:buClr>
                <a:schemeClr val="dk2"/>
              </a:buClr>
              <a:buSzPts val="1200"/>
              <a:buFont typeface="Arial"/>
              <a:buChar char="●"/>
            </a:pPr>
            <a:r>
              <a:rPr lang="es-ES" sz="1600" dirty="0">
                <a:solidFill>
                  <a:schemeClr val="dk2"/>
                </a:solidFill>
                <a:latin typeface="Arial"/>
                <a:ea typeface="Arial"/>
                <a:cs typeface="Arial"/>
                <a:sym typeface="Arial"/>
              </a:rPr>
              <a:t>% Clientes Actividades Alto Riesgo</a:t>
            </a:r>
            <a:endParaRPr lang="es-ES" sz="1600" dirty="0">
              <a:solidFill>
                <a:schemeClr val="dk2"/>
              </a:solidFill>
              <a:highlight>
                <a:schemeClr val="lt1"/>
              </a:highlight>
              <a:latin typeface="Arial"/>
              <a:ea typeface="Arial"/>
              <a:cs typeface="Arial"/>
              <a:sym typeface="Arial"/>
            </a:endParaRPr>
          </a:p>
          <a:p>
            <a:pPr marL="457200" lvl="0" indent="-304800" algn="l" rtl="0">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Naturaleza </a:t>
            </a: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Inversión</a:t>
            </a: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Disponibilidad</a:t>
            </a: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Recaudo</a:t>
            </a: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Revolvente</a:t>
            </a: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Título valor negociable</a:t>
            </a: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Plazo</a:t>
            </a:r>
          </a:p>
          <a:p>
            <a:pPr marL="457200" lvl="0" indent="-304800" algn="l" rtl="0">
              <a:lnSpc>
                <a:spcPct val="100000"/>
              </a:lnSpc>
              <a:spcBef>
                <a:spcPts val="0"/>
              </a:spcBef>
              <a:spcAft>
                <a:spcPts val="0"/>
              </a:spcAft>
              <a:buClr>
                <a:schemeClr val="dk2"/>
              </a:buClr>
              <a:buSzPts val="1200"/>
              <a:buFont typeface="Arial"/>
              <a:buChar char="●"/>
            </a:pPr>
            <a:r>
              <a:rPr lang="es-ES" sz="1600" dirty="0">
                <a:solidFill>
                  <a:schemeClr val="dk2"/>
                </a:solidFill>
                <a:highlight>
                  <a:schemeClr val="lt1"/>
                </a:highlight>
                <a:latin typeface="Arial"/>
                <a:ea typeface="Arial"/>
                <a:cs typeface="Arial"/>
                <a:sym typeface="Arial"/>
              </a:rPr>
              <a:t>Percepción Riesgo</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137</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3048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s-ES" sz="1600" b="1" dirty="0">
                <a:solidFill>
                  <a:schemeClr val="dk2"/>
                </a:solidFill>
                <a:latin typeface="Arial"/>
                <a:ea typeface="Arial"/>
                <a:cs typeface="Arial"/>
                <a:sym typeface="Arial"/>
              </a:rPr>
              <a:t>Variables</a:t>
            </a:r>
            <a:endParaRPr lang="es-ES" sz="1400" b="1" dirty="0">
              <a:solidFill>
                <a:schemeClr val="dk2"/>
              </a:solidFill>
              <a:latin typeface="Arial"/>
              <a:ea typeface="Arial"/>
              <a:cs typeface="Arial"/>
              <a:sym typeface="Arial"/>
            </a:endParaRPr>
          </a:p>
          <a:p>
            <a:pPr marL="171450" lvl="0" indent="-171450" algn="l" rtl="0">
              <a:spcBef>
                <a:spcPts val="1200"/>
              </a:spcBef>
              <a:spcAft>
                <a:spcPts val="0"/>
              </a:spcAft>
              <a:buFontTx/>
              <a:buChar char="-"/>
            </a:pPr>
            <a:r>
              <a:rPr lang="es-ES" sz="1600" dirty="0">
                <a:solidFill>
                  <a:srgbClr val="263238"/>
                </a:solidFill>
                <a:highlight>
                  <a:srgbClr val="FFFFFF"/>
                </a:highlight>
                <a:latin typeface="Arial"/>
                <a:ea typeface="Arial"/>
                <a:cs typeface="Arial"/>
                <a:sym typeface="Arial"/>
              </a:rPr>
              <a:t>Necesidades Básicas Insatisfechas (NBI) 25%</a:t>
            </a:r>
          </a:p>
          <a:p>
            <a:pPr marL="171450" lvl="0" indent="-171450" algn="l" rtl="0">
              <a:spcBef>
                <a:spcPts val="1200"/>
              </a:spcBef>
              <a:spcAft>
                <a:spcPts val="0"/>
              </a:spcAft>
              <a:buFontTx/>
              <a:buChar char="-"/>
            </a:pPr>
            <a:r>
              <a:rPr lang="es" sz="1600" dirty="0">
                <a:solidFill>
                  <a:srgbClr val="263238"/>
                </a:solidFill>
                <a:highlight>
                  <a:srgbClr val="FFFFFF"/>
                </a:highlight>
                <a:latin typeface="Arial"/>
                <a:ea typeface="Arial"/>
                <a:cs typeface="Arial"/>
                <a:sym typeface="Arial"/>
              </a:rPr>
              <a:t>Índice de Pobreza Multidimensional (IPM) </a:t>
            </a:r>
            <a:endParaRPr lang="es-ES" sz="1600" dirty="0">
              <a:solidFill>
                <a:srgbClr val="263238"/>
              </a:solidFill>
              <a:highlight>
                <a:srgbClr val="FFFFFF"/>
              </a:highlight>
              <a:latin typeface="Arial"/>
              <a:ea typeface="Arial"/>
              <a:cs typeface="Arial"/>
              <a:sym typeface="Arial"/>
            </a:endParaRPr>
          </a:p>
          <a:p>
            <a:pPr marL="171450" lvl="0" indent="-171450" algn="l" rtl="0">
              <a:spcBef>
                <a:spcPts val="1200"/>
              </a:spcBef>
              <a:spcAft>
                <a:spcPts val="0"/>
              </a:spcAft>
              <a:buFontTx/>
              <a:buChar char="-"/>
            </a:pPr>
            <a:r>
              <a:rPr lang="es" sz="1600" dirty="0">
                <a:solidFill>
                  <a:srgbClr val="263238"/>
                </a:solidFill>
                <a:highlight>
                  <a:srgbClr val="FFFFFF"/>
                </a:highlight>
                <a:latin typeface="Arial"/>
                <a:ea typeface="Arial"/>
                <a:cs typeface="Arial"/>
                <a:sym typeface="Arial"/>
              </a:rPr>
              <a:t>Remesas por Habitante durante 2019 </a:t>
            </a:r>
            <a:endParaRPr lang="es-ES" sz="1600" dirty="0">
              <a:solidFill>
                <a:srgbClr val="263238"/>
              </a:solidFill>
              <a:highlight>
                <a:srgbClr val="FFFFFF"/>
              </a:highlight>
              <a:latin typeface="Arial"/>
              <a:ea typeface="Arial"/>
              <a:cs typeface="Arial"/>
              <a:sym typeface="Arial"/>
            </a:endParaRPr>
          </a:p>
          <a:p>
            <a:pPr marL="0" lvl="0" indent="0" algn="l" rtl="0">
              <a:spcBef>
                <a:spcPts val="1200"/>
              </a:spcBef>
              <a:spcAft>
                <a:spcPts val="0"/>
              </a:spcAft>
              <a:buNone/>
            </a:pPr>
            <a:r>
              <a:rPr lang="es-ES" sz="1600" dirty="0">
                <a:solidFill>
                  <a:srgbClr val="263238"/>
                </a:solidFill>
                <a:highlight>
                  <a:srgbClr val="FFFFFF"/>
                </a:highlight>
                <a:latin typeface="Arial"/>
                <a:ea typeface="Arial"/>
                <a:cs typeface="Arial"/>
                <a:sym typeface="Arial"/>
              </a:rPr>
              <a:t>- Venezolanos por Municipio;  (1,771,237 en Colombia) 5%</a:t>
            </a:r>
          </a:p>
          <a:p>
            <a:pPr marL="0" lvl="0" indent="0" algn="l" rtl="0">
              <a:spcBef>
                <a:spcPts val="1200"/>
              </a:spcBef>
              <a:spcAft>
                <a:spcPts val="0"/>
              </a:spcAft>
              <a:buNone/>
            </a:pPr>
            <a:r>
              <a:rPr lang="es-ES" sz="1600" dirty="0">
                <a:solidFill>
                  <a:srgbClr val="263238"/>
                </a:solidFill>
                <a:highlight>
                  <a:srgbClr val="FFFFFF"/>
                </a:highlight>
                <a:latin typeface="Arial"/>
                <a:ea typeface="Arial"/>
                <a:cs typeface="Arial"/>
                <a:sym typeface="Arial"/>
              </a:rPr>
              <a:t>- Nro. REPORTE OPERACIONES SOSPECHOSAS (ROS) 10%</a:t>
            </a:r>
          </a:p>
          <a:p>
            <a:pPr marL="0" lvl="0" indent="0" algn="l" rtl="0">
              <a:spcBef>
                <a:spcPts val="1200"/>
              </a:spcBef>
              <a:spcAft>
                <a:spcPts val="0"/>
              </a:spcAft>
              <a:buNone/>
            </a:pPr>
            <a:r>
              <a:rPr lang="es-ES" sz="1600" dirty="0">
                <a:solidFill>
                  <a:srgbClr val="263238"/>
                </a:solidFill>
                <a:highlight>
                  <a:srgbClr val="FFFFFF"/>
                </a:highlight>
                <a:latin typeface="Arial"/>
                <a:ea typeface="Arial"/>
                <a:cs typeface="Arial"/>
                <a:sym typeface="Arial"/>
              </a:rPr>
              <a:t>- Registro de desplazamiento 10%</a:t>
            </a:r>
          </a:p>
          <a:p>
            <a:pPr marL="0" lvl="0" indent="0" algn="l" rtl="0">
              <a:spcBef>
                <a:spcPts val="1200"/>
              </a:spcBef>
              <a:spcAft>
                <a:spcPts val="0"/>
              </a:spcAft>
              <a:buNone/>
            </a:pPr>
            <a:r>
              <a:rPr lang="es-ES" sz="1600" dirty="0">
                <a:solidFill>
                  <a:srgbClr val="263238"/>
                </a:solidFill>
                <a:highlight>
                  <a:srgbClr val="FFFFFF"/>
                </a:highlight>
                <a:latin typeface="Arial"/>
                <a:ea typeface="Arial"/>
                <a:cs typeface="Arial"/>
                <a:sym typeface="Arial"/>
              </a:rPr>
              <a:t>- Evidencias de explotación de oro de aluvión (EVOA) Ministerio de Minas y Energía y la Oficina de las Naciones Unidas contra la Droga y el Delito (UNODC) 12%</a:t>
            </a:r>
          </a:p>
          <a:p>
            <a:pPr marL="0" lvl="0" indent="0" algn="l" rtl="0">
              <a:spcBef>
                <a:spcPts val="1200"/>
              </a:spcBef>
              <a:spcAft>
                <a:spcPts val="0"/>
              </a:spcAft>
              <a:buNone/>
            </a:pPr>
            <a:r>
              <a:rPr lang="es-ES" sz="1600" dirty="0">
                <a:solidFill>
                  <a:srgbClr val="263238"/>
                </a:solidFill>
                <a:highlight>
                  <a:srgbClr val="FFFFFF"/>
                </a:highlight>
                <a:latin typeface="Arial"/>
                <a:ea typeface="Arial"/>
                <a:cs typeface="Arial"/>
                <a:sym typeface="Arial"/>
              </a:rPr>
              <a:t>- Zona Fronteriza (lacustre, marítimas, terrestre y fluviales) Mapa de Colombia 10%</a:t>
            </a:r>
          </a:p>
          <a:p>
            <a:pPr marL="0" lvl="0" indent="0" algn="l" rtl="0">
              <a:spcBef>
                <a:spcPts val="1200"/>
              </a:spcBef>
              <a:spcAft>
                <a:spcPts val="0"/>
              </a:spcAft>
              <a:buNone/>
            </a:pPr>
            <a:r>
              <a:rPr lang="es-ES" sz="1600" dirty="0">
                <a:solidFill>
                  <a:srgbClr val="263238"/>
                </a:solidFill>
                <a:highlight>
                  <a:srgbClr val="FFFFFF"/>
                </a:highlight>
                <a:latin typeface="Arial"/>
                <a:ea typeface="Arial"/>
                <a:cs typeface="Arial"/>
                <a:sym typeface="Arial"/>
              </a:rPr>
              <a:t>- Trata de Personas 3%</a:t>
            </a:r>
          </a:p>
          <a:p>
            <a:pPr marL="0" lvl="0" indent="0" algn="l" rtl="0">
              <a:spcBef>
                <a:spcPts val="1200"/>
              </a:spcBef>
              <a:spcAft>
                <a:spcPts val="0"/>
              </a:spcAft>
              <a:buNone/>
            </a:pPr>
            <a:r>
              <a:rPr lang="es-ES" sz="1600" dirty="0">
                <a:solidFill>
                  <a:srgbClr val="263238"/>
                </a:solidFill>
                <a:highlight>
                  <a:srgbClr val="FFFFFF"/>
                </a:highlight>
                <a:latin typeface="Arial"/>
                <a:ea typeface="Arial"/>
                <a:cs typeface="Arial"/>
                <a:sym typeface="Arial"/>
              </a:rPr>
              <a:t>Cultivos ilícitos (</a:t>
            </a:r>
            <a:r>
              <a:rPr lang="es" sz="1600" dirty="0">
                <a:solidFill>
                  <a:srgbClr val="263238"/>
                </a:solidFill>
                <a:highlight>
                  <a:srgbClr val="FFFFFF"/>
                </a:highlight>
                <a:latin typeface="Arial"/>
                <a:ea typeface="Arial"/>
                <a:cs typeface="Arial"/>
                <a:sym typeface="Arial"/>
              </a:rPr>
              <a:t>Coca, Mariguana y Amapola )</a:t>
            </a:r>
            <a:endParaRPr lang="es-ES" sz="1600" dirty="0">
              <a:solidFill>
                <a:srgbClr val="263238"/>
              </a:solidFill>
              <a:highlight>
                <a:srgbClr val="FFFFFF"/>
              </a:highlight>
              <a:latin typeface="Arial"/>
              <a:ea typeface="Arial"/>
              <a:cs typeface="Arial"/>
              <a:sym typeface="Arial"/>
            </a:endParaRPr>
          </a:p>
          <a:p>
            <a:pPr marL="0" lvl="0" indent="0" algn="l" rtl="0">
              <a:spcBef>
                <a:spcPts val="1200"/>
              </a:spcBef>
              <a:spcAft>
                <a:spcPts val="0"/>
              </a:spcAft>
              <a:buNone/>
            </a:pPr>
            <a:r>
              <a:rPr lang="es-ES" sz="1600" dirty="0">
                <a:solidFill>
                  <a:srgbClr val="263238"/>
                </a:solidFill>
                <a:highlight>
                  <a:srgbClr val="FFFFFF"/>
                </a:highlight>
                <a:latin typeface="Arial"/>
                <a:ea typeface="Arial"/>
                <a:cs typeface="Arial"/>
                <a:sym typeface="Arial"/>
              </a:rPr>
              <a:t>Grupos al margen de la Ley Grupos Paramilitares, Guerrilla, </a:t>
            </a:r>
            <a:r>
              <a:rPr lang="es-ES" sz="1600" dirty="0" err="1">
                <a:solidFill>
                  <a:srgbClr val="263238"/>
                </a:solidFill>
                <a:highlight>
                  <a:srgbClr val="FFFFFF"/>
                </a:highlight>
                <a:latin typeface="Arial"/>
                <a:ea typeface="Arial"/>
                <a:cs typeface="Arial"/>
                <a:sym typeface="Arial"/>
              </a:rPr>
              <a:t>Bacrim</a:t>
            </a:r>
            <a:r>
              <a:rPr lang="es-ES" sz="1600" dirty="0">
                <a:solidFill>
                  <a:srgbClr val="263238"/>
                </a:solidFill>
                <a:highlight>
                  <a:srgbClr val="FFFFFF"/>
                </a:highlight>
                <a:latin typeface="Arial"/>
                <a:ea typeface="Arial"/>
                <a:cs typeface="Arial"/>
                <a:sym typeface="Arial"/>
              </a:rPr>
              <a:t>, Narcos</a:t>
            </a:r>
          </a:p>
          <a:p>
            <a:pPr marL="0" lvl="0" indent="0" algn="l" rtl="0">
              <a:spcBef>
                <a:spcPts val="1200"/>
              </a:spcBef>
              <a:spcAft>
                <a:spcPts val="0"/>
              </a:spcAft>
              <a:buNone/>
            </a:pPr>
            <a:r>
              <a:rPr lang="es" sz="1600" dirty="0">
                <a:solidFill>
                  <a:srgbClr val="263238"/>
                </a:solidFill>
                <a:highlight>
                  <a:srgbClr val="FFFFFF"/>
                </a:highlight>
                <a:latin typeface="Arial"/>
                <a:ea typeface="Arial"/>
                <a:cs typeface="Arial"/>
                <a:sym typeface="Arial"/>
              </a:rPr>
              <a:t>Nivel de Corrupción</a:t>
            </a:r>
          </a:p>
          <a:p>
            <a:pPr marL="0" lvl="0" indent="0" algn="l" rtl="0">
              <a:spcBef>
                <a:spcPts val="1200"/>
              </a:spcBef>
              <a:spcAft>
                <a:spcPts val="0"/>
              </a:spcAft>
              <a:buNone/>
            </a:pPr>
            <a:r>
              <a:rPr lang="es" sz="1600" dirty="0">
                <a:solidFill>
                  <a:srgbClr val="263238"/>
                </a:solidFill>
                <a:highlight>
                  <a:srgbClr val="FFFFFF"/>
                </a:highlight>
                <a:latin typeface="Arial"/>
                <a:ea typeface="Arial"/>
                <a:cs typeface="Arial"/>
                <a:sym typeface="Arial"/>
              </a:rPr>
              <a:t>Delitos Fuente</a:t>
            </a:r>
          </a:p>
          <a:p>
            <a:pPr marL="0" lvl="0" indent="0" algn="l" rtl="0">
              <a:spcBef>
                <a:spcPts val="1200"/>
              </a:spcBef>
              <a:spcAft>
                <a:spcPts val="0"/>
              </a:spcAft>
              <a:buNone/>
            </a:pPr>
            <a:r>
              <a:rPr lang="es" sz="1600" dirty="0">
                <a:solidFill>
                  <a:srgbClr val="263238"/>
                </a:solidFill>
                <a:highlight>
                  <a:srgbClr val="FFFFFF"/>
                </a:highlight>
                <a:latin typeface="Arial"/>
                <a:ea typeface="Arial"/>
                <a:cs typeface="Arial"/>
                <a:sym typeface="Arial"/>
              </a:rPr>
              <a:t>Trata de Personas </a:t>
            </a:r>
            <a:endParaRPr lang="es-ES" sz="1600" dirty="0">
              <a:solidFill>
                <a:srgbClr val="263238"/>
              </a:solidFill>
              <a:highlight>
                <a:srgbClr val="FFFFFF"/>
              </a:highlight>
              <a:latin typeface="Arial"/>
              <a:ea typeface="Arial"/>
              <a:cs typeface="Arial"/>
              <a:sym typeface="Arial"/>
            </a:endParaRP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141</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65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600" dirty="0"/>
              <a:t>¿Cuál es el objetivo o propósitos de la segmentación?</a:t>
            </a:r>
          </a:p>
          <a:p>
            <a:endParaRPr lang="es-ES" sz="1600" dirty="0">
              <a:solidFill>
                <a:schemeClr val="tx2">
                  <a:lumMod val="75000"/>
                </a:schemeClr>
              </a:solidFill>
            </a:endParaRPr>
          </a:p>
          <a:p>
            <a:r>
              <a:rPr lang="es-ES" sz="1600" dirty="0">
                <a:solidFill>
                  <a:schemeClr val="tx2">
                    <a:lumMod val="75000"/>
                  </a:schemeClr>
                </a:solidFill>
              </a:rPr>
              <a:t>El propósito de la segmentación es hacer eficiente la gestión de un(os) grupo(s) de elementos que conviene no gestionar de manera individual, tanto por los costos operativos como por la mejor utilización del tiempo al interior del sistema.</a:t>
            </a:r>
          </a:p>
          <a:p>
            <a:endParaRPr lang="es-ES" sz="1600" dirty="0">
              <a:solidFill>
                <a:schemeClr val="tx2">
                  <a:lumMod val="75000"/>
                </a:schemeClr>
              </a:solidFill>
            </a:endParaRPr>
          </a:p>
          <a:p>
            <a:r>
              <a:rPr lang="es-ES" sz="1600" dirty="0">
                <a:solidFill>
                  <a:schemeClr val="tx2">
                    <a:lumMod val="75000"/>
                  </a:schemeClr>
                </a:solidFill>
              </a:rPr>
              <a:t>Al conformar los grupos se pueden conocer las características principales de los factores de riesgo y emplear políticas y acciones comunes a todos ellos.</a:t>
            </a:r>
            <a:endParaRPr lang="es-CO" sz="1600" dirty="0">
              <a:solidFill>
                <a:schemeClr val="tx2">
                  <a:lumMod val="75000"/>
                </a:schemeClr>
              </a:solidFill>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58</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615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fontAlgn="base"/>
            <a:r>
              <a:rPr lang="es-ES" b="0" i="0" dirty="0">
                <a:solidFill>
                  <a:srgbClr val="666666"/>
                </a:solidFill>
                <a:effectLst/>
                <a:latin typeface="Open Sans"/>
              </a:rPr>
              <a:t>la tarea que tiene como finalidad principal lograr el agrupamiento de conjuntos de objetos no etiquetados, para lograr construir subconjuntos de datos conocidos como </a:t>
            </a:r>
            <a:r>
              <a:rPr lang="es-ES" b="0" i="0" dirty="0" err="1">
                <a:solidFill>
                  <a:srgbClr val="666666"/>
                </a:solidFill>
                <a:effectLst/>
                <a:latin typeface="Open Sans"/>
              </a:rPr>
              <a:t>Clusters</a:t>
            </a:r>
            <a:r>
              <a:rPr lang="es-ES" b="0" i="0" dirty="0">
                <a:solidFill>
                  <a:srgbClr val="666666"/>
                </a:solidFill>
                <a:effectLst/>
                <a:latin typeface="Open Sans"/>
              </a:rPr>
              <a:t>. Cada </a:t>
            </a:r>
            <a:r>
              <a:rPr lang="es-ES" b="0" i="0" dirty="0" err="1">
                <a:solidFill>
                  <a:srgbClr val="666666"/>
                </a:solidFill>
                <a:effectLst/>
                <a:latin typeface="Open Sans"/>
              </a:rPr>
              <a:t>cluster</a:t>
            </a:r>
            <a:r>
              <a:rPr lang="es-ES" b="0" i="0" dirty="0">
                <a:solidFill>
                  <a:srgbClr val="666666"/>
                </a:solidFill>
                <a:effectLst/>
                <a:latin typeface="Open Sans"/>
              </a:rPr>
              <a:t> dentro de un grafo está formado por una colección de objetos o datos que a términos de análisis resultan similares entre si, pero que poseen elementos diferenciales con respecto a otros objetos pertenecientes al conjunto de datos y que pueden conformar un </a:t>
            </a:r>
            <a:r>
              <a:rPr lang="es-ES" b="0" i="0" dirty="0" err="1">
                <a:solidFill>
                  <a:srgbClr val="666666"/>
                </a:solidFill>
                <a:effectLst/>
                <a:latin typeface="Open Sans"/>
              </a:rPr>
              <a:t>cluster</a:t>
            </a:r>
            <a:r>
              <a:rPr lang="es-ES" b="0" i="0" dirty="0">
                <a:solidFill>
                  <a:srgbClr val="666666"/>
                </a:solidFill>
                <a:effectLst/>
                <a:latin typeface="Open Sans"/>
              </a:rPr>
              <a:t> independiente.</a:t>
            </a:r>
          </a:p>
          <a:p>
            <a:pPr algn="l" fontAlgn="base"/>
            <a:r>
              <a:rPr lang="es-ES" b="0" i="0" dirty="0">
                <a:solidFill>
                  <a:srgbClr val="666666"/>
                </a:solidFill>
                <a:effectLst/>
                <a:latin typeface="Open Sans"/>
              </a:rPr>
              <a:t>Este tipo de proceso es aplicado en modelos de </a:t>
            </a:r>
            <a:r>
              <a:rPr lang="es-ES" b="0" i="0" u="none" strike="noStrike" dirty="0">
                <a:solidFill>
                  <a:srgbClr val="E71E50"/>
                </a:solidFill>
                <a:effectLst/>
                <a:latin typeface="Open Sans"/>
                <a:hlinkClick r:id="rId3"/>
              </a:rPr>
              <a:t>machine </a:t>
            </a:r>
            <a:r>
              <a:rPr lang="es-ES" b="0" i="0" u="none" strike="noStrike" dirty="0" err="1">
                <a:solidFill>
                  <a:srgbClr val="E71E50"/>
                </a:solidFill>
                <a:effectLst/>
                <a:latin typeface="Open Sans"/>
                <a:hlinkClick r:id="rId3"/>
              </a:rPr>
              <a:t>learning</a:t>
            </a:r>
            <a:r>
              <a:rPr lang="es-ES" b="0" i="0" dirty="0">
                <a:solidFill>
                  <a:srgbClr val="666666"/>
                </a:solidFill>
                <a:effectLst/>
                <a:latin typeface="Open Sans"/>
              </a:rPr>
              <a:t> de tipo no supervisado. Gracias a su implementación el sistema puede analizar los datos, realizar la tarea y encontrar los posibles errores dentro de su funcionamiento. El </a:t>
            </a:r>
            <a:r>
              <a:rPr lang="es-ES" b="0" i="0" dirty="0" err="1">
                <a:solidFill>
                  <a:srgbClr val="666666"/>
                </a:solidFill>
                <a:effectLst/>
                <a:latin typeface="Open Sans"/>
              </a:rPr>
              <a:t>Clustering</a:t>
            </a:r>
            <a:r>
              <a:rPr lang="es-ES" b="0" i="0" dirty="0">
                <a:solidFill>
                  <a:srgbClr val="666666"/>
                </a:solidFill>
                <a:effectLst/>
                <a:latin typeface="Open Sans"/>
              </a:rPr>
              <a:t>, en este caso sirve para segmentar datos en grupos de dimensiones similares en base a características para facilitar este proceso.</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61</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2274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600" b="0" i="0" kern="1200" dirty="0">
                <a:solidFill>
                  <a:schemeClr val="tx1"/>
                </a:solidFill>
                <a:effectLst/>
                <a:latin typeface="+mn-lt"/>
                <a:ea typeface="+mn-ea"/>
                <a:cs typeface="+mn-cs"/>
              </a:rPr>
              <a:t>La principal diferencia radica en que en el análisis de conglomerados el objetivo es formar los grupos, mientras que en el discriminante los grupos ya están formados a priori</a:t>
            </a:r>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89</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91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buFont typeface="Arial" panose="020B0604020202020204" pitchFamily="34" charset="0"/>
              <a:buChar char="•"/>
            </a:pPr>
            <a:r>
              <a:rPr lang="es-ES" b="0" i="0" dirty="0">
                <a:solidFill>
                  <a:srgbClr val="868B90"/>
                </a:solidFill>
                <a:effectLst/>
                <a:latin typeface="Roboto"/>
              </a:rPr>
              <a:t>Tabulaciones cruzadas: son tablas construidas para segmentar basándose en los criterios establecidos de antemano.</a:t>
            </a:r>
          </a:p>
          <a:p>
            <a:pPr algn="just">
              <a:buFont typeface="Arial" panose="020B0604020202020204" pitchFamily="34" charset="0"/>
              <a:buChar char="•"/>
            </a:pPr>
            <a:r>
              <a:rPr lang="es-ES" b="0" i="0" dirty="0">
                <a:solidFill>
                  <a:srgbClr val="868B90"/>
                </a:solidFill>
                <a:effectLst/>
                <a:latin typeface="Roboto"/>
              </a:rPr>
              <a:t>Análisis factorial: es una técnica estadística de reducción de datos que sirve para encontrar grupos homogéneos de variables a partir de un conjunto numeroso de variables.</a:t>
            </a:r>
          </a:p>
          <a:p>
            <a:pPr algn="just">
              <a:buFont typeface="Arial" panose="020B0604020202020204" pitchFamily="34" charset="0"/>
              <a:buChar char="•"/>
            </a:pPr>
            <a:r>
              <a:rPr lang="es-ES" b="0" i="0" dirty="0">
                <a:solidFill>
                  <a:srgbClr val="868B90"/>
                </a:solidFill>
                <a:effectLst/>
                <a:latin typeface="Roboto"/>
              </a:rPr>
              <a:t>Análisis de conglomerados (clúster): es un método estadístico que permite formar grupos de elementos (por ejemplo, clientes) utilizando sus características (ingresos, montos de las transacciones, frecuencia de operaciones, entre otros).</a:t>
            </a:r>
          </a:p>
          <a:p>
            <a:pPr algn="just">
              <a:buFont typeface="Arial" panose="020B0604020202020204" pitchFamily="34" charset="0"/>
              <a:buChar char="•"/>
            </a:pPr>
            <a:r>
              <a:rPr lang="es-ES" b="0" i="0" dirty="0">
                <a:solidFill>
                  <a:srgbClr val="868B90"/>
                </a:solidFill>
                <a:effectLst/>
                <a:latin typeface="Roboto"/>
              </a:rPr>
              <a:t>Mezclas finitas: permiten identificar un conjunto de grupos mutuamente exclusivos (los segmentos o clases) que explican la similitud de los casos medidos en una serie de variables observables categóricas o métricas.</a:t>
            </a:r>
          </a:p>
          <a:p>
            <a:pPr algn="just">
              <a:buFont typeface="Arial" panose="020B0604020202020204" pitchFamily="34" charset="0"/>
              <a:buChar char="•"/>
            </a:pPr>
            <a:r>
              <a:rPr lang="es-ES" b="0" i="0" dirty="0">
                <a:solidFill>
                  <a:srgbClr val="868B90"/>
                </a:solidFill>
                <a:effectLst/>
                <a:latin typeface="Roboto"/>
              </a:rPr>
              <a:t>Redes neuronales de </a:t>
            </a:r>
            <a:r>
              <a:rPr lang="es-ES" b="0" i="0" dirty="0" err="1">
                <a:solidFill>
                  <a:srgbClr val="868B90"/>
                </a:solidFill>
                <a:effectLst/>
                <a:latin typeface="Roboto"/>
              </a:rPr>
              <a:t>Kohonen</a:t>
            </a:r>
            <a:r>
              <a:rPr lang="es-ES" b="0" i="0" dirty="0">
                <a:solidFill>
                  <a:srgbClr val="868B90"/>
                </a:solidFill>
                <a:effectLst/>
                <a:latin typeface="Roboto"/>
              </a:rPr>
              <a:t>: categorizan o interpretan grandes cantidades de datos mediante su representación en un mapa bidimensional que muestra las similitudes de los datos, de tal modo que datos similares aparecen representados en regiones contiguas o adyacentes.</a:t>
            </a:r>
          </a:p>
          <a:p>
            <a:pPr algn="just">
              <a:buFont typeface="Arial" panose="020B0604020202020204" pitchFamily="34" charset="0"/>
              <a:buChar char="•"/>
            </a:pPr>
            <a:r>
              <a:rPr lang="es-ES" b="0" i="0" dirty="0">
                <a:solidFill>
                  <a:srgbClr val="868B90"/>
                </a:solidFill>
                <a:effectLst/>
                <a:latin typeface="Roboto"/>
              </a:rPr>
              <a:t>Análisis log-lineal: el procedimiento del análisis log-lineal analiza la relación entre variables dependientes (o de respuesta) y variables independientes (o explicativas). Las variables dependientes siempre son categóricas, mientras que las variables independientes pueden ser categóricas (factores).</a:t>
            </a:r>
          </a:p>
          <a:p>
            <a:pPr algn="just">
              <a:buFont typeface="Arial" panose="020B0604020202020204" pitchFamily="34" charset="0"/>
              <a:buChar char="•"/>
            </a:pPr>
            <a:r>
              <a:rPr lang="es-ES" b="0" i="0" dirty="0">
                <a:solidFill>
                  <a:srgbClr val="868B90"/>
                </a:solidFill>
                <a:effectLst/>
                <a:latin typeface="Roboto"/>
              </a:rPr>
              <a:t>Regresión de mezclas finitas: este método parte del supuesto de que las preferencias de los sujetos conforman una población que es, de hecho, una mezcla de diversos segmentos en proporciones desconocidas, razón por la cual se desconoce </a:t>
            </a:r>
            <a:r>
              <a:rPr lang="es-ES" b="0" i="1" dirty="0">
                <a:solidFill>
                  <a:srgbClr val="868B90"/>
                </a:solidFill>
                <a:effectLst/>
                <a:latin typeface="Roboto"/>
              </a:rPr>
              <a:t>a priori</a:t>
            </a:r>
            <a:r>
              <a:rPr lang="es-ES" b="0" i="0" dirty="0">
                <a:solidFill>
                  <a:srgbClr val="868B90"/>
                </a:solidFill>
                <a:effectLst/>
                <a:latin typeface="Roboto"/>
              </a:rPr>
              <a:t> el segmento al que pertenece un sujeto concreto.</a:t>
            </a:r>
          </a:p>
          <a:p>
            <a:pPr algn="just">
              <a:buFont typeface="Arial" panose="020B0604020202020204" pitchFamily="34" charset="0"/>
              <a:buChar char="•"/>
            </a:pPr>
            <a:r>
              <a:rPr lang="es-ES" b="0" i="0" dirty="0">
                <a:solidFill>
                  <a:srgbClr val="868B90"/>
                </a:solidFill>
                <a:effectLst/>
                <a:latin typeface="Roboto"/>
              </a:rPr>
              <a:t>Árboles de clasificación: es una de las técnicas más usadas y permite encontrar patrones de comportamiento basados en un conjunto de variables independientes. Básicamente son gráficos que ilustran reglas de decisión y que tienen como finalidad explicar la clasificación y predecir los elementos (por ejemplo, clientes) que provienen de estos sistemas de clasificación, los cuales corresponden a una serie de reglas de decisión que predicen o clasifican observaciones futuras.</a:t>
            </a:r>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90</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785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CO" sz="1600" b="0" i="0" kern="1200" dirty="0">
                <a:solidFill>
                  <a:schemeClr val="tx1"/>
                </a:solidFill>
                <a:effectLst/>
                <a:latin typeface="+mn-lt"/>
                <a:ea typeface="+mn-ea"/>
                <a:cs typeface="+mn-cs"/>
              </a:rPr>
              <a:t>La principal diferencia radica en que en el análisis de conglomerados el objetivo es formar los grupos, mientras que en el discriminante los grupos ya están formados a priori</a:t>
            </a:r>
            <a:endParaRPr lang="es-CO" dirty="0"/>
          </a:p>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91</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56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buNone/>
            </a:pPr>
            <a:r>
              <a:rPr lang="es-ES" sz="1600" dirty="0">
                <a:solidFill>
                  <a:schemeClr val="tx2">
                    <a:lumMod val="75000"/>
                  </a:schemeClr>
                </a:solidFill>
              </a:rPr>
              <a:t>Reflexiones</a:t>
            </a:r>
          </a:p>
          <a:p>
            <a:pPr marL="228600" indent="-228600" algn="just">
              <a:buAutoNum type="arabicPeriod"/>
            </a:pPr>
            <a:r>
              <a:rPr lang="es-ES" sz="1600" dirty="0">
                <a:solidFill>
                  <a:schemeClr val="tx2">
                    <a:lumMod val="75000"/>
                  </a:schemeClr>
                </a:solidFill>
              </a:rPr>
              <a:t>Hay que actualizarla permanentemente.</a:t>
            </a:r>
          </a:p>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lang="es-ES" sz="1600" dirty="0">
                <a:solidFill>
                  <a:schemeClr val="tx2">
                    <a:lumMod val="75000"/>
                  </a:schemeClr>
                </a:solidFill>
              </a:rPr>
              <a:t>No podemos plasmar resultados precisos, permanentes entre la segmentación y el actuar del cliente en el tiempo, establecida la condición estática del proceso de segmentar y la condición dinámica, cambiante del cliente.</a:t>
            </a:r>
          </a:p>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lang="es-ES" sz="1600" dirty="0">
                <a:solidFill>
                  <a:schemeClr val="tx2">
                    <a:lumMod val="75000"/>
                  </a:schemeClr>
                </a:solidFill>
              </a:rPr>
              <a:t>Dándonos mayor certeza de éxito sobre el segmento a trabajar y podemos optimizarla en términos de potencialidad y rentabilidad. Estudiando segmentos más pequeños dentro de la población total, lo que nos permitirá desarrollar estrategias más acertadas</a:t>
            </a:r>
          </a:p>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lang="es-ES" sz="1600" dirty="0">
                <a:solidFill>
                  <a:schemeClr val="tx2">
                    <a:lumMod val="75000"/>
                  </a:schemeClr>
                </a:solidFill>
              </a:rPr>
              <a:t>Las etiquetas para la segmentación relacional deben describir la esencia de nuestro propio cliente, puntualmente. </a:t>
            </a:r>
            <a:endParaRPr lang="es-ES" sz="1200" dirty="0">
              <a:solidFill>
                <a:schemeClr val="tx2">
                  <a:lumMod val="75000"/>
                </a:schemeClr>
              </a:solidFil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600" dirty="0">
                <a:solidFill>
                  <a:schemeClr val="tx2">
                    <a:lumMod val="75000"/>
                  </a:schemeClr>
                </a:solidFill>
              </a:rPr>
              <a:t>(*) Artículo De la segmentación convencional a la segmentación relacional Por Ada Gabriela Leyva G.</a:t>
            </a:r>
            <a:endParaRPr lang="es-ES" b="0" i="0" dirty="0">
              <a:solidFill>
                <a:srgbClr val="868B90"/>
              </a:solidFill>
              <a:effectLst/>
              <a:latin typeface="Roboto"/>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CO" sz="1200" b="0" i="0" u="none" strike="noStrike" cap="none" smtClean="0">
                <a:solidFill>
                  <a:schemeClr val="dk1"/>
                </a:solidFill>
                <a:latin typeface="Calibri"/>
                <a:ea typeface="Calibri"/>
                <a:cs typeface="Calibri"/>
                <a:sym typeface="Calibri"/>
              </a:rPr>
              <a:t>92</a:t>
            </a:fld>
            <a:endParaRPr lang="es-C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4207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p:bg>
      <p:bgRef idx="1001">
        <a:schemeClr val="bg1"/>
      </p:bgRef>
    </p:bg>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13B41CB6-FBA7-7444-9CFB-7F454A9AFBAD}"/>
              </a:ext>
            </a:extLst>
          </p:cNvPr>
          <p:cNvPicPr>
            <a:picLocks noChangeAspect="1"/>
          </p:cNvPicPr>
          <p:nvPr userDrawn="1"/>
        </p:nvPicPr>
        <p:blipFill>
          <a:blip r:embed="rId2"/>
          <a:stretch>
            <a:fillRect/>
          </a:stretch>
        </p:blipFill>
        <p:spPr>
          <a:xfrm>
            <a:off x="0" y="7129"/>
            <a:ext cx="12192000" cy="6843742"/>
          </a:xfrm>
          <a:prstGeom prst="rect">
            <a:avLst/>
          </a:prstGeom>
          <a:solidFill>
            <a:schemeClr val="accent1"/>
          </a:solidFill>
        </p:spPr>
      </p:pic>
      <p:sp>
        <p:nvSpPr>
          <p:cNvPr id="2" name="Title 1">
            <a:extLst>
              <a:ext uri="{FF2B5EF4-FFF2-40B4-BE49-F238E27FC236}">
                <a16:creationId xmlns:a16="http://schemas.microsoft.com/office/drawing/2014/main" id="{38EA6D55-B2A1-A140-9206-B8C87D0393A1}"/>
              </a:ext>
            </a:extLst>
          </p:cNvPr>
          <p:cNvSpPr>
            <a:spLocks noGrp="1"/>
          </p:cNvSpPr>
          <p:nvPr>
            <p:ph type="ctrTitle" hasCustomPrompt="1"/>
          </p:nvPr>
        </p:nvSpPr>
        <p:spPr>
          <a:xfrm>
            <a:off x="711570" y="3463299"/>
            <a:ext cx="8382088" cy="701731"/>
          </a:xfrm>
          <a:prstGeom prst="rect">
            <a:avLst/>
          </a:prstGeom>
        </p:spPr>
        <p:txBody>
          <a:bodyPr wrap="square" anchor="t" anchorCtr="0">
            <a:spAutoFit/>
          </a:bodyPr>
          <a:lstStyle>
            <a:lvl1pPr algn="l">
              <a:defRPr sz="4400" b="1" i="0">
                <a:solidFill>
                  <a:schemeClr val="accent2"/>
                </a:solidFill>
                <a:latin typeface="+mn-lt"/>
              </a:defRPr>
            </a:lvl1pPr>
          </a:lstStyle>
          <a:p>
            <a:r>
              <a:rPr lang="es-ES_tradnl" noProof="0"/>
              <a:t>Título Presentación</a:t>
            </a:r>
          </a:p>
        </p:txBody>
      </p:sp>
      <p:sp>
        <p:nvSpPr>
          <p:cNvPr id="3" name="Subtitle 2">
            <a:extLst>
              <a:ext uri="{FF2B5EF4-FFF2-40B4-BE49-F238E27FC236}">
                <a16:creationId xmlns:a16="http://schemas.microsoft.com/office/drawing/2014/main" id="{2934B1F3-AA4B-2C40-BA24-48AE72C01024}"/>
              </a:ext>
            </a:extLst>
          </p:cNvPr>
          <p:cNvSpPr>
            <a:spLocks noGrp="1"/>
          </p:cNvSpPr>
          <p:nvPr>
            <p:ph type="subTitle" idx="1" hasCustomPrompt="1"/>
          </p:nvPr>
        </p:nvSpPr>
        <p:spPr>
          <a:xfrm>
            <a:off x="711570" y="5198672"/>
            <a:ext cx="8959391" cy="341632"/>
          </a:xfrm>
          <a:prstGeom prst="rect">
            <a:avLst/>
          </a:prstGeom>
        </p:spPr>
        <p:txBody>
          <a:bodyPr wrap="square" anchor="t" anchorCtr="0">
            <a:spAutoFit/>
          </a:bodyPr>
          <a:lstStyle>
            <a:lvl1pPr marL="0" indent="0" algn="l">
              <a:buNone/>
              <a:defRPr sz="1800" b="1" i="0" spc="0" baseline="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noProof="0"/>
              <a:t>Subtítulo de la presentación o autor</a:t>
            </a:r>
          </a:p>
        </p:txBody>
      </p:sp>
      <p:sp>
        <p:nvSpPr>
          <p:cNvPr id="10" name="Text Placeholder 9">
            <a:extLst>
              <a:ext uri="{FF2B5EF4-FFF2-40B4-BE49-F238E27FC236}">
                <a16:creationId xmlns:a16="http://schemas.microsoft.com/office/drawing/2014/main" id="{E992B4A1-B705-3C4D-BBD2-8602AFD3A18E}"/>
              </a:ext>
            </a:extLst>
          </p:cNvPr>
          <p:cNvSpPr>
            <a:spLocks noGrp="1"/>
          </p:cNvSpPr>
          <p:nvPr>
            <p:ph type="body" sz="quarter" idx="10" hasCustomPrompt="1"/>
          </p:nvPr>
        </p:nvSpPr>
        <p:spPr>
          <a:xfrm>
            <a:off x="711570" y="6164082"/>
            <a:ext cx="6626225" cy="244682"/>
          </a:xfrm>
          <a:prstGeom prst="rect">
            <a:avLst/>
          </a:prstGeom>
        </p:spPr>
        <p:txBody>
          <a:bodyPr wrap="square">
            <a:spAutoFit/>
          </a:bodyPr>
          <a:lstStyle>
            <a:lvl1pPr marL="0" indent="0">
              <a:buNone/>
              <a:defRPr sz="1100" b="0" i="0">
                <a:solidFill>
                  <a:schemeClr val="accent2"/>
                </a:solidFill>
                <a:latin typeface="+mn-lt"/>
              </a:defRPr>
            </a:lvl1pPr>
          </a:lstStyle>
          <a:p>
            <a:pPr lvl="0"/>
            <a:r>
              <a:rPr lang="es-ES_tradnl" noProof="0"/>
              <a:t>Dia  mes año en palabras</a:t>
            </a:r>
          </a:p>
        </p:txBody>
      </p:sp>
      <p:sp>
        <p:nvSpPr>
          <p:cNvPr id="5" name="Text Placeholder 4">
            <a:extLst>
              <a:ext uri="{FF2B5EF4-FFF2-40B4-BE49-F238E27FC236}">
                <a16:creationId xmlns:a16="http://schemas.microsoft.com/office/drawing/2014/main" id="{6BD28324-0ECD-4A44-A45E-63504D2A250C}"/>
              </a:ext>
            </a:extLst>
          </p:cNvPr>
          <p:cNvSpPr>
            <a:spLocks noGrp="1"/>
          </p:cNvSpPr>
          <p:nvPr>
            <p:ph type="body" sz="quarter" idx="11" hasCustomPrompt="1"/>
          </p:nvPr>
        </p:nvSpPr>
        <p:spPr>
          <a:xfrm>
            <a:off x="711570" y="5540304"/>
            <a:ext cx="5022850" cy="3460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CO" sz="1400" b="0" i="0" kern="1200" spc="0" baseline="0" dirty="0">
                <a:solidFill>
                  <a:schemeClr val="accent2"/>
                </a:solidFill>
                <a:latin typeface="Arial" panose="020B0604020202020204" pitchFamily="34" charset="0"/>
                <a:ea typeface="+mn-ea"/>
                <a:cs typeface="Arial" panose="020B0604020202020204" pitchFamily="34" charset="0"/>
              </a:defRPr>
            </a:lvl1pPr>
          </a:lstStyle>
          <a:p>
            <a:pPr lvl="0"/>
            <a:r>
              <a:rPr lang="es-ES_tradnl" noProof="0"/>
              <a:t>Departamento o división</a:t>
            </a:r>
          </a:p>
        </p:txBody>
      </p:sp>
      <p:pic>
        <p:nvPicPr>
          <p:cNvPr id="14" name="Imagen 13">
            <a:extLst>
              <a:ext uri="{FF2B5EF4-FFF2-40B4-BE49-F238E27FC236}">
                <a16:creationId xmlns:a16="http://schemas.microsoft.com/office/drawing/2014/main" id="{0ADEEBDC-DA92-0D4E-BF1C-16562FFE53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570" y="661271"/>
            <a:ext cx="3790863" cy="843773"/>
          </a:xfrm>
          <a:prstGeom prst="rect">
            <a:avLst/>
          </a:prstGeom>
        </p:spPr>
      </p:pic>
      <p:pic>
        <p:nvPicPr>
          <p:cNvPr id="6" name="Imagen 5">
            <a:extLst>
              <a:ext uri="{FF2B5EF4-FFF2-40B4-BE49-F238E27FC236}">
                <a16:creationId xmlns:a16="http://schemas.microsoft.com/office/drawing/2014/main" id="{94C66D4C-02D1-4D42-246F-4BF2FC9CA17C}"/>
              </a:ext>
            </a:extLst>
          </p:cNvPr>
          <p:cNvPicPr>
            <a:picLocks noChangeAspect="1"/>
          </p:cNvPicPr>
          <p:nvPr userDrawn="1"/>
        </p:nvPicPr>
        <p:blipFill>
          <a:blip r:embed="rId4"/>
          <a:stretch>
            <a:fillRect/>
          </a:stretch>
        </p:blipFill>
        <p:spPr>
          <a:xfrm>
            <a:off x="0" y="-1994"/>
            <a:ext cx="12192000" cy="6861988"/>
          </a:xfrm>
          <a:prstGeom prst="rect">
            <a:avLst/>
          </a:prstGeom>
        </p:spPr>
      </p:pic>
    </p:spTree>
    <p:extLst>
      <p:ext uri="{BB962C8B-B14F-4D97-AF65-F5344CB8AC3E}">
        <p14:creationId xmlns:p14="http://schemas.microsoft.com/office/powerpoint/2010/main" val="4074389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stacado+Foto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403726"/>
      </p:ext>
    </p:extLst>
  </p:cSld>
  <p:clrMapOvr>
    <a:masterClrMapping/>
  </p:clrMapOvr>
  <p:extLst>
    <p:ext uri="{DCECCB84-F9BA-43D5-87BE-67443E8EF086}">
      <p15:sldGuideLst xmlns:p15="http://schemas.microsoft.com/office/powerpoint/2012/main">
        <p15:guide id="1" orient="horz" pos="414">
          <p15:clr>
            <a:srgbClr val="FBAE40"/>
          </p15:clr>
        </p15:guide>
        <p15:guide id="2" pos="41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968085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242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092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sp>
        <p:nvSpPr>
          <p:cNvPr id="17" name="bg object 17"/>
          <p:cNvSpPr/>
          <p:nvPr/>
        </p:nvSpPr>
        <p:spPr>
          <a:xfrm>
            <a:off x="0" y="12"/>
            <a:ext cx="8334375" cy="5677535"/>
          </a:xfrm>
          <a:custGeom>
            <a:avLst/>
            <a:gdLst/>
            <a:ahLst/>
            <a:cxnLst/>
            <a:rect l="l" t="t" r="r" b="b"/>
            <a:pathLst>
              <a:path w="8334375" h="5677535">
                <a:moveTo>
                  <a:pt x="0" y="4434883"/>
                </a:moveTo>
                <a:lnTo>
                  <a:pt x="6534502" y="4434883"/>
                </a:lnTo>
                <a:lnTo>
                  <a:pt x="6569065" y="4441856"/>
                </a:lnTo>
                <a:lnTo>
                  <a:pt x="6597295" y="4460868"/>
                </a:lnTo>
                <a:lnTo>
                  <a:pt x="6616331" y="4489056"/>
                </a:lnTo>
                <a:lnTo>
                  <a:pt x="6623312" y="4523560"/>
                </a:lnTo>
                <a:lnTo>
                  <a:pt x="6623312" y="5597641"/>
                </a:lnTo>
                <a:lnTo>
                  <a:pt x="6629565" y="5628709"/>
                </a:lnTo>
                <a:lnTo>
                  <a:pt x="6646639" y="5654058"/>
                </a:lnTo>
                <a:lnTo>
                  <a:pt x="6672002" y="5671139"/>
                </a:lnTo>
                <a:lnTo>
                  <a:pt x="6703123" y="5677399"/>
                </a:lnTo>
                <a:lnTo>
                  <a:pt x="8254101" y="5677399"/>
                </a:lnTo>
                <a:lnTo>
                  <a:pt x="8285167" y="5671139"/>
                </a:lnTo>
                <a:lnTo>
                  <a:pt x="8310536" y="5654058"/>
                </a:lnTo>
                <a:lnTo>
                  <a:pt x="8327641" y="5628709"/>
                </a:lnTo>
                <a:lnTo>
                  <a:pt x="8333912" y="5597641"/>
                </a:lnTo>
                <a:lnTo>
                  <a:pt x="8333912" y="2943534"/>
                </a:lnTo>
                <a:lnTo>
                  <a:pt x="8327641" y="2912501"/>
                </a:lnTo>
                <a:lnTo>
                  <a:pt x="8310536" y="2887159"/>
                </a:lnTo>
                <a:lnTo>
                  <a:pt x="8285167" y="2870073"/>
                </a:lnTo>
                <a:lnTo>
                  <a:pt x="8254101" y="2863807"/>
                </a:lnTo>
                <a:lnTo>
                  <a:pt x="7477373" y="2863807"/>
                </a:lnTo>
                <a:lnTo>
                  <a:pt x="7442886" y="2856834"/>
                </a:lnTo>
                <a:lnTo>
                  <a:pt x="7414694" y="2837818"/>
                </a:lnTo>
                <a:lnTo>
                  <a:pt x="7395673" y="2809618"/>
                </a:lnTo>
                <a:lnTo>
                  <a:pt x="7388694" y="2775092"/>
                </a:lnTo>
                <a:lnTo>
                  <a:pt x="7388694" y="2774961"/>
                </a:lnTo>
                <a:lnTo>
                  <a:pt x="7388694" y="0"/>
                </a:lnTo>
              </a:path>
            </a:pathLst>
          </a:custGeom>
          <a:ln w="31288">
            <a:solidFill>
              <a:srgbClr val="0E092F"/>
            </a:solidFill>
          </a:ln>
        </p:spPr>
        <p:txBody>
          <a:bodyPr wrap="square" lIns="0" tIns="0" rIns="0" bIns="0" rtlCol="0"/>
          <a:lstStyle/>
          <a:p>
            <a:endParaRPr/>
          </a:p>
        </p:txBody>
      </p:sp>
      <p:sp>
        <p:nvSpPr>
          <p:cNvPr id="2" name="Holder 2"/>
          <p:cNvSpPr>
            <a:spLocks noGrp="1"/>
          </p:cNvSpPr>
          <p:nvPr>
            <p:ph type="ctrTitle"/>
          </p:nvPr>
        </p:nvSpPr>
        <p:spPr>
          <a:xfrm>
            <a:off x="2947797" y="392430"/>
            <a:ext cx="1606550" cy="513715"/>
          </a:xfrm>
          <a:prstGeom prst="rect">
            <a:avLst/>
          </a:prstGeom>
        </p:spPr>
        <p:txBody>
          <a:bodyPr wrap="square" lIns="0" tIns="0" rIns="0" bIns="0">
            <a:spAutoFit/>
          </a:bodyPr>
          <a:lstStyle>
            <a:lvl1pPr>
              <a:defRPr sz="3200" b="1" i="0">
                <a:solidFill>
                  <a:srgbClr val="0E092F"/>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400" b="1" i="0">
                <a:solidFill>
                  <a:srgbClr val="343433"/>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628654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700532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488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 y="3267018"/>
            <a:ext cx="296017" cy="3241851"/>
          </a:xfrm>
          <a:prstGeom prst="rect">
            <a:avLst/>
          </a:prstGeom>
        </p:spPr>
      </p:pic>
      <p:sp>
        <p:nvSpPr>
          <p:cNvPr id="17" name="bg object 17"/>
          <p:cNvSpPr/>
          <p:nvPr/>
        </p:nvSpPr>
        <p:spPr>
          <a:xfrm>
            <a:off x="4187952" y="1933955"/>
            <a:ext cx="1744133" cy="1308100"/>
          </a:xfrm>
          <a:custGeom>
            <a:avLst/>
            <a:gdLst/>
            <a:ahLst/>
            <a:cxnLst/>
            <a:rect l="l" t="t" r="r" b="b"/>
            <a:pathLst>
              <a:path w="1308100" h="1308100">
                <a:moveTo>
                  <a:pt x="653796" y="0"/>
                </a:moveTo>
                <a:lnTo>
                  <a:pt x="605004" y="1793"/>
                </a:lnTo>
                <a:lnTo>
                  <a:pt x="557187" y="7089"/>
                </a:lnTo>
                <a:lnTo>
                  <a:pt x="510469" y="15761"/>
                </a:lnTo>
                <a:lnTo>
                  <a:pt x="464978" y="27682"/>
                </a:lnTo>
                <a:lnTo>
                  <a:pt x="420840" y="42727"/>
                </a:lnTo>
                <a:lnTo>
                  <a:pt x="378181" y="60768"/>
                </a:lnTo>
                <a:lnTo>
                  <a:pt x="337127" y="81680"/>
                </a:lnTo>
                <a:lnTo>
                  <a:pt x="297806" y="105335"/>
                </a:lnTo>
                <a:lnTo>
                  <a:pt x="260343" y="131608"/>
                </a:lnTo>
                <a:lnTo>
                  <a:pt x="224866" y="160372"/>
                </a:lnTo>
                <a:lnTo>
                  <a:pt x="191500" y="191500"/>
                </a:lnTo>
                <a:lnTo>
                  <a:pt x="160372" y="224866"/>
                </a:lnTo>
                <a:lnTo>
                  <a:pt x="131608" y="260343"/>
                </a:lnTo>
                <a:lnTo>
                  <a:pt x="105335" y="297806"/>
                </a:lnTo>
                <a:lnTo>
                  <a:pt x="81680" y="337127"/>
                </a:lnTo>
                <a:lnTo>
                  <a:pt x="60768" y="378181"/>
                </a:lnTo>
                <a:lnTo>
                  <a:pt x="42727" y="420840"/>
                </a:lnTo>
                <a:lnTo>
                  <a:pt x="27682" y="464978"/>
                </a:lnTo>
                <a:lnTo>
                  <a:pt x="15761" y="510469"/>
                </a:lnTo>
                <a:lnTo>
                  <a:pt x="7089" y="557187"/>
                </a:lnTo>
                <a:lnTo>
                  <a:pt x="1793" y="605004"/>
                </a:lnTo>
                <a:lnTo>
                  <a:pt x="0" y="653796"/>
                </a:lnTo>
                <a:lnTo>
                  <a:pt x="1793" y="702587"/>
                </a:lnTo>
                <a:lnTo>
                  <a:pt x="7089" y="750404"/>
                </a:lnTo>
                <a:lnTo>
                  <a:pt x="15761" y="797122"/>
                </a:lnTo>
                <a:lnTo>
                  <a:pt x="27682" y="842613"/>
                </a:lnTo>
                <a:lnTo>
                  <a:pt x="42727" y="886751"/>
                </a:lnTo>
                <a:lnTo>
                  <a:pt x="60768" y="929410"/>
                </a:lnTo>
                <a:lnTo>
                  <a:pt x="81680" y="970464"/>
                </a:lnTo>
                <a:lnTo>
                  <a:pt x="105335" y="1009785"/>
                </a:lnTo>
                <a:lnTo>
                  <a:pt x="131608" y="1047248"/>
                </a:lnTo>
                <a:lnTo>
                  <a:pt x="160372" y="1082725"/>
                </a:lnTo>
                <a:lnTo>
                  <a:pt x="191500" y="1116091"/>
                </a:lnTo>
                <a:lnTo>
                  <a:pt x="224866" y="1147219"/>
                </a:lnTo>
                <a:lnTo>
                  <a:pt x="260343" y="1175983"/>
                </a:lnTo>
                <a:lnTo>
                  <a:pt x="297806" y="1202256"/>
                </a:lnTo>
                <a:lnTo>
                  <a:pt x="337127" y="1225911"/>
                </a:lnTo>
                <a:lnTo>
                  <a:pt x="378181" y="1246823"/>
                </a:lnTo>
                <a:lnTo>
                  <a:pt x="420840" y="1264864"/>
                </a:lnTo>
                <a:lnTo>
                  <a:pt x="464978" y="1279909"/>
                </a:lnTo>
                <a:lnTo>
                  <a:pt x="510469" y="1291830"/>
                </a:lnTo>
                <a:lnTo>
                  <a:pt x="557187" y="1300502"/>
                </a:lnTo>
                <a:lnTo>
                  <a:pt x="605004" y="1305798"/>
                </a:lnTo>
                <a:lnTo>
                  <a:pt x="653796" y="1307592"/>
                </a:lnTo>
                <a:lnTo>
                  <a:pt x="702587" y="1305798"/>
                </a:lnTo>
                <a:lnTo>
                  <a:pt x="750404" y="1300502"/>
                </a:lnTo>
                <a:lnTo>
                  <a:pt x="797122" y="1291830"/>
                </a:lnTo>
                <a:lnTo>
                  <a:pt x="842613" y="1279909"/>
                </a:lnTo>
                <a:lnTo>
                  <a:pt x="886751" y="1264864"/>
                </a:lnTo>
                <a:lnTo>
                  <a:pt x="929410" y="1246823"/>
                </a:lnTo>
                <a:lnTo>
                  <a:pt x="970464" y="1225911"/>
                </a:lnTo>
                <a:lnTo>
                  <a:pt x="1009785" y="1202256"/>
                </a:lnTo>
                <a:lnTo>
                  <a:pt x="1047248" y="1175983"/>
                </a:lnTo>
                <a:lnTo>
                  <a:pt x="1082725" y="1147219"/>
                </a:lnTo>
                <a:lnTo>
                  <a:pt x="1116091" y="1116091"/>
                </a:lnTo>
                <a:lnTo>
                  <a:pt x="1147219" y="1082725"/>
                </a:lnTo>
                <a:lnTo>
                  <a:pt x="1175983" y="1047248"/>
                </a:lnTo>
                <a:lnTo>
                  <a:pt x="1202256" y="1009785"/>
                </a:lnTo>
                <a:lnTo>
                  <a:pt x="1225911" y="970464"/>
                </a:lnTo>
                <a:lnTo>
                  <a:pt x="1246823" y="929410"/>
                </a:lnTo>
                <a:lnTo>
                  <a:pt x="1264864" y="886751"/>
                </a:lnTo>
                <a:lnTo>
                  <a:pt x="1279909" y="842613"/>
                </a:lnTo>
                <a:lnTo>
                  <a:pt x="1291830" y="797122"/>
                </a:lnTo>
                <a:lnTo>
                  <a:pt x="1300502" y="750404"/>
                </a:lnTo>
                <a:lnTo>
                  <a:pt x="1305798" y="702587"/>
                </a:lnTo>
                <a:lnTo>
                  <a:pt x="1307591" y="653796"/>
                </a:lnTo>
                <a:lnTo>
                  <a:pt x="1305798" y="605004"/>
                </a:lnTo>
                <a:lnTo>
                  <a:pt x="1300502" y="557187"/>
                </a:lnTo>
                <a:lnTo>
                  <a:pt x="1291830" y="510469"/>
                </a:lnTo>
                <a:lnTo>
                  <a:pt x="1279909" y="464978"/>
                </a:lnTo>
                <a:lnTo>
                  <a:pt x="1264864" y="420840"/>
                </a:lnTo>
                <a:lnTo>
                  <a:pt x="1246823" y="378181"/>
                </a:lnTo>
                <a:lnTo>
                  <a:pt x="1225911" y="337127"/>
                </a:lnTo>
                <a:lnTo>
                  <a:pt x="1202256" y="297806"/>
                </a:lnTo>
                <a:lnTo>
                  <a:pt x="1175983" y="260343"/>
                </a:lnTo>
                <a:lnTo>
                  <a:pt x="1147219" y="224866"/>
                </a:lnTo>
                <a:lnTo>
                  <a:pt x="1116091" y="191500"/>
                </a:lnTo>
                <a:lnTo>
                  <a:pt x="1082725" y="160372"/>
                </a:lnTo>
                <a:lnTo>
                  <a:pt x="1047248" y="131608"/>
                </a:lnTo>
                <a:lnTo>
                  <a:pt x="1009785" y="105335"/>
                </a:lnTo>
                <a:lnTo>
                  <a:pt x="970464" y="81680"/>
                </a:lnTo>
                <a:lnTo>
                  <a:pt x="929410" y="60768"/>
                </a:lnTo>
                <a:lnTo>
                  <a:pt x="886751" y="42727"/>
                </a:lnTo>
                <a:lnTo>
                  <a:pt x="842613" y="27682"/>
                </a:lnTo>
                <a:lnTo>
                  <a:pt x="797122" y="15761"/>
                </a:lnTo>
                <a:lnTo>
                  <a:pt x="750404" y="7089"/>
                </a:lnTo>
                <a:lnTo>
                  <a:pt x="702587" y="1793"/>
                </a:lnTo>
                <a:lnTo>
                  <a:pt x="653796" y="0"/>
                </a:lnTo>
                <a:close/>
              </a:path>
            </a:pathLst>
          </a:custGeom>
          <a:solidFill>
            <a:srgbClr val="EC7C30"/>
          </a:solidFill>
        </p:spPr>
        <p:txBody>
          <a:bodyPr wrap="square" lIns="0" tIns="0" rIns="0" bIns="0" rtlCol="0"/>
          <a:lstStyle/>
          <a:p>
            <a:endParaRPr sz="1800"/>
          </a:p>
        </p:txBody>
      </p:sp>
      <p:pic>
        <p:nvPicPr>
          <p:cNvPr id="18" name="bg object 18"/>
          <p:cNvPicPr/>
          <p:nvPr/>
        </p:nvPicPr>
        <p:blipFill>
          <a:blip r:embed="rId3" cstate="print"/>
          <a:stretch>
            <a:fillRect/>
          </a:stretch>
        </p:blipFill>
        <p:spPr>
          <a:xfrm>
            <a:off x="4557776" y="2212847"/>
            <a:ext cx="1001776" cy="749808"/>
          </a:xfrm>
          <a:prstGeom prst="rect">
            <a:avLst/>
          </a:prstGeom>
        </p:spPr>
      </p:pic>
      <p:sp>
        <p:nvSpPr>
          <p:cNvPr id="2" name="Holder 2"/>
          <p:cNvSpPr>
            <a:spLocks noGrp="1"/>
          </p:cNvSpPr>
          <p:nvPr>
            <p:ph type="title"/>
          </p:nvPr>
        </p:nvSpPr>
        <p:spPr/>
        <p:txBody>
          <a:bodyPr lIns="0" tIns="0" rIns="0" bIns="0"/>
          <a:lstStyle>
            <a:lvl1pPr>
              <a:defRPr sz="3200" b="0" i="1">
                <a:solidFill>
                  <a:schemeClr val="bg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10/15/2025</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‹Nº›</a:t>
            </a:fld>
            <a:endParaRPr lang="es-CO" spc="-25" dirty="0"/>
          </a:p>
        </p:txBody>
      </p:sp>
    </p:spTree>
    <p:extLst>
      <p:ext uri="{BB962C8B-B14F-4D97-AF65-F5344CB8AC3E}">
        <p14:creationId xmlns:p14="http://schemas.microsoft.com/office/powerpoint/2010/main" val="61386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con Cobranding">
    <p:spTree>
      <p:nvGrpSpPr>
        <p:cNvPr id="1" name=""/>
        <p:cNvGrpSpPr/>
        <p:nvPr/>
      </p:nvGrpSpPr>
      <p:grpSpPr>
        <a:xfrm>
          <a:off x="0" y="0"/>
          <a:ext cx="0" cy="0"/>
          <a:chOff x="0" y="0"/>
          <a:chExt cx="0" cy="0"/>
        </a:xfrm>
      </p:grpSpPr>
      <p:pic>
        <p:nvPicPr>
          <p:cNvPr id="24" name="Gráfico 23">
            <a:extLst>
              <a:ext uri="{FF2B5EF4-FFF2-40B4-BE49-F238E27FC236}">
                <a16:creationId xmlns:a16="http://schemas.microsoft.com/office/drawing/2014/main" id="{C1DFCEB1-DE92-40A8-8972-3A87AA9FD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9" y="6351"/>
            <a:ext cx="12203309" cy="6851649"/>
          </a:xfrm>
          <a:prstGeom prst="rect">
            <a:avLst/>
          </a:prstGeom>
        </p:spPr>
      </p:pic>
      <p:sp>
        <p:nvSpPr>
          <p:cNvPr id="2" name="Title 1">
            <a:extLst>
              <a:ext uri="{FF2B5EF4-FFF2-40B4-BE49-F238E27FC236}">
                <a16:creationId xmlns:a16="http://schemas.microsoft.com/office/drawing/2014/main" id="{38EA6D55-B2A1-A140-9206-B8C87D0393A1}"/>
              </a:ext>
            </a:extLst>
          </p:cNvPr>
          <p:cNvSpPr>
            <a:spLocks noGrp="1"/>
          </p:cNvSpPr>
          <p:nvPr>
            <p:ph type="ctrTitle" hasCustomPrompt="1"/>
          </p:nvPr>
        </p:nvSpPr>
        <p:spPr>
          <a:xfrm>
            <a:off x="695325" y="2503951"/>
            <a:ext cx="8983779" cy="701731"/>
          </a:xfrm>
          <a:prstGeom prst="rect">
            <a:avLst/>
          </a:prstGeom>
        </p:spPr>
        <p:txBody>
          <a:bodyPr wrap="square" anchor="t" anchorCtr="0">
            <a:spAutoFit/>
          </a:bodyPr>
          <a:lstStyle>
            <a:lvl1pPr algn="l">
              <a:defRPr sz="4400" b="1" i="0">
                <a:solidFill>
                  <a:schemeClr val="accent2"/>
                </a:solidFill>
                <a:latin typeface="+mn-lt"/>
              </a:defRPr>
            </a:lvl1pPr>
          </a:lstStyle>
          <a:p>
            <a:r>
              <a:rPr lang="es-ES_tradnl" noProof="0"/>
              <a:t>Título de presentación</a:t>
            </a:r>
          </a:p>
        </p:txBody>
      </p:sp>
      <p:sp>
        <p:nvSpPr>
          <p:cNvPr id="3" name="Subtitle 2">
            <a:extLst>
              <a:ext uri="{FF2B5EF4-FFF2-40B4-BE49-F238E27FC236}">
                <a16:creationId xmlns:a16="http://schemas.microsoft.com/office/drawing/2014/main" id="{2934B1F3-AA4B-2C40-BA24-48AE72C01024}"/>
              </a:ext>
            </a:extLst>
          </p:cNvPr>
          <p:cNvSpPr>
            <a:spLocks noGrp="1"/>
          </p:cNvSpPr>
          <p:nvPr>
            <p:ph type="subTitle" idx="1" hasCustomPrompt="1"/>
          </p:nvPr>
        </p:nvSpPr>
        <p:spPr>
          <a:xfrm>
            <a:off x="700547" y="4120761"/>
            <a:ext cx="8983779" cy="341632"/>
          </a:xfrm>
          <a:prstGeom prst="rect">
            <a:avLst/>
          </a:prstGeom>
        </p:spPr>
        <p:txBody>
          <a:bodyPr wrap="square" anchor="t" anchorCtr="0">
            <a:spAutoFit/>
          </a:bodyPr>
          <a:lstStyle>
            <a:lvl1pPr marL="0" indent="0" algn="l">
              <a:buNone/>
              <a:defRPr sz="1800" b="1" i="0" spc="100" baseline="0">
                <a:solidFill>
                  <a:schemeClr val="accent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noProof="0"/>
              <a:t>Subtítulo de presentación o autor</a:t>
            </a:r>
          </a:p>
        </p:txBody>
      </p:sp>
      <p:sp>
        <p:nvSpPr>
          <p:cNvPr id="10" name="Text Placeholder 9">
            <a:extLst>
              <a:ext uri="{FF2B5EF4-FFF2-40B4-BE49-F238E27FC236}">
                <a16:creationId xmlns:a16="http://schemas.microsoft.com/office/drawing/2014/main" id="{E992B4A1-B705-3C4D-BBD2-8602AFD3A18E}"/>
              </a:ext>
            </a:extLst>
          </p:cNvPr>
          <p:cNvSpPr>
            <a:spLocks noGrp="1"/>
          </p:cNvSpPr>
          <p:nvPr>
            <p:ph type="body" sz="quarter" idx="10" hasCustomPrompt="1"/>
          </p:nvPr>
        </p:nvSpPr>
        <p:spPr>
          <a:xfrm>
            <a:off x="707682" y="5265497"/>
            <a:ext cx="6626225" cy="230832"/>
          </a:xfrm>
          <a:prstGeom prst="rect">
            <a:avLst/>
          </a:prstGeom>
        </p:spPr>
        <p:txBody>
          <a:bodyPr wrap="square">
            <a:spAutoFit/>
          </a:bodyPr>
          <a:lstStyle>
            <a:lvl1pPr marL="0" indent="0">
              <a:buNone/>
              <a:defRPr sz="1000" b="0" i="0">
                <a:solidFill>
                  <a:schemeClr val="accent1"/>
                </a:solidFill>
                <a:latin typeface="+mn-lt"/>
              </a:defRPr>
            </a:lvl1pPr>
          </a:lstStyle>
          <a:p>
            <a:pPr lvl="0"/>
            <a:r>
              <a:rPr lang="es-ES_tradnl" noProof="0"/>
              <a:t>En alianza con</a:t>
            </a:r>
          </a:p>
        </p:txBody>
      </p:sp>
      <p:sp>
        <p:nvSpPr>
          <p:cNvPr id="14" name="Text Placeholder 9">
            <a:extLst>
              <a:ext uri="{FF2B5EF4-FFF2-40B4-BE49-F238E27FC236}">
                <a16:creationId xmlns:a16="http://schemas.microsoft.com/office/drawing/2014/main" id="{0DE522B3-CD70-0647-8171-73615E533F47}"/>
              </a:ext>
            </a:extLst>
          </p:cNvPr>
          <p:cNvSpPr>
            <a:spLocks noGrp="1"/>
          </p:cNvSpPr>
          <p:nvPr>
            <p:ph type="body" sz="quarter" idx="11" hasCustomPrompt="1"/>
          </p:nvPr>
        </p:nvSpPr>
        <p:spPr>
          <a:xfrm>
            <a:off x="707682" y="4547866"/>
            <a:ext cx="6626225" cy="230832"/>
          </a:xfrm>
          <a:prstGeom prst="rect">
            <a:avLst/>
          </a:prstGeom>
        </p:spPr>
        <p:txBody>
          <a:bodyPr wrap="square">
            <a:spAutoFit/>
          </a:bodyPr>
          <a:lstStyle>
            <a:lvl1pPr marL="0" indent="0">
              <a:buNone/>
              <a:defRPr sz="1000" b="0" i="0">
                <a:solidFill>
                  <a:schemeClr val="accent2"/>
                </a:solidFill>
                <a:latin typeface="Arial" panose="020B0604020202020204" pitchFamily="34" charset="0"/>
                <a:cs typeface="Arial" panose="020B0604020202020204" pitchFamily="34" charset="0"/>
              </a:defRPr>
            </a:lvl1pPr>
          </a:lstStyle>
          <a:p>
            <a:pPr lvl="0"/>
            <a:r>
              <a:rPr lang="es-ES_tradnl" noProof="0"/>
              <a:t>Fecha día mes año</a:t>
            </a:r>
          </a:p>
        </p:txBody>
      </p:sp>
      <p:pic>
        <p:nvPicPr>
          <p:cNvPr id="8" name="Imagen 7">
            <a:extLst>
              <a:ext uri="{FF2B5EF4-FFF2-40B4-BE49-F238E27FC236}">
                <a16:creationId xmlns:a16="http://schemas.microsoft.com/office/drawing/2014/main" id="{FA54D316-230E-6A44-B900-58FA011232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1570" y="661271"/>
            <a:ext cx="3790863" cy="843773"/>
          </a:xfrm>
          <a:prstGeom prst="rect">
            <a:avLst/>
          </a:prstGeom>
        </p:spPr>
      </p:pic>
      <p:pic>
        <p:nvPicPr>
          <p:cNvPr id="4" name="Imagen 3">
            <a:extLst>
              <a:ext uri="{FF2B5EF4-FFF2-40B4-BE49-F238E27FC236}">
                <a16:creationId xmlns:a16="http://schemas.microsoft.com/office/drawing/2014/main" id="{EF3BC548-CA93-3741-620F-83A0DF547939}"/>
              </a:ext>
            </a:extLst>
          </p:cNvPr>
          <p:cNvPicPr>
            <a:picLocks noChangeAspect="1"/>
          </p:cNvPicPr>
          <p:nvPr userDrawn="1"/>
        </p:nvPicPr>
        <p:blipFill>
          <a:blip r:embed="rId5"/>
          <a:stretch>
            <a:fillRect/>
          </a:stretch>
        </p:blipFill>
        <p:spPr>
          <a:xfrm>
            <a:off x="0" y="-1994"/>
            <a:ext cx="12192000" cy="6861988"/>
          </a:xfrm>
          <a:prstGeom prst="rect">
            <a:avLst/>
          </a:prstGeom>
        </p:spPr>
      </p:pic>
    </p:spTree>
    <p:extLst>
      <p:ext uri="{BB962C8B-B14F-4D97-AF65-F5344CB8AC3E}">
        <p14:creationId xmlns:p14="http://schemas.microsoft.com/office/powerpoint/2010/main" val="1868612978"/>
      </p:ext>
    </p:extLst>
  </p:cSld>
  <p:clrMapOvr>
    <a:masterClrMapping/>
  </p:clrMapOvr>
  <p:extLst>
    <p:ext uri="{DCECCB84-F9BA-43D5-87BE-67443E8EF086}">
      <p15:sldGuideLst xmlns:p15="http://schemas.microsoft.com/office/powerpoint/2012/main">
        <p15:guide id="3" pos="438">
          <p15:clr>
            <a:srgbClr val="FBAE40"/>
          </p15:clr>
        </p15:guide>
        <p15:guide id="4" orient="horz" pos="340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9" name="Text Placeholder 13">
            <a:extLst>
              <a:ext uri="{FF2B5EF4-FFF2-40B4-BE49-F238E27FC236}">
                <a16:creationId xmlns:a16="http://schemas.microsoft.com/office/drawing/2014/main" id="{98352B0F-7AC7-2240-B2E0-F1EDFFF13801}"/>
              </a:ext>
            </a:extLst>
          </p:cNvPr>
          <p:cNvSpPr>
            <a:spLocks noGrp="1"/>
          </p:cNvSpPr>
          <p:nvPr>
            <p:ph type="body" sz="quarter" idx="11" hasCustomPrompt="1"/>
          </p:nvPr>
        </p:nvSpPr>
        <p:spPr>
          <a:xfrm>
            <a:off x="5996668" y="2420236"/>
            <a:ext cx="4190365" cy="2575064"/>
          </a:xfrm>
          <a:prstGeom prst="rect">
            <a:avLst/>
          </a:prstGeom>
        </p:spPr>
        <p:txBody>
          <a:bodyPr>
            <a:spAutoFit/>
          </a:bodyPr>
          <a:lstStyle>
            <a:lvl1pPr marL="0" indent="0">
              <a:spcBef>
                <a:spcPts val="1600"/>
              </a:spcBef>
              <a:buNone/>
              <a:defRPr sz="2400" b="0" i="0">
                <a:solidFill>
                  <a:schemeClr val="accent1"/>
                </a:solidFill>
                <a:latin typeface="Arial" panose="020B0604020202020204" pitchFamily="34" charset="0"/>
                <a:cs typeface="Arial" panose="020B0604020202020204" pitchFamily="34" charset="0"/>
              </a:defRPr>
            </a:lvl1pPr>
            <a:lvl2pPr marL="457200" indent="0">
              <a:buNone/>
              <a:defRPr>
                <a:solidFill>
                  <a:srgbClr val="FF0000"/>
                </a:solidFill>
              </a:defRPr>
            </a:lvl2pPr>
            <a:lvl3pPr marL="914400" indent="0">
              <a:buNone/>
              <a:defRPr>
                <a:solidFill>
                  <a:srgbClr val="FF0000"/>
                </a:solidFill>
              </a:defRPr>
            </a:lvl3pPr>
            <a:lvl4pPr marL="1371600" indent="0">
              <a:buNone/>
              <a:defRPr>
                <a:solidFill>
                  <a:srgbClr val="FF0000"/>
                </a:solidFill>
              </a:defRPr>
            </a:lvl4pPr>
            <a:lvl5pPr marL="1828800" indent="0">
              <a:buNone/>
              <a:defRPr>
                <a:solidFill>
                  <a:srgbClr val="FF0000"/>
                </a:solidFill>
              </a:defRPr>
            </a:lvl5pPr>
          </a:lstStyle>
          <a:p>
            <a:pPr lvl="0"/>
            <a:r>
              <a:rPr lang="es-ES_tradnl" noProof="0"/>
              <a:t>Tema 1</a:t>
            </a:r>
          </a:p>
          <a:p>
            <a:pPr lvl="0"/>
            <a:r>
              <a:rPr lang="es-ES_tradnl" noProof="0"/>
              <a:t>Tema 2</a:t>
            </a:r>
          </a:p>
          <a:p>
            <a:pPr lvl="0"/>
            <a:r>
              <a:rPr lang="es-ES_tradnl" noProof="0"/>
              <a:t>Tema 3</a:t>
            </a:r>
          </a:p>
          <a:p>
            <a:pPr lvl="0"/>
            <a:r>
              <a:rPr lang="es-ES_tradnl" noProof="0"/>
              <a:t>Tema 4</a:t>
            </a:r>
          </a:p>
          <a:p>
            <a:pPr lvl="0"/>
            <a:r>
              <a:rPr lang="es-ES_tradnl" noProof="0"/>
              <a:t>Tema 5</a:t>
            </a:r>
          </a:p>
        </p:txBody>
      </p:sp>
      <p:sp>
        <p:nvSpPr>
          <p:cNvPr id="10" name="Text Placeholder 15">
            <a:extLst>
              <a:ext uri="{FF2B5EF4-FFF2-40B4-BE49-F238E27FC236}">
                <a16:creationId xmlns:a16="http://schemas.microsoft.com/office/drawing/2014/main" id="{090ABBE9-A8F4-3949-96E0-8BAB59F6BA1B}"/>
              </a:ext>
            </a:extLst>
          </p:cNvPr>
          <p:cNvSpPr>
            <a:spLocks noGrp="1"/>
          </p:cNvSpPr>
          <p:nvPr>
            <p:ph type="body" sz="quarter" idx="12" hasCustomPrompt="1"/>
          </p:nvPr>
        </p:nvSpPr>
        <p:spPr>
          <a:xfrm>
            <a:off x="5537322" y="2420236"/>
            <a:ext cx="459346" cy="2575064"/>
          </a:xfrm>
          <a:prstGeom prst="rect">
            <a:avLst/>
          </a:prstGeom>
        </p:spPr>
        <p:txBody>
          <a:bodyPr vert="horz" wrap="square" lIns="91440" tIns="45720" rIns="91440" bIns="45720" rtlCol="0">
            <a:spAutoFit/>
          </a:bodyPr>
          <a:lstStyle>
            <a:lvl1pPr algn="l">
              <a:spcBef>
                <a:spcPts val="1600"/>
              </a:spcBef>
              <a:buFontTx/>
              <a:buNone/>
              <a:defRPr lang="en-US" sz="2400" b="0" i="0" dirty="0">
                <a:solidFill>
                  <a:schemeClr val="accent1"/>
                </a:solidFill>
                <a:latin typeface="Arial" panose="020B0604020202020204" pitchFamily="34" charset="0"/>
                <a:cs typeface="Arial" panose="020B0604020202020204" pitchFamily="34" charset="0"/>
              </a:defRPr>
            </a:lvl1pPr>
          </a:lstStyle>
          <a:p>
            <a:pPr marL="0" lvl="0" indent="0">
              <a:buNone/>
            </a:pPr>
            <a:r>
              <a:rPr lang="es-ES_tradnl" noProof="0"/>
              <a:t>1.</a:t>
            </a:r>
          </a:p>
          <a:p>
            <a:pPr marL="0" lvl="0" indent="0">
              <a:buNone/>
            </a:pPr>
            <a:r>
              <a:rPr lang="es-ES_tradnl" noProof="0"/>
              <a:t>2.</a:t>
            </a:r>
          </a:p>
          <a:p>
            <a:pPr marL="0" lvl="0" indent="0">
              <a:buNone/>
            </a:pPr>
            <a:r>
              <a:rPr lang="es-ES_tradnl" noProof="0"/>
              <a:t>3.</a:t>
            </a:r>
          </a:p>
          <a:p>
            <a:pPr marL="0" lvl="0" indent="0">
              <a:buNone/>
            </a:pPr>
            <a:r>
              <a:rPr lang="es-ES_tradnl" noProof="0"/>
              <a:t>4.</a:t>
            </a:r>
          </a:p>
          <a:p>
            <a:pPr marL="0" lvl="0" indent="0">
              <a:buNone/>
            </a:pPr>
            <a:r>
              <a:rPr lang="es-ES_tradnl" noProof="0"/>
              <a:t>5.</a:t>
            </a:r>
          </a:p>
        </p:txBody>
      </p:sp>
      <p:pic>
        <p:nvPicPr>
          <p:cNvPr id="3" name="Imagen 2">
            <a:extLst>
              <a:ext uri="{FF2B5EF4-FFF2-40B4-BE49-F238E27FC236}">
                <a16:creationId xmlns:a16="http://schemas.microsoft.com/office/drawing/2014/main" id="{5B963FF2-4303-FC27-93E9-8F143FA9C5A8}"/>
              </a:ext>
            </a:extLst>
          </p:cNvPr>
          <p:cNvPicPr>
            <a:picLocks noChangeAspect="1"/>
          </p:cNvPicPr>
          <p:nvPr userDrawn="1"/>
        </p:nvPicPr>
        <p:blipFill>
          <a:blip r:embed="rId2"/>
          <a:stretch>
            <a:fillRect/>
          </a:stretch>
        </p:blipFill>
        <p:spPr>
          <a:xfrm>
            <a:off x="11664" y="0"/>
            <a:ext cx="12180336" cy="1554615"/>
          </a:xfrm>
          <a:prstGeom prst="rect">
            <a:avLst/>
          </a:prstGeom>
        </p:spPr>
      </p:pic>
      <p:pic>
        <p:nvPicPr>
          <p:cNvPr id="2" name="Imagen 1">
            <a:extLst>
              <a:ext uri="{FF2B5EF4-FFF2-40B4-BE49-F238E27FC236}">
                <a16:creationId xmlns:a16="http://schemas.microsoft.com/office/drawing/2014/main" id="{2DF3016C-BF0A-1795-0A88-04B754FDA8C0}"/>
              </a:ext>
            </a:extLst>
          </p:cNvPr>
          <p:cNvPicPr>
            <a:picLocks noChangeAspect="1"/>
          </p:cNvPicPr>
          <p:nvPr userDrawn="1"/>
        </p:nvPicPr>
        <p:blipFill>
          <a:blip r:embed="rId3"/>
          <a:stretch>
            <a:fillRect/>
          </a:stretch>
        </p:blipFill>
        <p:spPr>
          <a:xfrm>
            <a:off x="0" y="-1994"/>
            <a:ext cx="12192000" cy="6861988"/>
          </a:xfrm>
          <a:prstGeom prst="rect">
            <a:avLst/>
          </a:prstGeom>
        </p:spPr>
      </p:pic>
    </p:spTree>
    <p:extLst>
      <p:ext uri="{BB962C8B-B14F-4D97-AF65-F5344CB8AC3E}">
        <p14:creationId xmlns:p14="http://schemas.microsoft.com/office/powerpoint/2010/main" val="14111237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168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Encabezado">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4D795E-2F80-6B4C-8466-70BA29E7E2C6}"/>
              </a:ext>
            </a:extLst>
          </p:cNvPr>
          <p:cNvSpPr>
            <a:spLocks noGrp="1"/>
          </p:cNvSpPr>
          <p:nvPr>
            <p:ph type="title" hasCustomPrompt="1"/>
          </p:nvPr>
        </p:nvSpPr>
        <p:spPr>
          <a:xfrm>
            <a:off x="455612" y="344386"/>
            <a:ext cx="10267022" cy="397032"/>
          </a:xfrm>
          <a:prstGeom prst="rect">
            <a:avLst/>
          </a:prstGeom>
        </p:spPr>
        <p:txBody>
          <a:bodyPr wrap="square" anchor="t" anchorCtr="0">
            <a:spAutoFit/>
          </a:bodyPr>
          <a:lstStyle>
            <a:lvl1pPr>
              <a:defRPr lang="en-US" sz="2200" b="1" i="0" kern="1200" dirty="0">
                <a:solidFill>
                  <a:schemeClr val="accent1"/>
                </a:solidFill>
                <a:latin typeface="+mn-lt"/>
                <a:ea typeface="+mj-ea"/>
                <a:cs typeface="+mj-cs"/>
              </a:defRPr>
            </a:lvl1pPr>
          </a:lstStyle>
          <a:p>
            <a:r>
              <a:rPr lang="es-ES_tradnl" noProof="0"/>
              <a:t>Encabezado – Máximo dos renglones- Arial 22</a:t>
            </a:r>
          </a:p>
        </p:txBody>
      </p:sp>
      <p:pic>
        <p:nvPicPr>
          <p:cNvPr id="10" name="Imagen 9">
            <a:extLst>
              <a:ext uri="{FF2B5EF4-FFF2-40B4-BE49-F238E27FC236}">
                <a16:creationId xmlns:a16="http://schemas.microsoft.com/office/drawing/2014/main" id="{1923BBC3-25CA-4647-9D23-E095C186B7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70796" y="423884"/>
            <a:ext cx="266091" cy="266091"/>
          </a:xfrm>
          <a:prstGeom prst="rect">
            <a:avLst/>
          </a:prstGeom>
        </p:spPr>
      </p:pic>
      <p:pic>
        <p:nvPicPr>
          <p:cNvPr id="2" name="Imagen 1">
            <a:extLst>
              <a:ext uri="{FF2B5EF4-FFF2-40B4-BE49-F238E27FC236}">
                <a16:creationId xmlns:a16="http://schemas.microsoft.com/office/drawing/2014/main" id="{2F4673FF-CCDD-9DB7-9EDE-EAE1054F8D3F}"/>
              </a:ext>
            </a:extLst>
          </p:cNvPr>
          <p:cNvPicPr>
            <a:picLocks noChangeAspect="1"/>
          </p:cNvPicPr>
          <p:nvPr userDrawn="1"/>
        </p:nvPicPr>
        <p:blipFill>
          <a:blip r:embed="rId3"/>
          <a:stretch>
            <a:fillRect/>
          </a:stretch>
        </p:blipFill>
        <p:spPr>
          <a:xfrm>
            <a:off x="0" y="0"/>
            <a:ext cx="12180864" cy="1554615"/>
          </a:xfrm>
          <a:prstGeom prst="rect">
            <a:avLst/>
          </a:prstGeom>
        </p:spPr>
      </p:pic>
      <p:pic>
        <p:nvPicPr>
          <p:cNvPr id="3" name="Imagen 2">
            <a:extLst>
              <a:ext uri="{FF2B5EF4-FFF2-40B4-BE49-F238E27FC236}">
                <a16:creationId xmlns:a16="http://schemas.microsoft.com/office/drawing/2014/main" id="{E209347F-8173-2772-7B35-8FC8F67572AE}"/>
              </a:ext>
            </a:extLst>
          </p:cNvPr>
          <p:cNvPicPr>
            <a:picLocks noChangeAspect="1"/>
          </p:cNvPicPr>
          <p:nvPr userDrawn="1"/>
        </p:nvPicPr>
        <p:blipFill>
          <a:blip r:embed="rId4"/>
          <a:stretch>
            <a:fillRect/>
          </a:stretch>
        </p:blipFill>
        <p:spPr>
          <a:xfrm>
            <a:off x="0" y="-1994"/>
            <a:ext cx="12192000" cy="6861988"/>
          </a:xfrm>
          <a:prstGeom prst="rect">
            <a:avLst/>
          </a:prstGeom>
        </p:spPr>
      </p:pic>
    </p:spTree>
    <p:extLst>
      <p:ext uri="{BB962C8B-B14F-4D97-AF65-F5344CB8AC3E}">
        <p14:creationId xmlns:p14="http://schemas.microsoft.com/office/powerpoint/2010/main" val="3370863028"/>
      </p:ext>
    </p:extLst>
  </p:cSld>
  <p:clrMapOvr>
    <a:masterClrMapping/>
  </p:clrMapOvr>
  <p:extLst>
    <p:ext uri="{DCECCB84-F9BA-43D5-87BE-67443E8EF086}">
      <p15:sldGuideLst xmlns:p15="http://schemas.microsoft.com/office/powerpoint/2012/main">
        <p15:guide id="1" orient="horz" pos="187">
          <p15:clr>
            <a:srgbClr val="FBAE40"/>
          </p15:clr>
        </p15:guide>
        <p15:guide id="2" pos="27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cabezado+texto+graf">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442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87">
          <p15:clr>
            <a:srgbClr val="FBAE40"/>
          </p15:clr>
        </p15:guide>
        <p15:guide id="2" pos="2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cabezado+TextoyVineta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005171"/>
      </p:ext>
    </p:extLst>
  </p:cSld>
  <p:clrMapOvr>
    <a:masterClrMapping/>
  </p:clrMapOvr>
  <p:extLst>
    <p:ext uri="{DCECCB84-F9BA-43D5-87BE-67443E8EF086}">
      <p15:sldGuideLst xmlns:p15="http://schemas.microsoft.com/office/powerpoint/2012/main">
        <p15:guide id="1" orient="horz" pos="187">
          <p15:clr>
            <a:srgbClr val="FBAE40"/>
          </p15:clr>
        </p15:guide>
        <p15:guide id="2" pos="2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cabezado+Vinetas">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0223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87">
          <p15:clr>
            <a:srgbClr val="FBAE40"/>
          </p15:clr>
        </p15:guide>
        <p15:guide id="2" pos="279">
          <p15:clr>
            <a:srgbClr val="FBAE40"/>
          </p15:clr>
        </p15:guide>
        <p15:guide id="3" orient="horz" pos="107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cabezado+texto+image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598108"/>
      </p:ext>
    </p:extLst>
  </p:cSld>
  <p:clrMapOvr>
    <a:masterClrMapping/>
  </p:clrMapOvr>
  <p:extLst>
    <p:ext uri="{DCECCB84-F9BA-43D5-87BE-67443E8EF086}">
      <p15:sldGuideLst xmlns:p15="http://schemas.microsoft.com/office/powerpoint/2012/main">
        <p15:guide id="1" orient="horz" pos="187">
          <p15:clr>
            <a:srgbClr val="FBAE40"/>
          </p15:clr>
        </p15:guide>
        <p15:guide id="2" pos="279">
          <p15:clr>
            <a:srgbClr val="FBAE40"/>
          </p15:clr>
        </p15:guide>
        <p15:guide id="3" orient="horz" pos="107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azul oscuro">
    <p:bg>
      <p:bgPr>
        <a:solidFill>
          <a:schemeClr val="accent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BAE0BE2-AA31-0B61-8F5B-106C63394D7E}"/>
              </a:ext>
            </a:extLst>
          </p:cNvPr>
          <p:cNvPicPr>
            <a:picLocks noChangeAspect="1"/>
          </p:cNvPicPr>
          <p:nvPr userDrawn="1"/>
        </p:nvPicPr>
        <p:blipFill>
          <a:blip r:embed="rId2"/>
          <a:stretch>
            <a:fillRect/>
          </a:stretch>
        </p:blipFill>
        <p:spPr>
          <a:xfrm>
            <a:off x="0" y="-1994"/>
            <a:ext cx="12192000" cy="6861988"/>
          </a:xfrm>
          <a:prstGeom prst="rect">
            <a:avLst/>
          </a:prstGeom>
        </p:spPr>
      </p:pic>
    </p:spTree>
    <p:extLst>
      <p:ext uri="{BB962C8B-B14F-4D97-AF65-F5344CB8AC3E}">
        <p14:creationId xmlns:p14="http://schemas.microsoft.com/office/powerpoint/2010/main" val="16807522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D5E2E9E-E481-59A0-A510-37F504890CDC}"/>
              </a:ext>
            </a:extLst>
          </p:cNvPr>
          <p:cNvPicPr>
            <a:picLocks noChangeAspect="1"/>
          </p:cNvPicPr>
          <p:nvPr userDrawn="1"/>
        </p:nvPicPr>
        <p:blipFill>
          <a:blip r:embed="rId19"/>
          <a:stretch>
            <a:fillRect/>
          </a:stretch>
        </p:blipFill>
        <p:spPr>
          <a:xfrm>
            <a:off x="0" y="0"/>
            <a:ext cx="12180864" cy="1554615"/>
          </a:xfrm>
          <a:prstGeom prst="rect">
            <a:avLst/>
          </a:prstGeom>
        </p:spPr>
      </p:pic>
    </p:spTree>
    <p:extLst>
      <p:ext uri="{BB962C8B-B14F-4D97-AF65-F5344CB8AC3E}">
        <p14:creationId xmlns:p14="http://schemas.microsoft.com/office/powerpoint/2010/main" val="36686234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8" r:id="rId9"/>
    <p:sldLayoutId id="2147483673" r:id="rId10"/>
    <p:sldLayoutId id="2147483692" r:id="rId11"/>
    <p:sldLayoutId id="2147483694" r:id="rId12"/>
    <p:sldLayoutId id="2147483696" r:id="rId13"/>
    <p:sldLayoutId id="2147483697"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4400" b="0" i="0" kern="1200">
          <a:solidFill>
            <a:schemeClr val="tx1"/>
          </a:solidFill>
          <a:latin typeface="MarkPro-Book" panose="020B0604020101010102"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arkPro-Book" panose="020B0604020101010102"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arkPro-Book" panose="020B0604020101010102"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arkPro-Book" panose="020B0604020101010102"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arkPro-Book" panose="020B0604020101010102"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arkPro-Book" panose="020B0604020101010102"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3" orient="horz" pos="187">
          <p15:clr>
            <a:srgbClr val="F26B43"/>
          </p15:clr>
        </p15:guide>
        <p15:guide id="14" pos="7401">
          <p15:clr>
            <a:srgbClr val="F26B43"/>
          </p15:clr>
        </p15:guide>
        <p15:guide id="15" orient="horz" pos="4133">
          <p15:clr>
            <a:srgbClr val="F26B43"/>
          </p15:clr>
        </p15:guide>
        <p15:guide id="16" pos="393">
          <p15:clr>
            <a:srgbClr val="F26B43"/>
          </p15:clr>
        </p15:guide>
        <p15:guide id="17" orient="horz" pos="2160">
          <p15:clr>
            <a:srgbClr val="F26B43"/>
          </p15:clr>
        </p15:guide>
        <p15:guide id="18"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37.png"/><Relationship Id="rId4" Type="http://schemas.openxmlformats.org/officeDocument/2006/relationships/image" Target="../media/image136.jpeg"/></Relationships>
</file>

<file path=ppt/slides/_rels/slide10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42.jpeg"/><Relationship Id="rId5" Type="http://schemas.openxmlformats.org/officeDocument/2006/relationships/image" Target="../media/image141.gif"/><Relationship Id="rId4" Type="http://schemas.openxmlformats.org/officeDocument/2006/relationships/image" Target="../media/image140.png"/></Relationships>
</file>

<file path=ppt/slides/_rels/slide10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42.jpeg"/><Relationship Id="rId5" Type="http://schemas.openxmlformats.org/officeDocument/2006/relationships/image" Target="../media/image141.gif"/><Relationship Id="rId4" Type="http://schemas.openxmlformats.org/officeDocument/2006/relationships/image" Target="../media/image140.png"/></Relationships>
</file>

<file path=ppt/slides/_rels/slide106.xml.rels><?xml version="1.0" encoding="UTF-8" standalone="yes"?>
<Relationships xmlns="http://schemas.openxmlformats.org/package/2006/relationships"><Relationship Id="rId8" Type="http://schemas.openxmlformats.org/officeDocument/2006/relationships/image" Target="../media/image149.jpeg"/><Relationship Id="rId13" Type="http://schemas.openxmlformats.org/officeDocument/2006/relationships/image" Target="../media/image154.jpeg"/><Relationship Id="rId3" Type="http://schemas.openxmlformats.org/officeDocument/2006/relationships/image" Target="../media/image144.png"/><Relationship Id="rId7" Type="http://schemas.openxmlformats.org/officeDocument/2006/relationships/image" Target="../media/image148.jpeg"/><Relationship Id="rId12"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9.xml"/><Relationship Id="rId6" Type="http://schemas.openxmlformats.org/officeDocument/2006/relationships/image" Target="../media/image147.jpeg"/><Relationship Id="rId11" Type="http://schemas.openxmlformats.org/officeDocument/2006/relationships/image" Target="../media/image152.jpeg"/><Relationship Id="rId5" Type="http://schemas.openxmlformats.org/officeDocument/2006/relationships/image" Target="../media/image146.png"/><Relationship Id="rId10" Type="http://schemas.openxmlformats.org/officeDocument/2006/relationships/image" Target="../media/image151.jpeg"/><Relationship Id="rId4" Type="http://schemas.openxmlformats.org/officeDocument/2006/relationships/image" Target="../media/image145.jpeg"/><Relationship Id="rId9" Type="http://schemas.openxmlformats.org/officeDocument/2006/relationships/image" Target="../media/image150.jpeg"/><Relationship Id="rId14" Type="http://schemas.openxmlformats.org/officeDocument/2006/relationships/image" Target="../media/image155.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jpeg"/></Relationships>
</file>

<file path=ppt/slides/_rels/slide109.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4.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diagramLayout" Target="../diagrams/layout6.xml"/><Relationship Id="rId7" Type="http://schemas.openxmlformats.org/officeDocument/2006/relationships/image" Target="../media/image163.png"/><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166.png"/><Relationship Id="rId4" Type="http://schemas.openxmlformats.org/officeDocument/2006/relationships/diagramQuickStyle" Target="../diagrams/quickStyle6.xml"/><Relationship Id="rId9" Type="http://schemas.openxmlformats.org/officeDocument/2006/relationships/image" Target="../media/image165.png"/></Relationships>
</file>

<file path=ppt/slides/_rels/slide115.xml.rels><?xml version="1.0" encoding="UTF-8" standalone="yes"?>
<Relationships xmlns="http://schemas.openxmlformats.org/package/2006/relationships"><Relationship Id="rId8" Type="http://schemas.openxmlformats.org/officeDocument/2006/relationships/image" Target="../media/image168.gif"/><Relationship Id="rId3" Type="http://schemas.openxmlformats.org/officeDocument/2006/relationships/diagramLayout" Target="../diagrams/layout7.xml"/><Relationship Id="rId7" Type="http://schemas.openxmlformats.org/officeDocument/2006/relationships/image" Target="../media/image167.png"/><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69.jpeg"/></Relationships>
</file>

<file path=ppt/slides/_rels/slide116.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png"/><Relationship Id="rId1" Type="http://schemas.openxmlformats.org/officeDocument/2006/relationships/slideLayout" Target="../slideLayouts/slideLayout9.xml"/><Relationship Id="rId5" Type="http://schemas.openxmlformats.org/officeDocument/2006/relationships/image" Target="../media/image174.jpeg"/><Relationship Id="rId4" Type="http://schemas.openxmlformats.org/officeDocument/2006/relationships/image" Target="../media/image173.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5.jpeg"/><Relationship Id="rId7" Type="http://schemas.openxmlformats.org/officeDocument/2006/relationships/image" Target="../media/image159.sv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58.png"/><Relationship Id="rId5" Type="http://schemas.openxmlformats.org/officeDocument/2006/relationships/image" Target="../media/image177.svg"/><Relationship Id="rId4" Type="http://schemas.openxmlformats.org/officeDocument/2006/relationships/image" Target="../media/image176.png"/><Relationship Id="rId9" Type="http://schemas.openxmlformats.org/officeDocument/2006/relationships/image" Target="../media/image17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88.jpeg"/></Relationships>
</file>

<file path=ppt/slides/_rels/slide12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89.jpeg"/></Relationships>
</file>

<file path=ppt/slides/_rels/slide12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19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9.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33.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9.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34.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192.png"/><Relationship Id="rId2" Type="http://schemas.openxmlformats.org/officeDocument/2006/relationships/diagramData" Target="../diagrams/data12.xml"/><Relationship Id="rId1" Type="http://schemas.openxmlformats.org/officeDocument/2006/relationships/slideLayout" Target="../slideLayouts/slideLayout9.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35.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image" Target="../media/image193.png"/><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36.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9.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37.xml.rels><?xml version="1.0" encoding="UTF-8" standalone="yes"?>
<Relationships xmlns="http://schemas.openxmlformats.org/package/2006/relationships"><Relationship Id="rId8" Type="http://schemas.openxmlformats.org/officeDocument/2006/relationships/diagramData" Target="../diagrams/data19.xml"/><Relationship Id="rId13" Type="http://schemas.openxmlformats.org/officeDocument/2006/relationships/image" Target="../media/image194.emf"/><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138.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diagramLayout" Target="../diagrams/layout20.xml"/><Relationship Id="rId7" Type="http://schemas.openxmlformats.org/officeDocument/2006/relationships/diagramData" Target="../diagrams/data21.xml"/><Relationship Id="rId2" Type="http://schemas.openxmlformats.org/officeDocument/2006/relationships/diagramData" Target="../diagrams/data20.xml"/><Relationship Id="rId1" Type="http://schemas.openxmlformats.org/officeDocument/2006/relationships/slideLayout" Target="../slideLayouts/slideLayout9.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s>
</file>

<file path=ppt/slides/_rels/slide139.xml.rels><?xml version="1.0" encoding="UTF-8" standalone="yes"?>
<Relationships xmlns="http://schemas.openxmlformats.org/package/2006/relationships"><Relationship Id="rId8" Type="http://schemas.openxmlformats.org/officeDocument/2006/relationships/diagramLayout" Target="../diagrams/layout23.xml"/><Relationship Id="rId13" Type="http://schemas.openxmlformats.org/officeDocument/2006/relationships/image" Target="../media/image196.emf"/><Relationship Id="rId3" Type="http://schemas.openxmlformats.org/officeDocument/2006/relationships/diagramLayout" Target="../diagrams/layout22.xml"/><Relationship Id="rId7" Type="http://schemas.openxmlformats.org/officeDocument/2006/relationships/diagramData" Target="../diagrams/data23.xml"/><Relationship Id="rId12" Type="http://schemas.openxmlformats.org/officeDocument/2006/relationships/image" Target="../media/image195.emf"/><Relationship Id="rId2" Type="http://schemas.openxmlformats.org/officeDocument/2006/relationships/diagramData" Target="../diagrams/data22.xml"/><Relationship Id="rId1" Type="http://schemas.openxmlformats.org/officeDocument/2006/relationships/slideLayout" Target="../slideLayouts/slideLayout9.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 Id="rId14" Type="http://schemas.openxmlformats.org/officeDocument/2006/relationships/image" Target="../media/image197.emf"/></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8" Type="http://schemas.openxmlformats.org/officeDocument/2006/relationships/diagramLayout" Target="../diagrams/layout25.xml"/><Relationship Id="rId3" Type="http://schemas.openxmlformats.org/officeDocument/2006/relationships/diagramLayout" Target="../diagrams/layout24.xml"/><Relationship Id="rId7" Type="http://schemas.openxmlformats.org/officeDocument/2006/relationships/diagramData" Target="../diagrams/data25.xml"/><Relationship Id="rId2" Type="http://schemas.openxmlformats.org/officeDocument/2006/relationships/diagramData" Target="../diagrams/data24.xml"/><Relationship Id="rId1" Type="http://schemas.openxmlformats.org/officeDocument/2006/relationships/slideLayout" Target="../slideLayouts/slideLayout9.xml"/><Relationship Id="rId6" Type="http://schemas.microsoft.com/office/2007/relationships/diagramDrawing" Target="../diagrams/drawing24.xml"/><Relationship Id="rId11" Type="http://schemas.microsoft.com/office/2007/relationships/diagramDrawing" Target="../diagrams/drawing25.xml"/><Relationship Id="rId5" Type="http://schemas.openxmlformats.org/officeDocument/2006/relationships/diagramColors" Target="../diagrams/colors24.xml"/><Relationship Id="rId10" Type="http://schemas.openxmlformats.org/officeDocument/2006/relationships/diagramColors" Target="../diagrams/colors25.xml"/><Relationship Id="rId4" Type="http://schemas.openxmlformats.org/officeDocument/2006/relationships/diagramQuickStyle" Target="../diagrams/quickStyle24.xml"/><Relationship Id="rId9" Type="http://schemas.openxmlformats.org/officeDocument/2006/relationships/diagramQuickStyle" Target="../diagrams/quickStyle25.xml"/></Relationships>
</file>

<file path=ppt/slides/_rels/slide141.xml.rels><?xml version="1.0" encoding="UTF-8" standalone="yes"?>
<Relationships xmlns="http://schemas.openxmlformats.org/package/2006/relationships"><Relationship Id="rId8" Type="http://schemas.openxmlformats.org/officeDocument/2006/relationships/diagramData" Target="../diagrams/data27.xml"/><Relationship Id="rId13" Type="http://schemas.openxmlformats.org/officeDocument/2006/relationships/image" Target="../media/image198.emf"/><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 Id="rId14" Type="http://schemas.openxmlformats.org/officeDocument/2006/relationships/image" Target="../media/image199.emf"/></Relationships>
</file>

<file path=ppt/slides/_rels/slide14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hart" Target="../charts/chart1.xm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gif"/><Relationship Id="rId1" Type="http://schemas.openxmlformats.org/officeDocument/2006/relationships/slideLayout" Target="../slideLayouts/slideLayout9.xml"/><Relationship Id="rId5" Type="http://schemas.openxmlformats.org/officeDocument/2006/relationships/image" Target="../media/image74.jpeg"/><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hyperlink" Target="http://www.rociochavezml.com/" TargetMode="External"/><Relationship Id="rId2" Type="http://schemas.openxmlformats.org/officeDocument/2006/relationships/image" Target="../media/image80.png"/><Relationship Id="rId1" Type="http://schemas.openxmlformats.org/officeDocument/2006/relationships/slideLayout" Target="../slideLayouts/slideLayout17.xml"/><Relationship Id="rId6" Type="http://schemas.openxmlformats.org/officeDocument/2006/relationships/image" Target="../media/image84.jpg"/><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hyperlink" Target="http://www.rociochavezml.com/" TargetMode="Externa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1.xml"/><Relationship Id="rId4" Type="http://schemas.openxmlformats.org/officeDocument/2006/relationships/hyperlink" Target="http://www.rociochavezml.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15.xml"/><Relationship Id="rId6" Type="http://schemas.openxmlformats.org/officeDocument/2006/relationships/hyperlink" Target="http://www.rociochavezml.com/" TargetMode="External"/><Relationship Id="rId5" Type="http://schemas.openxmlformats.org/officeDocument/2006/relationships/image" Target="../media/image91.jpg"/><Relationship Id="rId4" Type="http://schemas.openxmlformats.org/officeDocument/2006/relationships/image" Target="../media/image90.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hyperlink" Target="http://www.rociochavezml.com/" TargetMode="Externa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hyperlink" Target="http://www.diegocalvo.es/analisis-cluster-no-jerarquico-k-means-en-r/" TargetMode="External"/><Relationship Id="rId1" Type="http://schemas.openxmlformats.org/officeDocument/2006/relationships/slideLayout" Target="../slideLayouts/slideLayout15.xml"/><Relationship Id="rId4" Type="http://schemas.openxmlformats.org/officeDocument/2006/relationships/hyperlink" Target="http://www.rociochavezml.com/"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hyperlink" Target="http://www.rociochavezml.com/" TargetMode="External"/><Relationship Id="rId2" Type="http://schemas.openxmlformats.org/officeDocument/2006/relationships/image" Target="../media/image94.jp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hyperlink" Target="http://www.diegocalvo.es/analisis-cluster-no-jerarquico-k-means-en-r/" TargetMode="External"/><Relationship Id="rId2" Type="http://schemas.openxmlformats.org/officeDocument/2006/relationships/image" Target="../media/image96.jpg"/><Relationship Id="rId1" Type="http://schemas.openxmlformats.org/officeDocument/2006/relationships/slideLayout" Target="../slideLayouts/slideLayout11.xml"/><Relationship Id="rId4" Type="http://schemas.openxmlformats.org/officeDocument/2006/relationships/hyperlink" Target="http://www.rociochavezml.com/"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www.rociochavezml.com/" TargetMode="Externa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5.xml"/><Relationship Id="rId4" Type="http://schemas.openxmlformats.org/officeDocument/2006/relationships/hyperlink" Target="http://www.rociochavezml.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www.rociochavezml.com/" TargetMode="External"/><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hyperlink" Target="http://www.rociochavezml.com/" TargetMode="External"/><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1.xml"/><Relationship Id="rId4" Type="http://schemas.openxmlformats.org/officeDocument/2006/relationships/hyperlink" Target="http://www.rociochavezml.com/"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hyperlink" Target="http://www.rociochavezml.com/" TargetMode="External"/><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84.jpg"/><Relationship Id="rId1" Type="http://schemas.openxmlformats.org/officeDocument/2006/relationships/slideLayout" Target="../slideLayouts/slideLayout11.xml"/><Relationship Id="rId5" Type="http://schemas.openxmlformats.org/officeDocument/2006/relationships/hyperlink" Target="http://www.rociochavezml.com/" TargetMode="External"/><Relationship Id="rId4" Type="http://schemas.openxmlformats.org/officeDocument/2006/relationships/image" Target="../media/image106.jpg"/></Relationships>
</file>

<file path=ppt/slides/_rels/slide86.xml.rels><?xml version="1.0" encoding="UTF-8" standalone="yes"?>
<Relationships xmlns="http://schemas.openxmlformats.org/package/2006/relationships"><Relationship Id="rId3" Type="http://schemas.openxmlformats.org/officeDocument/2006/relationships/hyperlink" Target="http://www.rociochavezml.com/" TargetMode="External"/><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png"/><Relationship Id="rId1" Type="http://schemas.openxmlformats.org/officeDocument/2006/relationships/slideLayout" Target="../slideLayouts/slideLayout11.xml"/><Relationship Id="rId4" Type="http://schemas.openxmlformats.org/officeDocument/2006/relationships/hyperlink" Target="http://www.rociochavezml.com/"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D94423B-D23F-9881-03C9-CEBC073B64EF}"/>
              </a:ext>
            </a:extLst>
          </p:cNvPr>
          <p:cNvSpPr txBox="1"/>
          <p:nvPr/>
        </p:nvSpPr>
        <p:spPr>
          <a:xfrm>
            <a:off x="595639" y="2938498"/>
            <a:ext cx="8927928" cy="2123658"/>
          </a:xfrm>
          <a:prstGeom prst="rect">
            <a:avLst/>
          </a:prstGeom>
          <a:noFill/>
        </p:spPr>
        <p:txBody>
          <a:bodyPr wrap="square">
            <a:spAutoFit/>
          </a:bodyPr>
          <a:lstStyle/>
          <a:p>
            <a:pPr algn="ctr"/>
            <a:r>
              <a:rPr lang="es-ES" sz="4400" b="1" dirty="0">
                <a:latin typeface="Bw Gradual Bold"/>
                <a:ea typeface="Times New Roman" panose="02020603050405020304" pitchFamily="18" charset="0"/>
                <a:cs typeface="Calibri Light" panose="020F0302020204030204" pitchFamily="34" charset="0"/>
              </a:rPr>
              <a:t>DIPLOMADO</a:t>
            </a:r>
            <a:endParaRPr lang="es-ES" sz="4400" b="1" dirty="0">
              <a:effectLst/>
              <a:latin typeface="Bw Gradual Bold"/>
              <a:ea typeface="Times New Roman" panose="02020603050405020304" pitchFamily="18" charset="0"/>
              <a:cs typeface="Calibri Light" panose="020F0302020204030204" pitchFamily="34" charset="0"/>
            </a:endParaRPr>
          </a:p>
          <a:p>
            <a:pPr algn="ctr"/>
            <a:r>
              <a:rPr lang="es-ES" sz="4400" b="1" dirty="0">
                <a:effectLst/>
                <a:latin typeface="Bw Gradual Bold"/>
                <a:ea typeface="Times New Roman" panose="02020603050405020304" pitchFamily="18" charset="0"/>
                <a:cs typeface="Calibri Light" panose="020F0302020204030204" pitchFamily="34" charset="0"/>
              </a:rPr>
              <a:t>OFICIAL DE CUMPLIMIENTO </a:t>
            </a:r>
            <a:r>
              <a:rPr lang="es-ES" sz="4400" b="1" i="1" dirty="0">
                <a:effectLst/>
                <a:latin typeface="Bw Gradual Bold"/>
                <a:ea typeface="Times New Roman" panose="02020603050405020304" pitchFamily="18" charset="0"/>
                <a:cs typeface="Calibri Light" panose="020F0302020204030204" pitchFamily="34" charset="0"/>
              </a:rPr>
              <a:t>SAGRILAFT</a:t>
            </a:r>
            <a:r>
              <a:rPr lang="es-ES" sz="4400" b="1" dirty="0">
                <a:effectLst/>
                <a:latin typeface="Bw Gradual Bold"/>
                <a:ea typeface="Times New Roman" panose="02020603050405020304" pitchFamily="18" charset="0"/>
                <a:cs typeface="Calibri Light" panose="020F0302020204030204" pitchFamily="34" charset="0"/>
              </a:rPr>
              <a:t> Y</a:t>
            </a:r>
            <a:r>
              <a:rPr lang="es-ES" sz="4400" b="1" i="1" dirty="0">
                <a:effectLst/>
                <a:latin typeface="Bw Gradual Bold"/>
                <a:ea typeface="Times New Roman" panose="02020603050405020304" pitchFamily="18" charset="0"/>
                <a:cs typeface="Calibri Light" panose="020F0302020204030204" pitchFamily="34" charset="0"/>
              </a:rPr>
              <a:t> PTEE</a:t>
            </a:r>
            <a:endParaRPr lang="es-CO" sz="4400" dirty="0"/>
          </a:p>
        </p:txBody>
      </p:sp>
      <p:pic>
        <p:nvPicPr>
          <p:cNvPr id="4" name="Imagen 3">
            <a:extLst>
              <a:ext uri="{FF2B5EF4-FFF2-40B4-BE49-F238E27FC236}">
                <a16:creationId xmlns:a16="http://schemas.microsoft.com/office/drawing/2014/main" id="{923A388C-783E-3DAE-99FB-3A55C580D088}"/>
              </a:ext>
            </a:extLst>
          </p:cNvPr>
          <p:cNvPicPr>
            <a:picLocks noChangeAspect="1"/>
          </p:cNvPicPr>
          <p:nvPr/>
        </p:nvPicPr>
        <p:blipFill>
          <a:blip r:embed="rId2"/>
          <a:stretch>
            <a:fillRect/>
          </a:stretch>
        </p:blipFill>
        <p:spPr>
          <a:xfrm>
            <a:off x="0" y="9434"/>
            <a:ext cx="12192000" cy="6839132"/>
          </a:xfrm>
          <a:prstGeom prst="rect">
            <a:avLst/>
          </a:prstGeom>
        </p:spPr>
      </p:pic>
    </p:spTree>
    <p:extLst>
      <p:ext uri="{BB962C8B-B14F-4D97-AF65-F5344CB8AC3E}">
        <p14:creationId xmlns:p14="http://schemas.microsoft.com/office/powerpoint/2010/main" val="1619296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1C78BA05-2F9C-A3A1-E1DA-ABE1C3540126}"/>
              </a:ext>
            </a:extLst>
          </p:cNvPr>
          <p:cNvPicPr>
            <a:picLocks noChangeAspect="1"/>
          </p:cNvPicPr>
          <p:nvPr/>
        </p:nvPicPr>
        <p:blipFill>
          <a:blip r:embed="rId2"/>
          <a:stretch>
            <a:fillRect/>
          </a:stretch>
        </p:blipFill>
        <p:spPr>
          <a:xfrm>
            <a:off x="2145673" y="2762452"/>
            <a:ext cx="3711018" cy="998906"/>
          </a:xfrm>
          <a:prstGeom prst="rect">
            <a:avLst/>
          </a:prstGeom>
        </p:spPr>
      </p:pic>
      <p:pic>
        <p:nvPicPr>
          <p:cNvPr id="10" name="Imagen 9">
            <a:extLst>
              <a:ext uri="{FF2B5EF4-FFF2-40B4-BE49-F238E27FC236}">
                <a16:creationId xmlns:a16="http://schemas.microsoft.com/office/drawing/2014/main" id="{33DA9C5D-9397-16D9-6DED-AB6BF9AF2DEC}"/>
              </a:ext>
            </a:extLst>
          </p:cNvPr>
          <p:cNvPicPr>
            <a:picLocks noChangeAspect="1"/>
          </p:cNvPicPr>
          <p:nvPr/>
        </p:nvPicPr>
        <p:blipFill>
          <a:blip r:embed="rId3"/>
          <a:stretch>
            <a:fillRect/>
          </a:stretch>
        </p:blipFill>
        <p:spPr>
          <a:xfrm>
            <a:off x="248895" y="4125227"/>
            <a:ext cx="4488932" cy="998906"/>
          </a:xfrm>
          <a:prstGeom prst="rect">
            <a:avLst/>
          </a:prstGeom>
        </p:spPr>
      </p:pic>
      <p:pic>
        <p:nvPicPr>
          <p:cNvPr id="12" name="Imagen 11">
            <a:extLst>
              <a:ext uri="{FF2B5EF4-FFF2-40B4-BE49-F238E27FC236}">
                <a16:creationId xmlns:a16="http://schemas.microsoft.com/office/drawing/2014/main" id="{62D48AFE-0078-655A-936B-1E4D400639FE}"/>
              </a:ext>
            </a:extLst>
          </p:cNvPr>
          <p:cNvPicPr>
            <a:picLocks noChangeAspect="1"/>
          </p:cNvPicPr>
          <p:nvPr/>
        </p:nvPicPr>
        <p:blipFill>
          <a:blip r:embed="rId4"/>
          <a:stretch>
            <a:fillRect/>
          </a:stretch>
        </p:blipFill>
        <p:spPr>
          <a:xfrm>
            <a:off x="6728228" y="5262763"/>
            <a:ext cx="4136782" cy="1189013"/>
          </a:xfrm>
          <a:prstGeom prst="rect">
            <a:avLst/>
          </a:prstGeom>
        </p:spPr>
      </p:pic>
      <p:pic>
        <p:nvPicPr>
          <p:cNvPr id="14" name="Imagen 13">
            <a:extLst>
              <a:ext uri="{FF2B5EF4-FFF2-40B4-BE49-F238E27FC236}">
                <a16:creationId xmlns:a16="http://schemas.microsoft.com/office/drawing/2014/main" id="{E0E0040A-F03F-A150-B45F-EF21D7CBB5C5}"/>
              </a:ext>
            </a:extLst>
          </p:cNvPr>
          <p:cNvPicPr>
            <a:picLocks noChangeAspect="1"/>
          </p:cNvPicPr>
          <p:nvPr/>
        </p:nvPicPr>
        <p:blipFill>
          <a:blip r:embed="rId5"/>
          <a:stretch>
            <a:fillRect/>
          </a:stretch>
        </p:blipFill>
        <p:spPr>
          <a:xfrm>
            <a:off x="1611812" y="5452870"/>
            <a:ext cx="3859986" cy="998906"/>
          </a:xfrm>
          <a:prstGeom prst="rect">
            <a:avLst/>
          </a:prstGeom>
        </p:spPr>
      </p:pic>
      <p:pic>
        <p:nvPicPr>
          <p:cNvPr id="16" name="Imagen 15">
            <a:extLst>
              <a:ext uri="{FF2B5EF4-FFF2-40B4-BE49-F238E27FC236}">
                <a16:creationId xmlns:a16="http://schemas.microsoft.com/office/drawing/2014/main" id="{DDF0D512-4319-DED9-E92F-61BCAAA80861}"/>
              </a:ext>
            </a:extLst>
          </p:cNvPr>
          <p:cNvPicPr>
            <a:picLocks noChangeAspect="1"/>
          </p:cNvPicPr>
          <p:nvPr/>
        </p:nvPicPr>
        <p:blipFill>
          <a:blip r:embed="rId6"/>
          <a:stretch>
            <a:fillRect/>
          </a:stretch>
        </p:blipFill>
        <p:spPr>
          <a:xfrm>
            <a:off x="6728228" y="1230336"/>
            <a:ext cx="4795729" cy="998906"/>
          </a:xfrm>
          <a:prstGeom prst="rect">
            <a:avLst/>
          </a:prstGeom>
        </p:spPr>
      </p:pic>
      <p:pic>
        <p:nvPicPr>
          <p:cNvPr id="18" name="Imagen 17">
            <a:extLst>
              <a:ext uri="{FF2B5EF4-FFF2-40B4-BE49-F238E27FC236}">
                <a16:creationId xmlns:a16="http://schemas.microsoft.com/office/drawing/2014/main" id="{AE25046B-038C-B27E-07D8-8B3BCF3A22DF}"/>
              </a:ext>
            </a:extLst>
          </p:cNvPr>
          <p:cNvPicPr>
            <a:picLocks noChangeAspect="1"/>
          </p:cNvPicPr>
          <p:nvPr/>
        </p:nvPicPr>
        <p:blipFill>
          <a:blip r:embed="rId7"/>
          <a:stretch>
            <a:fillRect/>
          </a:stretch>
        </p:blipFill>
        <p:spPr>
          <a:xfrm>
            <a:off x="6858858" y="3793839"/>
            <a:ext cx="4665099" cy="1189014"/>
          </a:xfrm>
          <a:prstGeom prst="rect">
            <a:avLst/>
          </a:prstGeom>
        </p:spPr>
      </p:pic>
      <p:pic>
        <p:nvPicPr>
          <p:cNvPr id="20" name="Imagen 19">
            <a:extLst>
              <a:ext uri="{FF2B5EF4-FFF2-40B4-BE49-F238E27FC236}">
                <a16:creationId xmlns:a16="http://schemas.microsoft.com/office/drawing/2014/main" id="{4C7D413B-F056-C73A-4F2E-559B09F8F3AD}"/>
              </a:ext>
            </a:extLst>
          </p:cNvPr>
          <p:cNvPicPr>
            <a:picLocks noChangeAspect="1"/>
          </p:cNvPicPr>
          <p:nvPr/>
        </p:nvPicPr>
        <p:blipFill>
          <a:blip r:embed="rId8"/>
          <a:stretch>
            <a:fillRect/>
          </a:stretch>
        </p:blipFill>
        <p:spPr>
          <a:xfrm>
            <a:off x="6219497" y="2543800"/>
            <a:ext cx="3826830" cy="998906"/>
          </a:xfrm>
          <a:prstGeom prst="rect">
            <a:avLst/>
          </a:prstGeom>
        </p:spPr>
      </p:pic>
      <p:sp>
        <p:nvSpPr>
          <p:cNvPr id="22" name="CuadroTexto 21">
            <a:extLst>
              <a:ext uri="{FF2B5EF4-FFF2-40B4-BE49-F238E27FC236}">
                <a16:creationId xmlns:a16="http://schemas.microsoft.com/office/drawing/2014/main" id="{557713D3-EA26-6C42-64DB-980FE0E672CE}"/>
              </a:ext>
            </a:extLst>
          </p:cNvPr>
          <p:cNvSpPr txBox="1"/>
          <p:nvPr/>
        </p:nvSpPr>
        <p:spPr>
          <a:xfrm>
            <a:off x="290284" y="60809"/>
            <a:ext cx="12191999" cy="461665"/>
          </a:xfrm>
          <a:prstGeom prst="rect">
            <a:avLst/>
          </a:prstGeom>
          <a:noFill/>
        </p:spPr>
        <p:txBody>
          <a:bodyPr wrap="square">
            <a:spAutoFit/>
          </a:bodyPr>
          <a:lstStyle/>
          <a:p>
            <a:r>
              <a:rPr lang="es-ES" sz="2400" b="1" dirty="0">
                <a:solidFill>
                  <a:schemeClr val="accent3"/>
                </a:solidFill>
                <a:highlight>
                  <a:srgbClr val="0F0A30"/>
                </a:highlight>
              </a:rPr>
              <a:t>Asegurar calidad según ISO 25012</a:t>
            </a:r>
            <a:r>
              <a:rPr lang="es-ES" sz="2400" b="1" dirty="0">
                <a:solidFill>
                  <a:schemeClr val="accent2">
                    <a:lumMod val="25000"/>
                  </a:schemeClr>
                </a:solidFill>
                <a:highlight>
                  <a:srgbClr val="0F0A30"/>
                </a:highlight>
              </a:rPr>
              <a:t>:  </a:t>
            </a:r>
            <a:r>
              <a:rPr lang="es-ES" sz="2400" b="1" dirty="0">
                <a:solidFill>
                  <a:schemeClr val="accent3"/>
                </a:solidFill>
                <a:highlight>
                  <a:srgbClr val="0F0A30"/>
                </a:highlight>
              </a:rPr>
              <a:t>Características Dependientes del Sistema</a:t>
            </a:r>
            <a:endParaRPr lang="es-CO" sz="1600" b="1" dirty="0"/>
          </a:p>
        </p:txBody>
      </p:sp>
      <p:sp>
        <p:nvSpPr>
          <p:cNvPr id="26" name="CuadroTexto 25">
            <a:extLst>
              <a:ext uri="{FF2B5EF4-FFF2-40B4-BE49-F238E27FC236}">
                <a16:creationId xmlns:a16="http://schemas.microsoft.com/office/drawing/2014/main" id="{F5C61900-1C59-E695-EB2F-724AF5B10720}"/>
              </a:ext>
            </a:extLst>
          </p:cNvPr>
          <p:cNvSpPr txBox="1"/>
          <p:nvPr/>
        </p:nvSpPr>
        <p:spPr>
          <a:xfrm>
            <a:off x="95497" y="770991"/>
            <a:ext cx="4795729" cy="400110"/>
          </a:xfrm>
          <a:prstGeom prst="rect">
            <a:avLst/>
          </a:prstGeom>
          <a:noFill/>
        </p:spPr>
        <p:txBody>
          <a:bodyPr wrap="square">
            <a:spAutoFit/>
          </a:bodyPr>
          <a:lstStyle/>
          <a:p>
            <a:r>
              <a:rPr lang="es-ES" sz="2000" dirty="0"/>
              <a:t>(</a:t>
            </a:r>
            <a:r>
              <a:rPr lang="es-ES" sz="2000" b="1" dirty="0">
                <a:solidFill>
                  <a:srgbClr val="CCFF99"/>
                </a:solidFill>
                <a:highlight>
                  <a:srgbClr val="0F0A30"/>
                </a:highlight>
              </a:rPr>
              <a:t>Cómo se usan o gestionan los datos</a:t>
            </a:r>
            <a:r>
              <a:rPr lang="es-ES" sz="2000" dirty="0"/>
              <a:t>)</a:t>
            </a:r>
            <a:endParaRPr lang="es-CO" sz="2000" dirty="0"/>
          </a:p>
        </p:txBody>
      </p:sp>
      <p:pic>
        <p:nvPicPr>
          <p:cNvPr id="30" name="Imagen 29">
            <a:extLst>
              <a:ext uri="{FF2B5EF4-FFF2-40B4-BE49-F238E27FC236}">
                <a16:creationId xmlns:a16="http://schemas.microsoft.com/office/drawing/2014/main" id="{3A54E738-6369-EFDC-6509-9C73D8A6DC61}"/>
              </a:ext>
            </a:extLst>
          </p:cNvPr>
          <p:cNvPicPr>
            <a:picLocks noChangeAspect="1"/>
          </p:cNvPicPr>
          <p:nvPr/>
        </p:nvPicPr>
        <p:blipFill>
          <a:blip r:embed="rId9"/>
          <a:stretch>
            <a:fillRect/>
          </a:stretch>
        </p:blipFill>
        <p:spPr>
          <a:xfrm>
            <a:off x="-16512" y="1669153"/>
            <a:ext cx="4795729" cy="956153"/>
          </a:xfrm>
          <a:prstGeom prst="rect">
            <a:avLst/>
          </a:prstGeom>
        </p:spPr>
      </p:pic>
    </p:spTree>
    <p:extLst>
      <p:ext uri="{BB962C8B-B14F-4D97-AF65-F5344CB8AC3E}">
        <p14:creationId xmlns:p14="http://schemas.microsoft.com/office/powerpoint/2010/main" val="40778525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15E38DA-11E7-4BA8-A83F-86C1F558111C}"/>
              </a:ext>
            </a:extLst>
          </p:cNvPr>
          <p:cNvSpPr txBox="1">
            <a:spLocks/>
          </p:cNvSpPr>
          <p:nvPr/>
        </p:nvSpPr>
        <p:spPr>
          <a:xfrm>
            <a:off x="-641520" y="195028"/>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586" b="1" dirty="0">
                <a:solidFill>
                  <a:schemeClr val="tx1"/>
                </a:solidFill>
                <a:latin typeface="Arial" panose="020B0604020202020204" pitchFamily="34" charset="0"/>
                <a:cs typeface="Arial" panose="020B0604020202020204" pitchFamily="34" charset="0"/>
              </a:rPr>
              <a:t>Software de Análisis Estadísticos</a:t>
            </a:r>
            <a:endParaRPr lang="es-ES" sz="3984" b="1" dirty="0">
              <a:solidFill>
                <a:schemeClr val="tx1"/>
              </a:solidFill>
              <a:latin typeface="Arial" panose="020B0604020202020204" pitchFamily="34" charset="0"/>
              <a:cs typeface="Arial" panose="020B0604020202020204" pitchFamily="34" charset="0"/>
            </a:endParaRPr>
          </a:p>
        </p:txBody>
      </p:sp>
      <p:sp>
        <p:nvSpPr>
          <p:cNvPr id="4" name="1 CuadroTexto">
            <a:extLst>
              <a:ext uri="{FF2B5EF4-FFF2-40B4-BE49-F238E27FC236}">
                <a16:creationId xmlns:a16="http://schemas.microsoft.com/office/drawing/2014/main" id="{4FDD5274-1899-4D93-835B-370BBFB2B1EA}"/>
              </a:ext>
            </a:extLst>
          </p:cNvPr>
          <p:cNvSpPr txBox="1"/>
          <p:nvPr/>
        </p:nvSpPr>
        <p:spPr>
          <a:xfrm>
            <a:off x="182497" y="1448559"/>
            <a:ext cx="5693763" cy="5242654"/>
          </a:xfrm>
          <a:prstGeom prst="rect">
            <a:avLst/>
          </a:prstGeom>
          <a:noFill/>
        </p:spPr>
        <p:txBody>
          <a:bodyPr wrap="square">
            <a:spAutoFit/>
          </a:bodyPr>
          <a:lstStyle/>
          <a:p>
            <a:pPr algn="just">
              <a:defRPr/>
            </a:pPr>
            <a:r>
              <a:rPr lang="es-ES" sz="2789" b="1" dirty="0">
                <a:solidFill>
                  <a:schemeClr val="bg1"/>
                </a:solidFill>
              </a:rPr>
              <a:t>Ventajas</a:t>
            </a:r>
            <a:endParaRPr lang="es-ES" sz="1992" b="1" dirty="0">
              <a:solidFill>
                <a:schemeClr val="bg1"/>
              </a:solidFill>
            </a:endParaRPr>
          </a:p>
          <a:p>
            <a:pPr algn="just">
              <a:defRPr/>
            </a:pPr>
            <a:endParaRPr lang="es-ES" sz="1992" b="1" dirty="0">
              <a:solidFill>
                <a:schemeClr val="tx2">
                  <a:lumMod val="75000"/>
                </a:schemeClr>
              </a:solidFill>
            </a:endParaRPr>
          </a:p>
          <a:p>
            <a:pPr marL="341563" indent="-341563" algn="just">
              <a:buClr>
                <a:srgbClr val="00B050"/>
              </a:buClr>
              <a:buSzPct val="152000"/>
              <a:buFont typeface="Wingdings" panose="05000000000000000000" pitchFamily="2" charset="2"/>
              <a:buChar char="ü"/>
              <a:defRPr/>
            </a:pPr>
            <a:r>
              <a:rPr lang="es-ES" sz="1793" dirty="0">
                <a:solidFill>
                  <a:schemeClr val="bg1"/>
                </a:solidFill>
              </a:rPr>
              <a:t>Realizan cientos o miles de contrastes de hipótesis en un tiempo muy reducido.</a:t>
            </a:r>
          </a:p>
          <a:p>
            <a:pPr marL="341563" indent="-341563" algn="just">
              <a:buClr>
                <a:srgbClr val="00B050"/>
              </a:buClr>
              <a:buSzPct val="152000"/>
              <a:buFont typeface="Wingdings" panose="05000000000000000000" pitchFamily="2" charset="2"/>
              <a:buChar char="ü"/>
              <a:defRPr/>
            </a:pPr>
            <a:r>
              <a:rPr lang="es-ES" sz="1793" dirty="0">
                <a:solidFill>
                  <a:schemeClr val="bg1"/>
                </a:solidFill>
              </a:rPr>
              <a:t>Calculan múltiples de modelos en muy corto tiempo, posteriormente podemos decidir por el más apropiado.</a:t>
            </a:r>
          </a:p>
          <a:p>
            <a:pPr marL="341563" indent="-341563" algn="just">
              <a:buClr>
                <a:srgbClr val="00B050"/>
              </a:buClr>
              <a:buSzPct val="152000"/>
              <a:buFont typeface="Wingdings" panose="05000000000000000000" pitchFamily="2" charset="2"/>
              <a:buChar char="ü"/>
              <a:defRPr/>
            </a:pPr>
            <a:r>
              <a:rPr lang="es-ES" sz="1793" dirty="0">
                <a:solidFill>
                  <a:schemeClr val="bg1"/>
                </a:solidFill>
              </a:rPr>
              <a:t>Un programa estadístico es capaz de realizar miles iteraciones, que son problemas usuales en la investigación de operaciones.</a:t>
            </a:r>
          </a:p>
          <a:p>
            <a:pPr marL="341563" indent="-341563" algn="just">
              <a:buClr>
                <a:srgbClr val="00B050"/>
              </a:buClr>
              <a:buSzPct val="152000"/>
              <a:buFont typeface="Wingdings" panose="05000000000000000000" pitchFamily="2" charset="2"/>
              <a:buChar char="ü"/>
              <a:defRPr/>
            </a:pPr>
            <a:r>
              <a:rPr lang="es-ES" sz="1793" dirty="0">
                <a:solidFill>
                  <a:schemeClr val="bg1"/>
                </a:solidFill>
              </a:rPr>
              <a:t>Tiene la capacidad de elegir entre miles de resultados posibles cuál de todos ellos es el óptimo.</a:t>
            </a:r>
          </a:p>
          <a:p>
            <a:pPr marL="341563" indent="-341563" algn="just">
              <a:buClr>
                <a:srgbClr val="00B050"/>
              </a:buClr>
              <a:buSzPct val="152000"/>
              <a:buFont typeface="Wingdings" panose="05000000000000000000" pitchFamily="2" charset="2"/>
              <a:buChar char="ü"/>
              <a:defRPr/>
            </a:pPr>
            <a:r>
              <a:rPr lang="es-ES" sz="1793" dirty="0">
                <a:solidFill>
                  <a:schemeClr val="bg1"/>
                </a:solidFill>
              </a:rPr>
              <a:t>Permiten resolver problemas de estadística aplicada, luego de probar miles de combinaciones para quedarse finalmente con la que se crea que es la mejor para el uso.</a:t>
            </a:r>
          </a:p>
          <a:p>
            <a:pPr marL="341563" indent="-341563" algn="just">
              <a:buFont typeface="Arial" panose="020B0604020202020204" pitchFamily="34" charset="0"/>
              <a:buChar char="•"/>
              <a:defRPr/>
            </a:pPr>
            <a:endParaRPr lang="es-ES" sz="1793" dirty="0">
              <a:solidFill>
                <a:schemeClr val="tx2">
                  <a:lumMod val="75000"/>
                </a:schemeClr>
              </a:solidFill>
            </a:endParaRPr>
          </a:p>
        </p:txBody>
      </p:sp>
      <p:sp>
        <p:nvSpPr>
          <p:cNvPr id="5" name="CuadroTexto 4">
            <a:extLst>
              <a:ext uri="{FF2B5EF4-FFF2-40B4-BE49-F238E27FC236}">
                <a16:creationId xmlns:a16="http://schemas.microsoft.com/office/drawing/2014/main" id="{4AF8FC55-34F9-9E6F-6D28-1D6EED071EB6}"/>
              </a:ext>
            </a:extLst>
          </p:cNvPr>
          <p:cNvSpPr txBox="1"/>
          <p:nvPr/>
        </p:nvSpPr>
        <p:spPr>
          <a:xfrm>
            <a:off x="6177515" y="2247865"/>
            <a:ext cx="5693763" cy="3323987"/>
          </a:xfrm>
          <a:prstGeom prst="rect">
            <a:avLst/>
          </a:prstGeom>
          <a:noFill/>
        </p:spPr>
        <p:txBody>
          <a:bodyPr wrap="square">
            <a:spAutoFit/>
          </a:bodyPr>
          <a:lstStyle/>
          <a:p>
            <a:pPr algn="just">
              <a:defRPr/>
            </a:pPr>
            <a:r>
              <a:rPr lang="es-ES" sz="2800" b="1" dirty="0">
                <a:solidFill>
                  <a:schemeClr val="bg1"/>
                </a:solidFill>
              </a:rPr>
              <a:t>Desventajas</a:t>
            </a:r>
            <a:endParaRPr lang="es-ES" sz="2000" b="1" dirty="0">
              <a:solidFill>
                <a:schemeClr val="bg1"/>
              </a:solidFill>
            </a:endParaRPr>
          </a:p>
          <a:p>
            <a:pPr algn="just">
              <a:defRPr/>
            </a:pPr>
            <a:endParaRPr lang="es-ES" sz="2000" b="1" dirty="0">
              <a:solidFill>
                <a:schemeClr val="tx2">
                  <a:lumMod val="75000"/>
                </a:schemeClr>
              </a:solidFill>
            </a:endParaRPr>
          </a:p>
          <a:p>
            <a:pPr marL="341563" indent="-341563" algn="just">
              <a:buClr>
                <a:srgbClr val="FF0000"/>
              </a:buClr>
              <a:buSzPct val="144000"/>
              <a:buFont typeface="Wingdings" panose="05000000000000000000" pitchFamily="2" charset="2"/>
              <a:buChar char="q"/>
              <a:defRPr/>
            </a:pPr>
            <a:r>
              <a:rPr lang="es-ES" sz="1800" dirty="0">
                <a:solidFill>
                  <a:schemeClr val="bg1"/>
                </a:solidFill>
              </a:rPr>
              <a:t>En los programas más complejos se necesita tener conocimientos de programación.</a:t>
            </a:r>
          </a:p>
          <a:p>
            <a:pPr marL="341563" indent="-341563" algn="just">
              <a:buClr>
                <a:srgbClr val="FF0000"/>
              </a:buClr>
              <a:buSzPct val="144000"/>
              <a:buFont typeface="Wingdings" panose="05000000000000000000" pitchFamily="2" charset="2"/>
              <a:buChar char="q"/>
              <a:defRPr/>
            </a:pPr>
            <a:r>
              <a:rPr lang="es-ES" sz="1800" dirty="0">
                <a:solidFill>
                  <a:schemeClr val="bg1"/>
                </a:solidFill>
              </a:rPr>
              <a:t>En estadística a menudo pueden salir resultados contradictorios entre </a:t>
            </a:r>
            <a:r>
              <a:rPr lang="es-ES" sz="1800" dirty="0" err="1">
                <a:solidFill>
                  <a:schemeClr val="bg1"/>
                </a:solidFill>
              </a:rPr>
              <a:t>tests</a:t>
            </a:r>
            <a:r>
              <a:rPr lang="es-ES" sz="1800" dirty="0">
                <a:solidFill>
                  <a:schemeClr val="bg1"/>
                </a:solidFill>
              </a:rPr>
              <a:t> distintos.</a:t>
            </a:r>
          </a:p>
          <a:p>
            <a:pPr marL="341563" indent="-341563" algn="just">
              <a:buClr>
                <a:srgbClr val="FF0000"/>
              </a:buClr>
              <a:buSzPct val="144000"/>
              <a:buFont typeface="Wingdings" panose="05000000000000000000" pitchFamily="2" charset="2"/>
              <a:buChar char="q"/>
              <a:defRPr/>
            </a:pPr>
            <a:r>
              <a:rPr lang="es-ES" sz="1800" dirty="0">
                <a:solidFill>
                  <a:schemeClr val="bg1"/>
                </a:solidFill>
              </a:rPr>
              <a:t>Lleva a veces a una sofisticación innecesaria al permitir el empleo de técnicas complejas para responder a cuestiones simples.</a:t>
            </a:r>
          </a:p>
          <a:p>
            <a:pPr marL="341563" indent="-341563" algn="just">
              <a:buClr>
                <a:srgbClr val="FF0000"/>
              </a:buClr>
              <a:buSzPct val="144000"/>
              <a:buFont typeface="Wingdings" panose="05000000000000000000" pitchFamily="2" charset="2"/>
              <a:buChar char="q"/>
              <a:defRPr/>
            </a:pPr>
            <a:r>
              <a:rPr lang="es-ES" sz="1800" dirty="0">
                <a:solidFill>
                  <a:schemeClr val="bg1"/>
                </a:solidFill>
              </a:rPr>
              <a:t>Los reportes de resultados contiene un nivel excesivo de información.</a:t>
            </a:r>
          </a:p>
        </p:txBody>
      </p:sp>
    </p:spTree>
    <p:extLst>
      <p:ext uri="{BB962C8B-B14F-4D97-AF65-F5344CB8AC3E}">
        <p14:creationId xmlns:p14="http://schemas.microsoft.com/office/powerpoint/2010/main" val="19588028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BF09A06-895E-404D-AE66-54594EF27D5D}"/>
              </a:ext>
            </a:extLst>
          </p:cNvPr>
          <p:cNvSpPr txBox="1">
            <a:spLocks/>
          </p:cNvSpPr>
          <p:nvPr/>
        </p:nvSpPr>
        <p:spPr>
          <a:xfrm>
            <a:off x="552710" y="3320944"/>
            <a:ext cx="4029346" cy="1089145"/>
          </a:xfrm>
          <a:prstGeom prst="rect">
            <a:avLst/>
          </a:prstGeom>
        </p:spPr>
        <p:txBody>
          <a:bodyPr vert="horz" lIns="91084" tIns="45542" rIns="91084" bIns="45542"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spcBef>
                <a:spcPct val="0"/>
              </a:spcBef>
              <a:spcAft>
                <a:spcPts val="598"/>
              </a:spcAft>
            </a:pPr>
            <a:r>
              <a:rPr lang="en-US" sz="3486" b="1" dirty="0" err="1">
                <a:solidFill>
                  <a:srgbClr val="002060"/>
                </a:solidFill>
                <a:latin typeface="+mj-lt"/>
                <a:ea typeface="+mj-ea"/>
                <a:cs typeface="+mj-cs"/>
              </a:rPr>
              <a:t>Herramientas</a:t>
            </a:r>
            <a:r>
              <a:rPr lang="en-US" sz="3486" b="1" dirty="0">
                <a:solidFill>
                  <a:srgbClr val="002060"/>
                </a:solidFill>
                <a:latin typeface="+mj-lt"/>
                <a:ea typeface="+mj-ea"/>
                <a:cs typeface="+mj-cs"/>
              </a:rPr>
              <a:t> </a:t>
            </a:r>
            <a:r>
              <a:rPr lang="en-US" sz="3486" b="1" dirty="0" err="1">
                <a:solidFill>
                  <a:srgbClr val="002060"/>
                </a:solidFill>
                <a:latin typeface="+mj-lt"/>
                <a:ea typeface="+mj-ea"/>
                <a:cs typeface="+mj-cs"/>
              </a:rPr>
              <a:t>Especializadas</a:t>
            </a:r>
            <a:endParaRPr lang="en-US" sz="3486" b="1" dirty="0">
              <a:solidFill>
                <a:srgbClr val="002060"/>
              </a:solidFill>
              <a:latin typeface="+mj-lt"/>
              <a:ea typeface="+mj-ea"/>
              <a:cs typeface="+mj-cs"/>
            </a:endParaRPr>
          </a:p>
        </p:txBody>
      </p:sp>
      <p:pic>
        <p:nvPicPr>
          <p:cNvPr id="4" name="Imagen 3">
            <a:extLst>
              <a:ext uri="{FF2B5EF4-FFF2-40B4-BE49-F238E27FC236}">
                <a16:creationId xmlns:a16="http://schemas.microsoft.com/office/drawing/2014/main" id="{6351D83C-A0A0-40F1-9510-B83DF3F0A034}"/>
              </a:ext>
            </a:extLst>
          </p:cNvPr>
          <p:cNvPicPr>
            <a:picLocks noChangeAspect="1"/>
          </p:cNvPicPr>
          <p:nvPr/>
        </p:nvPicPr>
        <p:blipFill>
          <a:blip r:embed="rId2"/>
          <a:stretch>
            <a:fillRect/>
          </a:stretch>
        </p:blipFill>
        <p:spPr>
          <a:xfrm>
            <a:off x="4465335" y="1105785"/>
            <a:ext cx="7383899" cy="5519465"/>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Footer Placeholder 5">
            <a:extLst>
              <a:ext uri="{FF2B5EF4-FFF2-40B4-BE49-F238E27FC236}">
                <a16:creationId xmlns:a16="http://schemas.microsoft.com/office/drawing/2014/main" id="{607D905B-D6E2-04CF-B54E-C82A882A1F5B}"/>
              </a:ext>
            </a:extLst>
          </p:cNvPr>
          <p:cNvSpPr>
            <a:spLocks noGrp="1"/>
          </p:cNvSpPr>
          <p:nvPr>
            <p:ph type="ftr" sz="quarter" idx="4294967295"/>
          </p:nvPr>
        </p:nvSpPr>
        <p:spPr>
          <a:xfrm>
            <a:off x="7132321" y="6337536"/>
            <a:ext cx="4297680" cy="362778"/>
          </a:xfrm>
        </p:spPr>
        <p:txBody>
          <a:bodyPr/>
          <a:lstStyle/>
          <a:p>
            <a:pPr>
              <a:spcAft>
                <a:spcPts val="598"/>
              </a:spcAft>
            </a:pPr>
            <a:r>
              <a:rPr lang="en-US"/>
              <a:t>
              </a:t>
            </a:r>
          </a:p>
        </p:txBody>
      </p:sp>
    </p:spTree>
    <p:extLst>
      <p:ext uri="{BB962C8B-B14F-4D97-AF65-F5344CB8AC3E}">
        <p14:creationId xmlns:p14="http://schemas.microsoft.com/office/powerpoint/2010/main" val="33342360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DAED5C0-466A-47DB-AE18-93358887F60E}"/>
              </a:ext>
            </a:extLst>
          </p:cNvPr>
          <p:cNvSpPr txBox="1">
            <a:spLocks/>
          </p:cNvSpPr>
          <p:nvPr/>
        </p:nvSpPr>
        <p:spPr>
          <a:xfrm>
            <a:off x="-981761" y="36483"/>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Herramientas Especializadas</a:t>
            </a:r>
          </a:p>
        </p:txBody>
      </p:sp>
      <p:pic>
        <p:nvPicPr>
          <p:cNvPr id="4" name="Picture 2" descr="Resultado de imagen para software estadistico para mineria de datos">
            <a:extLst>
              <a:ext uri="{FF2B5EF4-FFF2-40B4-BE49-F238E27FC236}">
                <a16:creationId xmlns:a16="http://schemas.microsoft.com/office/drawing/2014/main" id="{3A02AF9C-180D-4284-8E49-915F2B998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559" y="1841816"/>
            <a:ext cx="3523830" cy="2197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Flecha a la derecha con muesca 5">
            <a:extLst>
              <a:ext uri="{FF2B5EF4-FFF2-40B4-BE49-F238E27FC236}">
                <a16:creationId xmlns:a16="http://schemas.microsoft.com/office/drawing/2014/main" id="{FD64CEF5-B9B6-4960-8D69-62051108D61E}"/>
              </a:ext>
            </a:extLst>
          </p:cNvPr>
          <p:cNvSpPr/>
          <p:nvPr/>
        </p:nvSpPr>
        <p:spPr>
          <a:xfrm>
            <a:off x="50307" y="1841816"/>
            <a:ext cx="2220786" cy="148843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570 entrevistados</a:t>
            </a:r>
          </a:p>
        </p:txBody>
      </p:sp>
      <p:pic>
        <p:nvPicPr>
          <p:cNvPr id="6" name="Picture 2" descr="Resultado de imagen para herramientas mÃ¡s popular para la mineria de datos">
            <a:extLst>
              <a:ext uri="{FF2B5EF4-FFF2-40B4-BE49-F238E27FC236}">
                <a16:creationId xmlns:a16="http://schemas.microsoft.com/office/drawing/2014/main" id="{98FE2B13-C165-4FC3-8037-179BE8D65D4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182152" y="4519522"/>
            <a:ext cx="3534237" cy="2301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Flecha a la derecha con muesca 7">
            <a:extLst>
              <a:ext uri="{FF2B5EF4-FFF2-40B4-BE49-F238E27FC236}">
                <a16:creationId xmlns:a16="http://schemas.microsoft.com/office/drawing/2014/main" id="{00823CD4-DAED-47B1-9852-419EABFFF02A}"/>
              </a:ext>
            </a:extLst>
          </p:cNvPr>
          <p:cNvSpPr/>
          <p:nvPr/>
        </p:nvSpPr>
        <p:spPr>
          <a:xfrm>
            <a:off x="118265" y="4645887"/>
            <a:ext cx="2063887" cy="145271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3000 entrevistados</a:t>
            </a:r>
          </a:p>
        </p:txBody>
      </p:sp>
      <p:pic>
        <p:nvPicPr>
          <p:cNvPr id="9" name="Picture 8" descr="https://qph.fs.quoracdn.net/main-qimg-97f25f17b3615091f82ad19d5147c8cb">
            <a:extLst>
              <a:ext uri="{FF2B5EF4-FFF2-40B4-BE49-F238E27FC236}">
                <a16:creationId xmlns:a16="http://schemas.microsoft.com/office/drawing/2014/main" id="{91444EB9-B463-4853-80B3-56CB901F123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58641" y="2972532"/>
            <a:ext cx="4004261" cy="2501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1 CuadroTexto">
            <a:extLst>
              <a:ext uri="{FF2B5EF4-FFF2-40B4-BE49-F238E27FC236}">
                <a16:creationId xmlns:a16="http://schemas.microsoft.com/office/drawing/2014/main" id="{F50F2395-B1C5-400D-9A1F-9CB121C1D050}"/>
              </a:ext>
            </a:extLst>
          </p:cNvPr>
          <p:cNvSpPr txBox="1"/>
          <p:nvPr/>
        </p:nvSpPr>
        <p:spPr>
          <a:xfrm>
            <a:off x="5787614" y="831273"/>
            <a:ext cx="5865670" cy="705450"/>
          </a:xfrm>
          <a:prstGeom prst="rect">
            <a:avLst/>
          </a:prstGeom>
          <a:noFill/>
        </p:spPr>
        <p:txBody>
          <a:bodyPr wrap="square">
            <a:spAutoFit/>
          </a:bodyPr>
          <a:lstStyle/>
          <a:p>
            <a:pPr algn="ctr">
              <a:defRPr/>
            </a:pPr>
            <a:r>
              <a:rPr lang="es-ES" sz="1992" b="1" dirty="0">
                <a:solidFill>
                  <a:srgbClr val="002060"/>
                </a:solidFill>
              </a:rPr>
              <a:t>¿Qué lenguaje de programación debe usar o aprender?</a:t>
            </a:r>
          </a:p>
        </p:txBody>
      </p:sp>
      <p:sp>
        <p:nvSpPr>
          <p:cNvPr id="8" name="Flecha a la derecha con muesca 9">
            <a:extLst>
              <a:ext uri="{FF2B5EF4-FFF2-40B4-BE49-F238E27FC236}">
                <a16:creationId xmlns:a16="http://schemas.microsoft.com/office/drawing/2014/main" id="{27AA5CC9-0636-4EB9-9B7F-48FF4CF51E8D}"/>
              </a:ext>
            </a:extLst>
          </p:cNvPr>
          <p:cNvSpPr/>
          <p:nvPr/>
        </p:nvSpPr>
        <p:spPr>
          <a:xfrm>
            <a:off x="5787614" y="3211034"/>
            <a:ext cx="2218702" cy="162408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t>16.716 entrevistados</a:t>
            </a:r>
          </a:p>
        </p:txBody>
      </p:sp>
    </p:spTree>
    <p:extLst>
      <p:ext uri="{BB962C8B-B14F-4D97-AF65-F5344CB8AC3E}">
        <p14:creationId xmlns:p14="http://schemas.microsoft.com/office/powerpoint/2010/main" val="334401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CB232B97-010D-4127-96AE-0B688C45EC93}"/>
              </a:ext>
            </a:extLst>
          </p:cNvPr>
          <p:cNvSpPr txBox="1">
            <a:spLocks/>
          </p:cNvSpPr>
          <p:nvPr/>
        </p:nvSpPr>
        <p:spPr>
          <a:xfrm>
            <a:off x="-939232" y="66059"/>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Herramientas Especializadas</a:t>
            </a:r>
          </a:p>
        </p:txBody>
      </p:sp>
      <p:pic>
        <p:nvPicPr>
          <p:cNvPr id="4" name="Picture 2">
            <a:extLst>
              <a:ext uri="{FF2B5EF4-FFF2-40B4-BE49-F238E27FC236}">
                <a16:creationId xmlns:a16="http://schemas.microsoft.com/office/drawing/2014/main" id="{2465CDDE-1930-4BBE-8228-F16583ABA8A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3648" y="829339"/>
            <a:ext cx="10728250" cy="5741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898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3051F3C-113E-4767-B376-A55F04867E4F}"/>
              </a:ext>
            </a:extLst>
          </p:cNvPr>
          <p:cNvSpPr txBox="1">
            <a:spLocks/>
          </p:cNvSpPr>
          <p:nvPr/>
        </p:nvSpPr>
        <p:spPr>
          <a:xfrm>
            <a:off x="-450134" y="0"/>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Herramientas de Minería de datos</a:t>
            </a:r>
          </a:p>
        </p:txBody>
      </p:sp>
      <p:grpSp>
        <p:nvGrpSpPr>
          <p:cNvPr id="2" name="Grupo 1">
            <a:extLst>
              <a:ext uri="{FF2B5EF4-FFF2-40B4-BE49-F238E27FC236}">
                <a16:creationId xmlns:a16="http://schemas.microsoft.com/office/drawing/2014/main" id="{A37D53B9-A185-EF7E-8291-1905C0D529F7}"/>
              </a:ext>
            </a:extLst>
          </p:cNvPr>
          <p:cNvGrpSpPr/>
          <p:nvPr/>
        </p:nvGrpSpPr>
        <p:grpSpPr>
          <a:xfrm>
            <a:off x="318977" y="1543234"/>
            <a:ext cx="11015329" cy="5240336"/>
            <a:chOff x="1147573" y="1357935"/>
            <a:chExt cx="9181159" cy="4877147"/>
          </a:xfrm>
        </p:grpSpPr>
        <p:pic>
          <p:nvPicPr>
            <p:cNvPr id="8" name="Picture 2" descr="Resultado de imagen para python">
              <a:extLst>
                <a:ext uri="{FF2B5EF4-FFF2-40B4-BE49-F238E27FC236}">
                  <a16:creationId xmlns:a16="http://schemas.microsoft.com/office/drawing/2014/main" id="{6A20C209-D6F5-45AB-8943-56C00FA25D4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 r="8728" b="2364"/>
            <a:stretch/>
          </p:blipFill>
          <p:spPr bwMode="auto">
            <a:xfrm>
              <a:off x="8327089" y="1357935"/>
              <a:ext cx="1893125" cy="68401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DDDD0198-C0CC-456A-8CDD-B210634288AF}"/>
                </a:ext>
              </a:extLst>
            </p:cNvPr>
            <p:cNvPicPr>
              <a:picLocks noChangeAspect="1"/>
            </p:cNvPicPr>
            <p:nvPr/>
          </p:nvPicPr>
          <p:blipFill>
            <a:blip r:embed="rId4"/>
            <a:stretch>
              <a:fillRect/>
            </a:stretch>
          </p:blipFill>
          <p:spPr>
            <a:xfrm>
              <a:off x="4484471" y="1368910"/>
              <a:ext cx="845111" cy="690074"/>
            </a:xfrm>
            <a:prstGeom prst="rect">
              <a:avLst/>
            </a:prstGeom>
          </p:spPr>
        </p:pic>
        <p:pic>
          <p:nvPicPr>
            <p:cNvPr id="11" name="Picture 10" descr="Imagen relacionada">
              <a:extLst>
                <a:ext uri="{FF2B5EF4-FFF2-40B4-BE49-F238E27FC236}">
                  <a16:creationId xmlns:a16="http://schemas.microsoft.com/office/drawing/2014/main" id="{B7AEC2A8-D994-404E-B695-0B2419CDB8C8}"/>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20748" y="1601279"/>
              <a:ext cx="1042122" cy="4406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redondeado 41">
              <a:extLst>
                <a:ext uri="{FF2B5EF4-FFF2-40B4-BE49-F238E27FC236}">
                  <a16:creationId xmlns:a16="http://schemas.microsoft.com/office/drawing/2014/main" id="{B5E26042-B1F0-455A-B6E4-1890B2CF06C7}"/>
                </a:ext>
              </a:extLst>
            </p:cNvPr>
            <p:cNvSpPr/>
            <p:nvPr/>
          </p:nvSpPr>
          <p:spPr>
            <a:xfrm>
              <a:off x="1147573" y="3256657"/>
              <a:ext cx="430366" cy="1631879"/>
            </a:xfrm>
            <a:prstGeom prst="roundRect">
              <a:avLst/>
            </a:prstGeom>
            <a:solidFill>
              <a:schemeClr val="accent2">
                <a:lumMod val="50000"/>
              </a:schemeClr>
            </a:solidFill>
            <a:ln w="26425" cap="flat" cmpd="sng" algn="ctr">
              <a:noFill/>
              <a:prstDash val="solid"/>
            </a:ln>
            <a:effectLst/>
          </p:spPr>
          <p:txBody>
            <a:bodyPr vert="vert270" rtlCol="0" anchor="ctr"/>
            <a:lstStyle/>
            <a:p>
              <a:pPr algn="ctr">
                <a:defRPr/>
              </a:pPr>
              <a:r>
                <a:rPr lang="es-CO" sz="2400" b="1" kern="0" dirty="0">
                  <a:latin typeface="Arial"/>
                </a:rPr>
                <a:t>Ventajas</a:t>
              </a:r>
            </a:p>
          </p:txBody>
        </p:sp>
        <p:sp>
          <p:nvSpPr>
            <p:cNvPr id="14" name="CuadroTexto 13">
              <a:extLst>
                <a:ext uri="{FF2B5EF4-FFF2-40B4-BE49-F238E27FC236}">
                  <a16:creationId xmlns:a16="http://schemas.microsoft.com/office/drawing/2014/main" id="{E956CE31-1262-441C-BE20-BE9798CE1433}"/>
                </a:ext>
              </a:extLst>
            </p:cNvPr>
            <p:cNvSpPr txBox="1"/>
            <p:nvPr/>
          </p:nvSpPr>
          <p:spPr>
            <a:xfrm>
              <a:off x="1721395" y="2196378"/>
              <a:ext cx="1917090" cy="3752438"/>
            </a:xfrm>
            <a:prstGeom prst="rect">
              <a:avLst/>
            </a:prstGeom>
            <a:noFill/>
          </p:spPr>
          <p:txBody>
            <a:bodyPr wrap="square" rtlCol="0">
              <a:spAutoFit/>
            </a:bodyPr>
            <a:lstStyle/>
            <a:p>
              <a:pPr marL="170781" indent="-170781" algn="just">
                <a:buFont typeface="Wingdings" panose="05000000000000000000" pitchFamily="2" charset="2"/>
                <a:buChar char="ü"/>
              </a:pPr>
              <a:r>
                <a:rPr lang="es-CO" sz="1600" dirty="0">
                  <a:solidFill>
                    <a:srgbClr val="002060"/>
                  </a:solidFill>
                </a:rPr>
                <a:t>Alta tasa de adopción en las principales industrias.</a:t>
              </a:r>
            </a:p>
            <a:p>
              <a:pPr marL="170781" indent="-170781" algn="just">
                <a:buFont typeface="Wingdings" panose="05000000000000000000" pitchFamily="2" charset="2"/>
                <a:buChar char="ü"/>
              </a:pPr>
              <a:endParaRPr lang="es-CO" sz="1600" dirty="0">
                <a:solidFill>
                  <a:srgbClr val="002060"/>
                </a:solidFill>
              </a:endParaRPr>
            </a:p>
            <a:p>
              <a:pPr marL="170781" indent="-170781" algn="just">
                <a:buFont typeface="Wingdings" panose="05000000000000000000" pitchFamily="2" charset="2"/>
                <a:buChar char="ü"/>
              </a:pPr>
              <a:r>
                <a:rPr lang="es-CO" sz="1600" dirty="0">
                  <a:solidFill>
                    <a:srgbClr val="002060"/>
                  </a:solidFill>
                </a:rPr>
                <a:t>Interfaz basada en flujo con arrastrar y soltar.</a:t>
              </a:r>
            </a:p>
            <a:p>
              <a:pPr marL="170781" indent="-170781" algn="just">
                <a:buFont typeface="Wingdings" panose="05000000000000000000" pitchFamily="2" charset="2"/>
                <a:buChar char="ü"/>
              </a:pPr>
              <a:endParaRPr lang="es-CO" sz="1600" dirty="0">
                <a:solidFill>
                  <a:srgbClr val="002060"/>
                </a:solidFill>
              </a:endParaRPr>
            </a:p>
            <a:p>
              <a:pPr marL="170781" indent="-170781" algn="just">
                <a:buFont typeface="Wingdings" panose="05000000000000000000" pitchFamily="2" charset="2"/>
                <a:buChar char="ü"/>
              </a:pPr>
              <a:r>
                <a:rPr lang="es-CO" sz="1600" dirty="0">
                  <a:solidFill>
                    <a:srgbClr val="002060"/>
                  </a:solidFill>
                </a:rPr>
                <a:t>Soporte oficial.</a:t>
              </a:r>
            </a:p>
            <a:p>
              <a:pPr marL="170781" indent="-170781" algn="just">
                <a:buFont typeface="Wingdings" panose="05000000000000000000" pitchFamily="2" charset="2"/>
                <a:buChar char="ü"/>
              </a:pPr>
              <a:endParaRPr lang="es-CO" sz="1600" dirty="0">
                <a:solidFill>
                  <a:srgbClr val="002060"/>
                </a:solidFill>
              </a:endParaRPr>
            </a:p>
            <a:p>
              <a:pPr marL="170781" indent="-170781" algn="just">
                <a:buFont typeface="Wingdings" panose="05000000000000000000" pitchFamily="2" charset="2"/>
                <a:buChar char="ü"/>
              </a:pPr>
              <a:r>
                <a:rPr lang="es-CO" sz="1600" dirty="0">
                  <a:solidFill>
                    <a:srgbClr val="002060"/>
                  </a:solidFill>
                </a:rPr>
                <a:t>Manejo de grandes conjuntos de datos.</a:t>
              </a:r>
            </a:p>
            <a:p>
              <a:pPr marL="170781" indent="-170781" algn="just">
                <a:buFont typeface="Wingdings" panose="05000000000000000000" pitchFamily="2" charset="2"/>
                <a:buChar char="ü"/>
              </a:pPr>
              <a:endParaRPr lang="es-CO" sz="1600" dirty="0">
                <a:solidFill>
                  <a:srgbClr val="002060"/>
                </a:solidFill>
              </a:endParaRPr>
            </a:p>
            <a:p>
              <a:pPr marL="170781" indent="-170781" algn="just">
                <a:buFont typeface="Wingdings" panose="05000000000000000000" pitchFamily="2" charset="2"/>
                <a:buChar char="ü"/>
              </a:pPr>
              <a:r>
                <a:rPr lang="es-CO" sz="1600" dirty="0">
                  <a:solidFill>
                    <a:srgbClr val="002060"/>
                  </a:solidFill>
                </a:rPr>
                <a:t>Procesos en código SQL.</a:t>
              </a:r>
            </a:p>
          </p:txBody>
        </p:sp>
        <p:sp>
          <p:nvSpPr>
            <p:cNvPr id="16" name="CuadroTexto 15">
              <a:extLst>
                <a:ext uri="{FF2B5EF4-FFF2-40B4-BE49-F238E27FC236}">
                  <a16:creationId xmlns:a16="http://schemas.microsoft.com/office/drawing/2014/main" id="{7C4606A7-D044-4009-9506-2C0B6C97E207}"/>
                </a:ext>
              </a:extLst>
            </p:cNvPr>
            <p:cNvSpPr txBox="1"/>
            <p:nvPr/>
          </p:nvSpPr>
          <p:spPr>
            <a:xfrm>
              <a:off x="3964518" y="2207351"/>
              <a:ext cx="1917090" cy="3523282"/>
            </a:xfrm>
            <a:prstGeom prst="rect">
              <a:avLst/>
            </a:prstGeom>
            <a:noFill/>
          </p:spPr>
          <p:txBody>
            <a:bodyPr wrap="square" rtlCol="0">
              <a:spAutoFit/>
            </a:bodyPr>
            <a:lstStyle/>
            <a:p>
              <a:pPr marL="170781" indent="-170781">
                <a:buFont typeface="Wingdings" panose="05000000000000000000" pitchFamily="2" charset="2"/>
                <a:buChar char="ü"/>
              </a:pPr>
              <a:r>
                <a:rPr lang="es-CO" sz="1600" dirty="0">
                  <a:solidFill>
                    <a:srgbClr val="002060"/>
                  </a:solidFill>
                </a:rPr>
                <a:t>Muy usado en universidades.</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Buena interfaz de usuario con extensas documentaciones</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Funcionalidad </a:t>
              </a:r>
              <a:r>
                <a:rPr lang="es-CO" sz="1600" dirty="0" err="1">
                  <a:solidFill>
                    <a:srgbClr val="002060"/>
                  </a:solidFill>
                </a:rPr>
                <a:t>Click</a:t>
              </a:r>
              <a:r>
                <a:rPr lang="es-CO" sz="1600" dirty="0">
                  <a:solidFill>
                    <a:srgbClr val="002060"/>
                  </a:solidFill>
                </a:rPr>
                <a:t> &amp; Play</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Escribir código simplificado con el botón de pegar</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Soporte oficial.</a:t>
              </a:r>
            </a:p>
          </p:txBody>
        </p:sp>
        <p:cxnSp>
          <p:nvCxnSpPr>
            <p:cNvPr id="18" name="Conector recto 17">
              <a:extLst>
                <a:ext uri="{FF2B5EF4-FFF2-40B4-BE49-F238E27FC236}">
                  <a16:creationId xmlns:a16="http://schemas.microsoft.com/office/drawing/2014/main" id="{D3FE571C-AF07-484D-89A5-DACA683BBFFA}"/>
                </a:ext>
              </a:extLst>
            </p:cNvPr>
            <p:cNvCxnSpPr/>
            <p:nvPr/>
          </p:nvCxnSpPr>
          <p:spPr>
            <a:xfrm>
              <a:off x="3801501" y="2196378"/>
              <a:ext cx="0" cy="4027731"/>
            </a:xfrm>
            <a:prstGeom prst="line">
              <a:avLst/>
            </a:prstGeom>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5921DC1B-990F-46B0-BAF8-C1556C75FAE9}"/>
                </a:ext>
              </a:extLst>
            </p:cNvPr>
            <p:cNvSpPr txBox="1"/>
            <p:nvPr/>
          </p:nvSpPr>
          <p:spPr>
            <a:xfrm>
              <a:off x="6188080" y="2218324"/>
              <a:ext cx="1917090" cy="3294125"/>
            </a:xfrm>
            <a:prstGeom prst="rect">
              <a:avLst/>
            </a:prstGeom>
            <a:noFill/>
          </p:spPr>
          <p:txBody>
            <a:bodyPr wrap="square" rtlCol="0">
              <a:spAutoFit/>
            </a:bodyPr>
            <a:lstStyle/>
            <a:p>
              <a:pPr marL="170781" indent="-170781">
                <a:buFont typeface="Wingdings" panose="05000000000000000000" pitchFamily="2" charset="2"/>
                <a:buChar char="ü"/>
              </a:pPr>
              <a:r>
                <a:rPr lang="es-CO" sz="1600" dirty="0">
                  <a:solidFill>
                    <a:srgbClr val="002060"/>
                  </a:solidFill>
                </a:rPr>
                <a:t>Software libre.</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Gran comunidad de desarrolladores.</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Los primeros en adoptar modelos explicativos y predictivos.</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Fácil de conectar a fuentes de datos, incluyendo </a:t>
              </a:r>
              <a:r>
                <a:rPr lang="es-CO" sz="1600" dirty="0" err="1">
                  <a:solidFill>
                    <a:srgbClr val="002060"/>
                  </a:solidFill>
                </a:rPr>
                <a:t>NoSql</a:t>
              </a:r>
              <a:r>
                <a:rPr lang="es-CO" sz="1600" dirty="0">
                  <a:solidFill>
                    <a:srgbClr val="002060"/>
                  </a:solidFill>
                </a:rPr>
                <a:t> y </a:t>
              </a:r>
              <a:r>
                <a:rPr lang="es-CO" sz="1600" dirty="0" err="1">
                  <a:solidFill>
                    <a:srgbClr val="002060"/>
                  </a:solidFill>
                </a:rPr>
                <a:t>webscraping</a:t>
              </a:r>
              <a:r>
                <a:rPr lang="es-CO" sz="1600" dirty="0">
                  <a:solidFill>
                    <a:srgbClr val="002060"/>
                  </a:solidFill>
                </a:rPr>
                <a:t>.</a:t>
              </a:r>
            </a:p>
          </p:txBody>
        </p:sp>
        <p:cxnSp>
          <p:nvCxnSpPr>
            <p:cNvPr id="21" name="Conector recto 20">
              <a:extLst>
                <a:ext uri="{FF2B5EF4-FFF2-40B4-BE49-F238E27FC236}">
                  <a16:creationId xmlns:a16="http://schemas.microsoft.com/office/drawing/2014/main" id="{75CF2AB9-B800-4CEE-9DC6-0AB23D892D80}"/>
                </a:ext>
              </a:extLst>
            </p:cNvPr>
            <p:cNvCxnSpPr/>
            <p:nvPr/>
          </p:nvCxnSpPr>
          <p:spPr>
            <a:xfrm>
              <a:off x="6025063" y="2207351"/>
              <a:ext cx="0" cy="4027731"/>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FE408F28-A162-4FBF-A9C8-7104126F26D8}"/>
                </a:ext>
              </a:extLst>
            </p:cNvPr>
            <p:cNvSpPr txBox="1"/>
            <p:nvPr/>
          </p:nvSpPr>
          <p:spPr>
            <a:xfrm>
              <a:off x="8411642" y="2218324"/>
              <a:ext cx="1917090" cy="3294125"/>
            </a:xfrm>
            <a:prstGeom prst="rect">
              <a:avLst/>
            </a:prstGeom>
            <a:noFill/>
          </p:spPr>
          <p:txBody>
            <a:bodyPr wrap="square" rtlCol="0">
              <a:spAutoFit/>
            </a:bodyPr>
            <a:lstStyle/>
            <a:p>
              <a:pPr marL="170781" indent="-170781">
                <a:buFont typeface="Wingdings" panose="05000000000000000000" pitchFamily="2" charset="2"/>
                <a:buChar char="ü"/>
              </a:pPr>
              <a:r>
                <a:rPr lang="es-CO" sz="1600" dirty="0">
                  <a:solidFill>
                    <a:srgbClr val="002060"/>
                  </a:solidFill>
                </a:rPr>
                <a:t>Escalabilidad.</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Lenguaje de propósito general.</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Fácil de aprender.</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Bueno en aprendizaje automático.</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Gran comunidad.</a:t>
              </a:r>
            </a:p>
            <a:p>
              <a:pPr marL="170781" indent="-170781">
                <a:buFont typeface="Wingdings" panose="05000000000000000000" pitchFamily="2" charset="2"/>
                <a:buChar char="ü"/>
              </a:pPr>
              <a:endParaRPr lang="es-CO" sz="1600" dirty="0">
                <a:solidFill>
                  <a:srgbClr val="002060"/>
                </a:solidFill>
              </a:endParaRPr>
            </a:p>
            <a:p>
              <a:pPr marL="170781" indent="-170781">
                <a:buFont typeface="Wingdings" panose="05000000000000000000" pitchFamily="2" charset="2"/>
                <a:buChar char="ü"/>
              </a:pPr>
              <a:r>
                <a:rPr lang="es-CO" sz="1600" dirty="0">
                  <a:solidFill>
                    <a:srgbClr val="002060"/>
                  </a:solidFill>
                </a:rPr>
                <a:t>Gratis.</a:t>
              </a:r>
            </a:p>
          </p:txBody>
        </p:sp>
        <p:cxnSp>
          <p:nvCxnSpPr>
            <p:cNvPr id="24" name="Conector recto 23">
              <a:extLst>
                <a:ext uri="{FF2B5EF4-FFF2-40B4-BE49-F238E27FC236}">
                  <a16:creationId xmlns:a16="http://schemas.microsoft.com/office/drawing/2014/main" id="{B4CDBBFD-C23C-41F6-AFB5-249E210FD20C}"/>
                </a:ext>
              </a:extLst>
            </p:cNvPr>
            <p:cNvCxnSpPr/>
            <p:nvPr/>
          </p:nvCxnSpPr>
          <p:spPr>
            <a:xfrm>
              <a:off x="8248625" y="2207351"/>
              <a:ext cx="0" cy="4027731"/>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026" name="Picture 2" descr="Qué es R y para qué utilizarlo?">
            <a:extLst>
              <a:ext uri="{FF2B5EF4-FFF2-40B4-BE49-F238E27FC236}">
                <a16:creationId xmlns:a16="http://schemas.microsoft.com/office/drawing/2014/main" id="{BFC7B5A1-705F-7C04-D1FC-718B9E1072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2095" y="1566870"/>
            <a:ext cx="1274686" cy="72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7904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4AA86-6B3B-FAAA-7C49-2E220FF7827A}"/>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5F37E501-9C83-D3DC-7690-18674282D0BE}"/>
              </a:ext>
            </a:extLst>
          </p:cNvPr>
          <p:cNvSpPr txBox="1">
            <a:spLocks/>
          </p:cNvSpPr>
          <p:nvPr/>
        </p:nvSpPr>
        <p:spPr>
          <a:xfrm>
            <a:off x="-450134" y="0"/>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Herramientas de Minería de datos</a:t>
            </a:r>
          </a:p>
        </p:txBody>
      </p:sp>
      <p:grpSp>
        <p:nvGrpSpPr>
          <p:cNvPr id="2" name="Grupo 1">
            <a:extLst>
              <a:ext uri="{FF2B5EF4-FFF2-40B4-BE49-F238E27FC236}">
                <a16:creationId xmlns:a16="http://schemas.microsoft.com/office/drawing/2014/main" id="{09DCA657-0E3F-0A37-F23B-16FF4661B0B0}"/>
              </a:ext>
            </a:extLst>
          </p:cNvPr>
          <p:cNvGrpSpPr/>
          <p:nvPr/>
        </p:nvGrpSpPr>
        <p:grpSpPr>
          <a:xfrm>
            <a:off x="308344" y="1394379"/>
            <a:ext cx="11187444" cy="5240336"/>
            <a:chOff x="1147573" y="1357935"/>
            <a:chExt cx="9324615" cy="4877147"/>
          </a:xfrm>
        </p:grpSpPr>
        <p:pic>
          <p:nvPicPr>
            <p:cNvPr id="8" name="Picture 2" descr="Resultado de imagen para python">
              <a:extLst>
                <a:ext uri="{FF2B5EF4-FFF2-40B4-BE49-F238E27FC236}">
                  <a16:creationId xmlns:a16="http://schemas.microsoft.com/office/drawing/2014/main" id="{85C9DF75-E4F8-1E57-F4A0-031E73F1AF11}"/>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2" r="8728" b="2364"/>
            <a:stretch/>
          </p:blipFill>
          <p:spPr bwMode="auto">
            <a:xfrm>
              <a:off x="8327089" y="1357935"/>
              <a:ext cx="1893125" cy="68401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380860CE-0F81-2410-E366-E40C9F1C192A}"/>
                </a:ext>
              </a:extLst>
            </p:cNvPr>
            <p:cNvPicPr>
              <a:picLocks noChangeAspect="1"/>
            </p:cNvPicPr>
            <p:nvPr/>
          </p:nvPicPr>
          <p:blipFill>
            <a:blip r:embed="rId4"/>
            <a:stretch>
              <a:fillRect/>
            </a:stretch>
          </p:blipFill>
          <p:spPr>
            <a:xfrm>
              <a:off x="4484471" y="1368910"/>
              <a:ext cx="845111" cy="690074"/>
            </a:xfrm>
            <a:prstGeom prst="rect">
              <a:avLst/>
            </a:prstGeom>
          </p:spPr>
        </p:pic>
        <p:pic>
          <p:nvPicPr>
            <p:cNvPr id="11" name="Picture 10" descr="Imagen relacionada">
              <a:extLst>
                <a:ext uri="{FF2B5EF4-FFF2-40B4-BE49-F238E27FC236}">
                  <a16:creationId xmlns:a16="http://schemas.microsoft.com/office/drawing/2014/main" id="{1E8EFF68-354B-D450-3A89-D7634C0BB99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20748" y="1601279"/>
              <a:ext cx="1042122" cy="440668"/>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redondeado 44">
              <a:extLst>
                <a:ext uri="{FF2B5EF4-FFF2-40B4-BE49-F238E27FC236}">
                  <a16:creationId xmlns:a16="http://schemas.microsoft.com/office/drawing/2014/main" id="{CF20E76C-2BDD-8ADE-EC43-E149D58287D3}"/>
                </a:ext>
              </a:extLst>
            </p:cNvPr>
            <p:cNvSpPr/>
            <p:nvPr/>
          </p:nvSpPr>
          <p:spPr>
            <a:xfrm>
              <a:off x="1147573" y="3157422"/>
              <a:ext cx="430366" cy="1631879"/>
            </a:xfrm>
            <a:prstGeom prst="roundRect">
              <a:avLst/>
            </a:prstGeom>
            <a:solidFill>
              <a:schemeClr val="accent2">
                <a:lumMod val="25000"/>
              </a:schemeClr>
            </a:solidFill>
            <a:ln w="26425" cap="flat" cmpd="sng" algn="ctr">
              <a:noFill/>
              <a:prstDash val="solid"/>
            </a:ln>
            <a:effectLst/>
          </p:spPr>
          <p:txBody>
            <a:bodyPr vert="vert270" rtlCol="0" anchor="ctr"/>
            <a:lstStyle/>
            <a:p>
              <a:pPr algn="ctr">
                <a:defRPr/>
              </a:pPr>
              <a:r>
                <a:rPr lang="es-CO" sz="2000" b="1" kern="0" dirty="0">
                  <a:latin typeface="Arial"/>
                </a:rPr>
                <a:t>Desventajas</a:t>
              </a:r>
            </a:p>
          </p:txBody>
        </p:sp>
        <p:sp>
          <p:nvSpPr>
            <p:cNvPr id="15" name="CuadroTexto 14">
              <a:extLst>
                <a:ext uri="{FF2B5EF4-FFF2-40B4-BE49-F238E27FC236}">
                  <a16:creationId xmlns:a16="http://schemas.microsoft.com/office/drawing/2014/main" id="{6110FC6C-550E-94CA-B188-BDD1488702E7}"/>
                </a:ext>
              </a:extLst>
            </p:cNvPr>
            <p:cNvSpPr txBox="1"/>
            <p:nvPr/>
          </p:nvSpPr>
          <p:spPr>
            <a:xfrm>
              <a:off x="1757614" y="2471671"/>
              <a:ext cx="1917090" cy="3752438"/>
            </a:xfrm>
            <a:prstGeom prst="rect">
              <a:avLst/>
            </a:prstGeom>
            <a:noFill/>
          </p:spPr>
          <p:txBody>
            <a:bodyPr wrap="square" rtlCol="0">
              <a:spAutoFit/>
            </a:bodyPr>
            <a:lstStyle/>
            <a:p>
              <a:pPr marL="170781" indent="-170781">
                <a:buFont typeface="Arial" panose="020B0604020202020204" pitchFamily="34" charset="0"/>
                <a:buChar char="×"/>
              </a:pPr>
              <a:r>
                <a:rPr lang="es-CO" sz="1600" dirty="0">
                  <a:solidFill>
                    <a:schemeClr val="bg1"/>
                  </a:solidFill>
                </a:rPr>
                <a:t>Costo alto en las licencias.</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Para las opciones no estándar que no están en la interfaz, deberá escribir el código.</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Lento adaptándose a nuevas técnicas.</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Diferentes programas para visualización o Minería de datos.</a:t>
              </a:r>
            </a:p>
          </p:txBody>
        </p:sp>
        <p:sp>
          <p:nvSpPr>
            <p:cNvPr id="17" name="CuadroTexto 16">
              <a:extLst>
                <a:ext uri="{FF2B5EF4-FFF2-40B4-BE49-F238E27FC236}">
                  <a16:creationId xmlns:a16="http://schemas.microsoft.com/office/drawing/2014/main" id="{B40B6110-66CA-E483-9332-3161F6D54B15}"/>
                </a:ext>
              </a:extLst>
            </p:cNvPr>
            <p:cNvSpPr txBox="1"/>
            <p:nvPr/>
          </p:nvSpPr>
          <p:spPr>
            <a:xfrm>
              <a:off x="3972313" y="2511205"/>
              <a:ext cx="1917090" cy="3523282"/>
            </a:xfrm>
            <a:prstGeom prst="rect">
              <a:avLst/>
            </a:prstGeom>
            <a:noFill/>
          </p:spPr>
          <p:txBody>
            <a:bodyPr wrap="square" rtlCol="0">
              <a:spAutoFit/>
            </a:bodyPr>
            <a:lstStyle/>
            <a:p>
              <a:pPr marL="170781" indent="-170781">
                <a:buFont typeface="Arial" panose="020B0604020202020204" pitchFamily="34" charset="0"/>
                <a:buChar char="×"/>
              </a:pPr>
              <a:r>
                <a:rPr lang="es-CO" sz="1600" dirty="0">
                  <a:solidFill>
                    <a:schemeClr val="bg1"/>
                  </a:solidFill>
                </a:rPr>
                <a:t>Costo relativamente alto.</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Diferentes licencias para diferentes funcionalidades.</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Sintaxis limitadas.</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Lento adaptándose a nuevas técnicas.</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Lento en el manejo de grandes conjuntos de datos.</a:t>
              </a:r>
            </a:p>
          </p:txBody>
        </p:sp>
        <p:cxnSp>
          <p:nvCxnSpPr>
            <p:cNvPr id="18" name="Conector recto 17">
              <a:extLst>
                <a:ext uri="{FF2B5EF4-FFF2-40B4-BE49-F238E27FC236}">
                  <a16:creationId xmlns:a16="http://schemas.microsoft.com/office/drawing/2014/main" id="{34FAD890-1C4A-25E9-422B-9725DE3D6621}"/>
                </a:ext>
              </a:extLst>
            </p:cNvPr>
            <p:cNvCxnSpPr/>
            <p:nvPr/>
          </p:nvCxnSpPr>
          <p:spPr>
            <a:xfrm>
              <a:off x="3801501" y="2196378"/>
              <a:ext cx="0" cy="4027731"/>
            </a:xfrm>
            <a:prstGeom prst="line">
              <a:avLst/>
            </a:prstGeom>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483F40C7-9874-B5BF-74C8-55372A186D29}"/>
                </a:ext>
              </a:extLst>
            </p:cNvPr>
            <p:cNvSpPr txBox="1"/>
            <p:nvPr/>
          </p:nvSpPr>
          <p:spPr>
            <a:xfrm>
              <a:off x="6195874" y="2586946"/>
              <a:ext cx="1917090" cy="2606656"/>
            </a:xfrm>
            <a:prstGeom prst="rect">
              <a:avLst/>
            </a:prstGeom>
            <a:noFill/>
          </p:spPr>
          <p:txBody>
            <a:bodyPr wrap="square" rtlCol="0">
              <a:spAutoFit/>
            </a:bodyPr>
            <a:lstStyle/>
            <a:p>
              <a:pPr marL="170781" indent="-170781">
                <a:buFont typeface="Arial" panose="020B0604020202020204" pitchFamily="34" charset="0"/>
                <a:buChar char="×"/>
              </a:pPr>
              <a:r>
                <a:rPr lang="es-CO" sz="1600" dirty="0">
                  <a:solidFill>
                    <a:schemeClr val="bg1"/>
                  </a:solidFill>
                </a:rPr>
                <a:t>Puede ser lento con un gran conjunto de datos.</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Curva de aprendizaje lenta.</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Sin soporte oficial.</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Sin interfaz de usuario.</a:t>
              </a:r>
            </a:p>
          </p:txBody>
        </p:sp>
        <p:cxnSp>
          <p:nvCxnSpPr>
            <p:cNvPr id="21" name="Conector recto 20">
              <a:extLst>
                <a:ext uri="{FF2B5EF4-FFF2-40B4-BE49-F238E27FC236}">
                  <a16:creationId xmlns:a16="http://schemas.microsoft.com/office/drawing/2014/main" id="{E99A9EF4-61B0-374E-A39A-8FC29A01D05B}"/>
                </a:ext>
              </a:extLst>
            </p:cNvPr>
            <p:cNvCxnSpPr/>
            <p:nvPr/>
          </p:nvCxnSpPr>
          <p:spPr>
            <a:xfrm>
              <a:off x="6025063" y="2207351"/>
              <a:ext cx="0" cy="4027731"/>
            </a:xfrm>
            <a:prstGeom prst="line">
              <a:avLst/>
            </a:prstGeom>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EF330047-84C9-81C6-ADA9-F763A86BFFF3}"/>
                </a:ext>
              </a:extLst>
            </p:cNvPr>
            <p:cNvSpPr txBox="1"/>
            <p:nvPr/>
          </p:nvSpPr>
          <p:spPr>
            <a:xfrm>
              <a:off x="8555098" y="2570601"/>
              <a:ext cx="1917090" cy="2606656"/>
            </a:xfrm>
            <a:prstGeom prst="rect">
              <a:avLst/>
            </a:prstGeom>
            <a:noFill/>
          </p:spPr>
          <p:txBody>
            <a:bodyPr wrap="square" rtlCol="0">
              <a:spAutoFit/>
            </a:bodyPr>
            <a:lstStyle/>
            <a:p>
              <a:pPr marL="170781" indent="-170781">
                <a:buFont typeface="Arial" panose="020B0604020202020204" pitchFamily="34" charset="0"/>
                <a:buChar char="×"/>
              </a:pPr>
              <a:r>
                <a:rPr lang="es-CO" sz="1600" dirty="0">
                  <a:solidFill>
                    <a:schemeClr val="bg1"/>
                  </a:solidFill>
                </a:rPr>
                <a:t>No tan fuerte en el modelado explicativo</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Elección de la versión a utilizar. 2.7 o 3.5?</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Sin soporte oficial.</a:t>
              </a:r>
            </a:p>
            <a:p>
              <a:pPr marL="170781" indent="-170781">
                <a:buFont typeface="Arial" panose="020B0604020202020204" pitchFamily="34" charset="0"/>
                <a:buChar char="×"/>
              </a:pPr>
              <a:endParaRPr lang="es-CO" sz="1600" dirty="0">
                <a:solidFill>
                  <a:schemeClr val="bg1"/>
                </a:solidFill>
              </a:endParaRPr>
            </a:p>
            <a:p>
              <a:pPr marL="170781" indent="-170781">
                <a:buFont typeface="Arial" panose="020B0604020202020204" pitchFamily="34" charset="0"/>
                <a:buChar char="×"/>
              </a:pPr>
              <a:r>
                <a:rPr lang="es-CO" sz="1600" dirty="0">
                  <a:solidFill>
                    <a:schemeClr val="bg1"/>
                  </a:solidFill>
                </a:rPr>
                <a:t>Sin interfaz de usuario.</a:t>
              </a:r>
            </a:p>
          </p:txBody>
        </p:sp>
        <p:cxnSp>
          <p:nvCxnSpPr>
            <p:cNvPr id="24" name="Conector recto 23">
              <a:extLst>
                <a:ext uri="{FF2B5EF4-FFF2-40B4-BE49-F238E27FC236}">
                  <a16:creationId xmlns:a16="http://schemas.microsoft.com/office/drawing/2014/main" id="{CEB900C7-9F33-39CC-DA1F-B1487D24C7A8}"/>
                </a:ext>
              </a:extLst>
            </p:cNvPr>
            <p:cNvCxnSpPr/>
            <p:nvPr/>
          </p:nvCxnSpPr>
          <p:spPr>
            <a:xfrm>
              <a:off x="8248625" y="2207351"/>
              <a:ext cx="0" cy="4027731"/>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026" name="Picture 2" descr="Qué es R y para qué utilizarlo?">
            <a:extLst>
              <a:ext uri="{FF2B5EF4-FFF2-40B4-BE49-F238E27FC236}">
                <a16:creationId xmlns:a16="http://schemas.microsoft.com/office/drawing/2014/main" id="{8F6A1D80-FFBE-1DD1-F089-77FEED715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564" y="1394379"/>
            <a:ext cx="1274686" cy="72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4267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5FB4C79-4230-4972-A264-8FA805546B52}"/>
              </a:ext>
            </a:extLst>
          </p:cNvPr>
          <p:cNvSpPr txBox="1">
            <a:spLocks/>
          </p:cNvSpPr>
          <p:nvPr/>
        </p:nvSpPr>
        <p:spPr>
          <a:xfrm>
            <a:off x="71654" y="192453"/>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latin typeface="Arial" panose="020B0604020202020204" pitchFamily="34" charset="0"/>
                <a:cs typeface="Arial" panose="020B0604020202020204" pitchFamily="34" charset="0"/>
              </a:rPr>
              <a:t>Herramientas de Minería de datos</a:t>
            </a:r>
            <a:endParaRPr lang="es-CO" sz="1395" dirty="0">
              <a:solidFill>
                <a:schemeClr val="tx1"/>
              </a:solidFill>
            </a:endParaRPr>
          </a:p>
        </p:txBody>
      </p:sp>
      <p:sp>
        <p:nvSpPr>
          <p:cNvPr id="4" name="20 Rectángulo redondeado">
            <a:extLst>
              <a:ext uri="{FF2B5EF4-FFF2-40B4-BE49-F238E27FC236}">
                <a16:creationId xmlns:a16="http://schemas.microsoft.com/office/drawing/2014/main" id="{C6D4C882-0B43-4E62-A501-F6CA36D9E575}"/>
              </a:ext>
            </a:extLst>
          </p:cNvPr>
          <p:cNvSpPr/>
          <p:nvPr/>
        </p:nvSpPr>
        <p:spPr>
          <a:xfrm>
            <a:off x="536620" y="1494239"/>
            <a:ext cx="1788677" cy="386838"/>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1400" b="1" dirty="0">
                <a:solidFill>
                  <a:schemeClr val="tx1"/>
                </a:solidFill>
                <a:latin typeface="Arial" panose="020B0604020202020204" pitchFamily="34" charset="0"/>
                <a:cs typeface="Arial" panose="020B0604020202020204" pitchFamily="34" charset="0"/>
              </a:rPr>
              <a:t>PREPARACIÓN</a:t>
            </a:r>
            <a:endParaRPr lang="es-ES" sz="1400" b="1" dirty="0">
              <a:solidFill>
                <a:schemeClr val="tx1"/>
              </a:solidFill>
              <a:latin typeface="Arial" panose="020B0604020202020204" pitchFamily="34" charset="0"/>
              <a:cs typeface="Arial" panose="020B0604020202020204" pitchFamily="34" charset="0"/>
            </a:endParaRPr>
          </a:p>
        </p:txBody>
      </p:sp>
      <p:pic>
        <p:nvPicPr>
          <p:cNvPr id="5" name="Picture 2" descr="Resultado de imagen para BASE DE DATOS">
            <a:extLst>
              <a:ext uri="{FF2B5EF4-FFF2-40B4-BE49-F238E27FC236}">
                <a16:creationId xmlns:a16="http://schemas.microsoft.com/office/drawing/2014/main" id="{77DD5566-2505-4787-8506-1DC5E9540FA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rot="10800000" flipV="1">
            <a:off x="1675862" y="2489749"/>
            <a:ext cx="747388" cy="7437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B6AFC2D-B335-4753-B82C-32E9A05AFBA0}"/>
              </a:ext>
            </a:extLst>
          </p:cNvPr>
          <p:cNvPicPr>
            <a:picLocks noChangeAspect="1"/>
          </p:cNvPicPr>
          <p:nvPr/>
        </p:nvPicPr>
        <p:blipFill>
          <a:blip r:embed="rId3"/>
          <a:stretch>
            <a:fillRect/>
          </a:stretch>
        </p:blipFill>
        <p:spPr>
          <a:xfrm>
            <a:off x="1684264" y="3868954"/>
            <a:ext cx="789887" cy="483895"/>
          </a:xfrm>
          <a:prstGeom prst="rect">
            <a:avLst/>
          </a:prstGeom>
        </p:spPr>
      </p:pic>
      <p:pic>
        <p:nvPicPr>
          <p:cNvPr id="7" name="Picture 4" descr="Resultado de imagen para FUENTES DE DATOS EXTERNAS REDES SOCIALES">
            <a:extLst>
              <a:ext uri="{FF2B5EF4-FFF2-40B4-BE49-F238E27FC236}">
                <a16:creationId xmlns:a16="http://schemas.microsoft.com/office/drawing/2014/main" id="{56D7B5A0-41D3-46AF-9046-AC109E83DFD7}"/>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86256" y="4452829"/>
            <a:ext cx="912572" cy="30419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redondeado 5">
            <a:extLst>
              <a:ext uri="{FF2B5EF4-FFF2-40B4-BE49-F238E27FC236}">
                <a16:creationId xmlns:a16="http://schemas.microsoft.com/office/drawing/2014/main" id="{433B2520-7405-4D5A-9433-BBC27EFA219C}"/>
              </a:ext>
            </a:extLst>
          </p:cNvPr>
          <p:cNvSpPr/>
          <p:nvPr/>
        </p:nvSpPr>
        <p:spPr>
          <a:xfrm rot="5400000">
            <a:off x="430933" y="2218620"/>
            <a:ext cx="620051" cy="1125959"/>
          </a:xfrm>
          <a:prstGeom prst="roundRect">
            <a:avLst/>
          </a:prstGeom>
          <a:solidFill>
            <a:schemeClr val="accent5">
              <a:lumMod val="60000"/>
              <a:lumOff val="40000"/>
            </a:schemeClr>
          </a:solidFill>
          <a:ln w="26425" cap="flat" cmpd="sng" algn="ctr">
            <a:noFill/>
            <a:prstDash val="solid"/>
          </a:ln>
          <a:effectLst/>
        </p:spPr>
        <p:txBody>
          <a:bodyPr vert="vert270" rtlCol="0" anchor="ctr"/>
          <a:lstStyle/>
          <a:p>
            <a:pPr algn="ctr">
              <a:defRPr/>
            </a:pPr>
            <a:r>
              <a:rPr lang="es-CO" sz="1600" kern="0" dirty="0">
                <a:latin typeface="Arial"/>
              </a:rPr>
              <a:t>Bases de Datos</a:t>
            </a:r>
          </a:p>
        </p:txBody>
      </p:sp>
      <p:sp>
        <p:nvSpPr>
          <p:cNvPr id="9" name="Rectángulo redondeado 6">
            <a:extLst>
              <a:ext uri="{FF2B5EF4-FFF2-40B4-BE49-F238E27FC236}">
                <a16:creationId xmlns:a16="http://schemas.microsoft.com/office/drawing/2014/main" id="{635BD253-AA5E-485E-9DDB-EC7B585BB913}"/>
              </a:ext>
            </a:extLst>
          </p:cNvPr>
          <p:cNvSpPr/>
          <p:nvPr/>
        </p:nvSpPr>
        <p:spPr>
          <a:xfrm rot="5400000">
            <a:off x="416646" y="3874052"/>
            <a:ext cx="620050" cy="1054365"/>
          </a:xfrm>
          <a:prstGeom prst="roundRect">
            <a:avLst/>
          </a:prstGeom>
          <a:solidFill>
            <a:schemeClr val="accent5">
              <a:lumMod val="60000"/>
              <a:lumOff val="40000"/>
            </a:schemeClr>
          </a:solidFill>
          <a:ln w="26425" cap="flat" cmpd="sng" algn="ctr">
            <a:noFill/>
            <a:prstDash val="solid"/>
          </a:ln>
          <a:effectLst/>
        </p:spPr>
        <p:txBody>
          <a:bodyPr vert="vert270" rtlCol="0" anchor="ctr"/>
          <a:lstStyle/>
          <a:p>
            <a:pPr algn="ctr">
              <a:defRPr/>
            </a:pPr>
            <a:r>
              <a:rPr lang="es-CO" sz="1600" kern="0" dirty="0">
                <a:latin typeface="Arial"/>
              </a:rPr>
              <a:t>Fuentes externas</a:t>
            </a:r>
          </a:p>
        </p:txBody>
      </p:sp>
      <p:cxnSp>
        <p:nvCxnSpPr>
          <p:cNvPr id="10" name="Conector recto 9">
            <a:extLst>
              <a:ext uri="{FF2B5EF4-FFF2-40B4-BE49-F238E27FC236}">
                <a16:creationId xmlns:a16="http://schemas.microsoft.com/office/drawing/2014/main" id="{BB9A9E84-359A-4E59-A8D5-2CA2F1350731}"/>
              </a:ext>
            </a:extLst>
          </p:cNvPr>
          <p:cNvCxnSpPr/>
          <p:nvPr/>
        </p:nvCxnSpPr>
        <p:spPr>
          <a:xfrm>
            <a:off x="1343292" y="2906411"/>
            <a:ext cx="396094" cy="241722"/>
          </a:xfrm>
          <a:prstGeom prst="line">
            <a:avLst/>
          </a:prstGeom>
          <a:ln>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5C06F7B4-B69D-46E8-8389-7683B7840228}"/>
              </a:ext>
            </a:extLst>
          </p:cNvPr>
          <p:cNvCxnSpPr/>
          <p:nvPr/>
        </p:nvCxnSpPr>
        <p:spPr>
          <a:xfrm flipV="1">
            <a:off x="1343292" y="2619135"/>
            <a:ext cx="323274" cy="287050"/>
          </a:xfrm>
          <a:prstGeom prst="line">
            <a:avLst/>
          </a:prstGeom>
          <a:ln>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3614D8F4-319E-431A-AA2D-7EF76B9B5A6C}"/>
              </a:ext>
            </a:extLst>
          </p:cNvPr>
          <p:cNvCxnSpPr/>
          <p:nvPr/>
        </p:nvCxnSpPr>
        <p:spPr>
          <a:xfrm>
            <a:off x="1234337" y="4386426"/>
            <a:ext cx="441523" cy="181777"/>
          </a:xfrm>
          <a:prstGeom prst="line">
            <a:avLst/>
          </a:prstGeom>
          <a:ln>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DAA32826-A26F-4FFC-8474-25FB26C92018}"/>
              </a:ext>
            </a:extLst>
          </p:cNvPr>
          <p:cNvCxnSpPr/>
          <p:nvPr/>
        </p:nvCxnSpPr>
        <p:spPr>
          <a:xfrm flipV="1">
            <a:off x="1234337" y="4135938"/>
            <a:ext cx="441523" cy="258539"/>
          </a:xfrm>
          <a:prstGeom prst="line">
            <a:avLst/>
          </a:prstGeom>
          <a:ln>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4" name="20 Rectángulo redondeado">
            <a:extLst>
              <a:ext uri="{FF2B5EF4-FFF2-40B4-BE49-F238E27FC236}">
                <a16:creationId xmlns:a16="http://schemas.microsoft.com/office/drawing/2014/main" id="{E99A8F8A-A1FE-4337-9962-DDE658A17206}"/>
              </a:ext>
            </a:extLst>
          </p:cNvPr>
          <p:cNvSpPr/>
          <p:nvPr/>
        </p:nvSpPr>
        <p:spPr>
          <a:xfrm>
            <a:off x="3131719" y="1484475"/>
            <a:ext cx="1788677" cy="457880"/>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1400" b="1" dirty="0">
                <a:solidFill>
                  <a:schemeClr val="tx1"/>
                </a:solidFill>
                <a:latin typeface="Arial" panose="020B0604020202020204" pitchFamily="34" charset="0"/>
                <a:cs typeface="Arial" panose="020B0604020202020204" pitchFamily="34" charset="0"/>
              </a:rPr>
              <a:t>INTEGRACIÓN BD</a:t>
            </a:r>
            <a:endParaRPr lang="es-ES" sz="1400" b="1" dirty="0">
              <a:solidFill>
                <a:schemeClr val="tx1"/>
              </a:solidFill>
              <a:latin typeface="Arial" panose="020B0604020202020204" pitchFamily="34" charset="0"/>
              <a:cs typeface="Arial" panose="020B0604020202020204" pitchFamily="34" charset="0"/>
            </a:endParaRPr>
          </a:p>
        </p:txBody>
      </p:sp>
      <p:pic>
        <p:nvPicPr>
          <p:cNvPr id="15" name="Imagen 14">
            <a:extLst>
              <a:ext uri="{FF2B5EF4-FFF2-40B4-BE49-F238E27FC236}">
                <a16:creationId xmlns:a16="http://schemas.microsoft.com/office/drawing/2014/main" id="{ACCAA481-13EB-4016-8A77-820C9F6B164E}"/>
              </a:ext>
            </a:extLst>
          </p:cNvPr>
          <p:cNvPicPr>
            <a:picLocks noChangeAspect="1"/>
          </p:cNvPicPr>
          <p:nvPr/>
        </p:nvPicPr>
        <p:blipFill>
          <a:blip r:embed="rId5"/>
          <a:stretch>
            <a:fillRect/>
          </a:stretch>
        </p:blipFill>
        <p:spPr>
          <a:xfrm>
            <a:off x="3207029" y="3214401"/>
            <a:ext cx="599320" cy="714297"/>
          </a:xfrm>
          <a:prstGeom prst="rect">
            <a:avLst/>
          </a:prstGeom>
        </p:spPr>
      </p:pic>
      <p:pic>
        <p:nvPicPr>
          <p:cNvPr id="16" name="Picture 6" descr="Resultado de imagen para cubo de informacion">
            <a:extLst>
              <a:ext uri="{FF2B5EF4-FFF2-40B4-BE49-F238E27FC236}">
                <a16:creationId xmlns:a16="http://schemas.microsoft.com/office/drawing/2014/main" id="{B74DBF92-BC1A-4AFC-A3B0-61F519B14B06}"/>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217239" y="3252684"/>
            <a:ext cx="588449" cy="597410"/>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derecha 14">
            <a:extLst>
              <a:ext uri="{FF2B5EF4-FFF2-40B4-BE49-F238E27FC236}">
                <a16:creationId xmlns:a16="http://schemas.microsoft.com/office/drawing/2014/main" id="{F29B94C6-93C1-4DBA-8A31-80C18D50BACA}"/>
              </a:ext>
            </a:extLst>
          </p:cNvPr>
          <p:cNvSpPr/>
          <p:nvPr/>
        </p:nvSpPr>
        <p:spPr>
          <a:xfrm>
            <a:off x="3861254" y="3551390"/>
            <a:ext cx="207574" cy="55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793">
              <a:solidFill>
                <a:schemeClr val="bg1"/>
              </a:solidFill>
            </a:endParaRPr>
          </a:p>
        </p:txBody>
      </p:sp>
      <p:cxnSp>
        <p:nvCxnSpPr>
          <p:cNvPr id="18" name="Conector recto 17">
            <a:extLst>
              <a:ext uri="{FF2B5EF4-FFF2-40B4-BE49-F238E27FC236}">
                <a16:creationId xmlns:a16="http://schemas.microsoft.com/office/drawing/2014/main" id="{69560DA0-3267-409B-9B2C-2D996E22707E}"/>
              </a:ext>
            </a:extLst>
          </p:cNvPr>
          <p:cNvCxnSpPr>
            <a:endCxn id="15" idx="1"/>
          </p:cNvCxnSpPr>
          <p:nvPr/>
        </p:nvCxnSpPr>
        <p:spPr>
          <a:xfrm>
            <a:off x="2630823" y="2619135"/>
            <a:ext cx="576205" cy="952415"/>
          </a:xfrm>
          <a:prstGeom prst="line">
            <a:avLst/>
          </a:prstGeom>
          <a:ln>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CB2214AD-CF6F-46A9-87F4-E37118A69D57}"/>
              </a:ext>
            </a:extLst>
          </p:cNvPr>
          <p:cNvCxnSpPr>
            <a:endCxn id="15" idx="1"/>
          </p:cNvCxnSpPr>
          <p:nvPr/>
        </p:nvCxnSpPr>
        <p:spPr>
          <a:xfrm flipV="1">
            <a:off x="2676046" y="3571550"/>
            <a:ext cx="530982" cy="1033373"/>
          </a:xfrm>
          <a:prstGeom prst="line">
            <a:avLst/>
          </a:prstGeom>
          <a:ln>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0" name="20 Rectángulo redondeado">
            <a:extLst>
              <a:ext uri="{FF2B5EF4-FFF2-40B4-BE49-F238E27FC236}">
                <a16:creationId xmlns:a16="http://schemas.microsoft.com/office/drawing/2014/main" id="{5EEFA080-03C3-4314-9953-4FBCDA401118}"/>
              </a:ext>
            </a:extLst>
          </p:cNvPr>
          <p:cNvSpPr/>
          <p:nvPr/>
        </p:nvSpPr>
        <p:spPr>
          <a:xfrm>
            <a:off x="7885307" y="1362463"/>
            <a:ext cx="1473834" cy="417600"/>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1400" b="1" dirty="0">
                <a:solidFill>
                  <a:schemeClr val="tx1"/>
                </a:solidFill>
                <a:latin typeface="Arial" panose="020B0604020202020204" pitchFamily="34" charset="0"/>
                <a:cs typeface="Arial" panose="020B0604020202020204" pitchFamily="34" charset="0"/>
              </a:rPr>
              <a:t>ANALIZAR MODELAR</a:t>
            </a:r>
            <a:endParaRPr lang="es-ES" sz="1400" b="1" dirty="0">
              <a:solidFill>
                <a:schemeClr val="tx1"/>
              </a:solidFill>
              <a:latin typeface="Arial" panose="020B0604020202020204" pitchFamily="34" charset="0"/>
              <a:cs typeface="Arial" panose="020B0604020202020204" pitchFamily="34" charset="0"/>
            </a:endParaRPr>
          </a:p>
        </p:txBody>
      </p:sp>
      <p:pic>
        <p:nvPicPr>
          <p:cNvPr id="21" name="Picture 8" descr="Resultado de imagen para data mining">
            <a:extLst>
              <a:ext uri="{FF2B5EF4-FFF2-40B4-BE49-F238E27FC236}">
                <a16:creationId xmlns:a16="http://schemas.microsoft.com/office/drawing/2014/main" id="{0E0ECF86-BED4-4B2C-9708-F2A86449ACBB}"/>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269617" y="1942355"/>
            <a:ext cx="837626" cy="5423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Imagen relacionada">
            <a:extLst>
              <a:ext uri="{FF2B5EF4-FFF2-40B4-BE49-F238E27FC236}">
                <a16:creationId xmlns:a16="http://schemas.microsoft.com/office/drawing/2014/main" id="{01C7EDAE-DA0E-432B-A428-9E59A8828D07}"/>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0038718" y="2469769"/>
            <a:ext cx="1328801" cy="8384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n relacionada">
            <a:extLst>
              <a:ext uri="{FF2B5EF4-FFF2-40B4-BE49-F238E27FC236}">
                <a16:creationId xmlns:a16="http://schemas.microsoft.com/office/drawing/2014/main" id="{87FD3BE3-CE3C-47F6-BEC1-4DC1B984C6B7}"/>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065119" y="3793230"/>
            <a:ext cx="1302400" cy="860623"/>
          </a:xfrm>
          <a:prstGeom prst="rect">
            <a:avLst/>
          </a:prstGeom>
          <a:noFill/>
          <a:extLst>
            <a:ext uri="{909E8E84-426E-40DD-AFC4-6F175D3DCCD1}">
              <a14:hiddenFill xmlns:a14="http://schemas.microsoft.com/office/drawing/2010/main">
                <a:solidFill>
                  <a:srgbClr val="FFFFFF"/>
                </a:solidFill>
              </a14:hiddenFill>
            </a:ext>
          </a:extLst>
        </p:spPr>
      </p:pic>
      <p:sp>
        <p:nvSpPr>
          <p:cNvPr id="24" name="20 Rectángulo redondeado">
            <a:extLst>
              <a:ext uri="{FF2B5EF4-FFF2-40B4-BE49-F238E27FC236}">
                <a16:creationId xmlns:a16="http://schemas.microsoft.com/office/drawing/2014/main" id="{DB0D36FC-4210-4EC1-AB61-55B263DE59A7}"/>
              </a:ext>
            </a:extLst>
          </p:cNvPr>
          <p:cNvSpPr/>
          <p:nvPr/>
        </p:nvSpPr>
        <p:spPr>
          <a:xfrm>
            <a:off x="9893686" y="1241320"/>
            <a:ext cx="1473834" cy="536691"/>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1400" b="1" dirty="0">
                <a:solidFill>
                  <a:schemeClr val="tx1"/>
                </a:solidFill>
                <a:latin typeface="Arial" panose="020B0604020202020204" pitchFamily="34" charset="0"/>
                <a:cs typeface="Arial" panose="020B0604020202020204" pitchFamily="34" charset="0"/>
              </a:rPr>
              <a:t>REPORTE RESULTADOS</a:t>
            </a:r>
            <a:endParaRPr lang="es-ES" sz="1400" b="1" dirty="0">
              <a:solidFill>
                <a:schemeClr val="tx1"/>
              </a:solidFill>
              <a:latin typeface="Arial" panose="020B0604020202020204" pitchFamily="34" charset="0"/>
              <a:cs typeface="Arial" panose="020B0604020202020204" pitchFamily="34" charset="0"/>
            </a:endParaRPr>
          </a:p>
        </p:txBody>
      </p:sp>
      <p:pic>
        <p:nvPicPr>
          <p:cNvPr id="25" name="Picture 14" descr="Resultado de imagen para CLUSTER">
            <a:extLst>
              <a:ext uri="{FF2B5EF4-FFF2-40B4-BE49-F238E27FC236}">
                <a16:creationId xmlns:a16="http://schemas.microsoft.com/office/drawing/2014/main" id="{71C4630B-A4AC-47D7-94EA-9F79A4ED8681}"/>
              </a:ext>
            </a:extLst>
          </p:cNvPr>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a:stretch/>
        </p:blipFill>
        <p:spPr bwMode="auto">
          <a:xfrm>
            <a:off x="8286274" y="2831450"/>
            <a:ext cx="822428" cy="574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Resultado de imagen para arboles de decisiones sas">
            <a:extLst>
              <a:ext uri="{FF2B5EF4-FFF2-40B4-BE49-F238E27FC236}">
                <a16:creationId xmlns:a16="http://schemas.microsoft.com/office/drawing/2014/main" id="{A0331D15-11F0-490A-AEE4-8B4897EB7F4F}"/>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8346668" y="3765415"/>
            <a:ext cx="820718" cy="5561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descr="Imagen relacionada">
            <a:extLst>
              <a:ext uri="{FF2B5EF4-FFF2-40B4-BE49-F238E27FC236}">
                <a16:creationId xmlns:a16="http://schemas.microsoft.com/office/drawing/2014/main" id="{DCD6F59A-E747-4C35-B1DA-650265EB9558}"/>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8340974" y="4872463"/>
            <a:ext cx="826412" cy="523531"/>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a:extLst>
              <a:ext uri="{FF2B5EF4-FFF2-40B4-BE49-F238E27FC236}">
                <a16:creationId xmlns:a16="http://schemas.microsoft.com/office/drawing/2014/main" id="{8EB0EC89-BF6C-4659-A6D8-48DF281DAB56}"/>
              </a:ext>
            </a:extLst>
          </p:cNvPr>
          <p:cNvSpPr txBox="1"/>
          <p:nvPr/>
        </p:nvSpPr>
        <p:spPr>
          <a:xfrm>
            <a:off x="7894059" y="2546339"/>
            <a:ext cx="1635007" cy="276999"/>
          </a:xfrm>
          <a:prstGeom prst="rect">
            <a:avLst/>
          </a:prstGeom>
          <a:noFill/>
        </p:spPr>
        <p:txBody>
          <a:bodyPr wrap="square" rtlCol="0">
            <a:spAutoFit/>
          </a:bodyPr>
          <a:lstStyle/>
          <a:p>
            <a:pPr algn="ctr"/>
            <a:r>
              <a:rPr lang="es-CO" sz="1200" dirty="0">
                <a:solidFill>
                  <a:schemeClr val="bg1"/>
                </a:solidFill>
              </a:rPr>
              <a:t>Minería de datos</a:t>
            </a:r>
          </a:p>
        </p:txBody>
      </p:sp>
      <p:sp>
        <p:nvSpPr>
          <p:cNvPr id="29" name="CuadroTexto 28">
            <a:extLst>
              <a:ext uri="{FF2B5EF4-FFF2-40B4-BE49-F238E27FC236}">
                <a16:creationId xmlns:a16="http://schemas.microsoft.com/office/drawing/2014/main" id="{C2222428-98B8-4F2F-9846-D24FF51CBC51}"/>
              </a:ext>
            </a:extLst>
          </p:cNvPr>
          <p:cNvSpPr txBox="1"/>
          <p:nvPr/>
        </p:nvSpPr>
        <p:spPr>
          <a:xfrm>
            <a:off x="8268703" y="3424807"/>
            <a:ext cx="898683" cy="276999"/>
          </a:xfrm>
          <a:prstGeom prst="rect">
            <a:avLst/>
          </a:prstGeom>
          <a:noFill/>
        </p:spPr>
        <p:txBody>
          <a:bodyPr wrap="square" rtlCol="0">
            <a:spAutoFit/>
          </a:bodyPr>
          <a:lstStyle/>
          <a:p>
            <a:pPr algn="ctr"/>
            <a:r>
              <a:rPr lang="es-CO" sz="1200" dirty="0">
                <a:solidFill>
                  <a:schemeClr val="bg1"/>
                </a:solidFill>
              </a:rPr>
              <a:t>Clúster</a:t>
            </a:r>
          </a:p>
        </p:txBody>
      </p:sp>
      <p:sp>
        <p:nvSpPr>
          <p:cNvPr id="30" name="CuadroTexto 29">
            <a:extLst>
              <a:ext uri="{FF2B5EF4-FFF2-40B4-BE49-F238E27FC236}">
                <a16:creationId xmlns:a16="http://schemas.microsoft.com/office/drawing/2014/main" id="{738E1F41-CABD-4E19-8C47-2E5ACB413E39}"/>
              </a:ext>
            </a:extLst>
          </p:cNvPr>
          <p:cNvSpPr txBox="1"/>
          <p:nvPr/>
        </p:nvSpPr>
        <p:spPr>
          <a:xfrm>
            <a:off x="8268703" y="4382118"/>
            <a:ext cx="1033620" cy="461665"/>
          </a:xfrm>
          <a:prstGeom prst="rect">
            <a:avLst/>
          </a:prstGeom>
          <a:noFill/>
        </p:spPr>
        <p:txBody>
          <a:bodyPr wrap="square" rtlCol="0">
            <a:spAutoFit/>
          </a:bodyPr>
          <a:lstStyle/>
          <a:p>
            <a:pPr algn="ctr"/>
            <a:r>
              <a:rPr lang="es-CO" sz="1200" dirty="0">
                <a:solidFill>
                  <a:schemeClr val="bg1"/>
                </a:solidFill>
              </a:rPr>
              <a:t>Arboles de decisión</a:t>
            </a:r>
          </a:p>
        </p:txBody>
      </p:sp>
      <p:sp>
        <p:nvSpPr>
          <p:cNvPr id="31" name="CuadroTexto 30">
            <a:extLst>
              <a:ext uri="{FF2B5EF4-FFF2-40B4-BE49-F238E27FC236}">
                <a16:creationId xmlns:a16="http://schemas.microsoft.com/office/drawing/2014/main" id="{5F24542A-248F-482F-B93B-0F12B3C5C27C}"/>
              </a:ext>
            </a:extLst>
          </p:cNvPr>
          <p:cNvSpPr txBox="1"/>
          <p:nvPr/>
        </p:nvSpPr>
        <p:spPr>
          <a:xfrm>
            <a:off x="8299397" y="5414072"/>
            <a:ext cx="1033620" cy="461665"/>
          </a:xfrm>
          <a:prstGeom prst="rect">
            <a:avLst/>
          </a:prstGeom>
          <a:noFill/>
        </p:spPr>
        <p:txBody>
          <a:bodyPr wrap="square" rtlCol="0">
            <a:spAutoFit/>
          </a:bodyPr>
          <a:lstStyle/>
          <a:p>
            <a:pPr algn="ctr"/>
            <a:r>
              <a:rPr lang="es-CO" sz="1200" dirty="0">
                <a:solidFill>
                  <a:schemeClr val="bg1"/>
                </a:solidFill>
              </a:rPr>
              <a:t>Redes Neuronales</a:t>
            </a:r>
          </a:p>
        </p:txBody>
      </p:sp>
      <p:sp>
        <p:nvSpPr>
          <p:cNvPr id="32" name="CuadroTexto 31">
            <a:extLst>
              <a:ext uri="{FF2B5EF4-FFF2-40B4-BE49-F238E27FC236}">
                <a16:creationId xmlns:a16="http://schemas.microsoft.com/office/drawing/2014/main" id="{BF02E704-DF3B-40F3-BF8B-69E00C7A6EFC}"/>
              </a:ext>
            </a:extLst>
          </p:cNvPr>
          <p:cNvSpPr txBox="1"/>
          <p:nvPr/>
        </p:nvSpPr>
        <p:spPr>
          <a:xfrm>
            <a:off x="3131719" y="4037431"/>
            <a:ext cx="1033620" cy="461665"/>
          </a:xfrm>
          <a:prstGeom prst="rect">
            <a:avLst/>
          </a:prstGeom>
          <a:noFill/>
        </p:spPr>
        <p:txBody>
          <a:bodyPr wrap="square" rtlCol="0">
            <a:spAutoFit/>
          </a:bodyPr>
          <a:lstStyle/>
          <a:p>
            <a:pPr algn="ctr"/>
            <a:r>
              <a:rPr lang="es-CO" sz="1200" dirty="0">
                <a:solidFill>
                  <a:schemeClr val="bg1"/>
                </a:solidFill>
              </a:rPr>
              <a:t>Data </a:t>
            </a:r>
            <a:r>
              <a:rPr lang="es-CO" sz="1200" dirty="0" err="1">
                <a:solidFill>
                  <a:schemeClr val="bg1"/>
                </a:solidFill>
              </a:rPr>
              <a:t>Warehause</a:t>
            </a:r>
            <a:endParaRPr lang="es-CO" sz="1200" dirty="0">
              <a:solidFill>
                <a:schemeClr val="bg1"/>
              </a:solidFill>
            </a:endParaRPr>
          </a:p>
        </p:txBody>
      </p:sp>
      <p:sp>
        <p:nvSpPr>
          <p:cNvPr id="33" name="CuadroTexto 32">
            <a:extLst>
              <a:ext uri="{FF2B5EF4-FFF2-40B4-BE49-F238E27FC236}">
                <a16:creationId xmlns:a16="http://schemas.microsoft.com/office/drawing/2014/main" id="{DF450593-BFB3-4BE1-A6D4-FF15713293D9}"/>
              </a:ext>
            </a:extLst>
          </p:cNvPr>
          <p:cNvSpPr txBox="1"/>
          <p:nvPr/>
        </p:nvSpPr>
        <p:spPr>
          <a:xfrm>
            <a:off x="4123010" y="4050281"/>
            <a:ext cx="1182552" cy="461665"/>
          </a:xfrm>
          <a:prstGeom prst="rect">
            <a:avLst/>
          </a:prstGeom>
          <a:noFill/>
        </p:spPr>
        <p:txBody>
          <a:bodyPr wrap="square" rtlCol="0">
            <a:spAutoFit/>
          </a:bodyPr>
          <a:lstStyle/>
          <a:p>
            <a:pPr algn="ctr"/>
            <a:r>
              <a:rPr lang="es-CO" sz="1200" dirty="0">
                <a:solidFill>
                  <a:schemeClr val="bg1"/>
                </a:solidFill>
              </a:rPr>
              <a:t>Cubos de Información</a:t>
            </a:r>
          </a:p>
        </p:txBody>
      </p:sp>
      <p:sp>
        <p:nvSpPr>
          <p:cNvPr id="34" name="CuadroTexto 33">
            <a:extLst>
              <a:ext uri="{FF2B5EF4-FFF2-40B4-BE49-F238E27FC236}">
                <a16:creationId xmlns:a16="http://schemas.microsoft.com/office/drawing/2014/main" id="{C1F38D09-FA93-4032-9C6B-582B4853B6D5}"/>
              </a:ext>
            </a:extLst>
          </p:cNvPr>
          <p:cNvSpPr txBox="1"/>
          <p:nvPr/>
        </p:nvSpPr>
        <p:spPr>
          <a:xfrm>
            <a:off x="10197411" y="3249940"/>
            <a:ext cx="985012" cy="461665"/>
          </a:xfrm>
          <a:prstGeom prst="rect">
            <a:avLst/>
          </a:prstGeom>
          <a:noFill/>
        </p:spPr>
        <p:txBody>
          <a:bodyPr wrap="square" rtlCol="0">
            <a:spAutoFit/>
          </a:bodyPr>
          <a:lstStyle/>
          <a:p>
            <a:pPr algn="ctr"/>
            <a:r>
              <a:rPr lang="es-CO" sz="1200" dirty="0">
                <a:solidFill>
                  <a:schemeClr val="bg1"/>
                </a:solidFill>
              </a:rPr>
              <a:t>Analítica de Datos</a:t>
            </a:r>
          </a:p>
        </p:txBody>
      </p:sp>
      <p:sp>
        <p:nvSpPr>
          <p:cNvPr id="35" name="CuadroTexto 34">
            <a:extLst>
              <a:ext uri="{FF2B5EF4-FFF2-40B4-BE49-F238E27FC236}">
                <a16:creationId xmlns:a16="http://schemas.microsoft.com/office/drawing/2014/main" id="{899F27BD-DD70-4E72-A6B2-0B1F6BC323F8}"/>
              </a:ext>
            </a:extLst>
          </p:cNvPr>
          <p:cNvSpPr txBox="1"/>
          <p:nvPr/>
        </p:nvSpPr>
        <p:spPr>
          <a:xfrm>
            <a:off x="10204742" y="4735732"/>
            <a:ext cx="985012" cy="276999"/>
          </a:xfrm>
          <a:prstGeom prst="rect">
            <a:avLst/>
          </a:prstGeom>
          <a:noFill/>
        </p:spPr>
        <p:txBody>
          <a:bodyPr wrap="square" rtlCol="0">
            <a:spAutoFit/>
          </a:bodyPr>
          <a:lstStyle/>
          <a:p>
            <a:pPr algn="ctr"/>
            <a:r>
              <a:rPr lang="es-CO" sz="1200" dirty="0" err="1">
                <a:solidFill>
                  <a:schemeClr val="bg1"/>
                </a:solidFill>
              </a:rPr>
              <a:t>Dashboar</a:t>
            </a:r>
            <a:endParaRPr lang="es-CO" sz="1200" dirty="0">
              <a:solidFill>
                <a:schemeClr val="bg1"/>
              </a:solidFill>
            </a:endParaRPr>
          </a:p>
        </p:txBody>
      </p:sp>
      <p:sp>
        <p:nvSpPr>
          <p:cNvPr id="36" name="20 Rectángulo redondeado">
            <a:extLst>
              <a:ext uri="{FF2B5EF4-FFF2-40B4-BE49-F238E27FC236}">
                <a16:creationId xmlns:a16="http://schemas.microsoft.com/office/drawing/2014/main" id="{9D694A93-427C-4EAE-8F87-208C0E1B31CC}"/>
              </a:ext>
            </a:extLst>
          </p:cNvPr>
          <p:cNvSpPr/>
          <p:nvPr/>
        </p:nvSpPr>
        <p:spPr>
          <a:xfrm>
            <a:off x="5661745" y="1479738"/>
            <a:ext cx="1473834" cy="319161"/>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1400" b="1" dirty="0">
                <a:solidFill>
                  <a:schemeClr val="tx1"/>
                </a:solidFill>
                <a:latin typeface="Arial" panose="020B0604020202020204" pitchFamily="34" charset="0"/>
                <a:cs typeface="Arial" panose="020B0604020202020204" pitchFamily="34" charset="0"/>
              </a:rPr>
              <a:t>IND. ALERTAS</a:t>
            </a:r>
            <a:endParaRPr lang="es-ES" sz="1400" b="1" dirty="0">
              <a:solidFill>
                <a:schemeClr val="tx1"/>
              </a:solidFill>
              <a:latin typeface="Arial" panose="020B0604020202020204" pitchFamily="34" charset="0"/>
              <a:cs typeface="Arial" panose="020B0604020202020204" pitchFamily="34" charset="0"/>
            </a:endParaRPr>
          </a:p>
        </p:txBody>
      </p:sp>
      <p:pic>
        <p:nvPicPr>
          <p:cNvPr id="37" name="Picture 2" descr="Resultado de imagen para GRAFICAS DE TENDENCIAS">
            <a:extLst>
              <a:ext uri="{FF2B5EF4-FFF2-40B4-BE49-F238E27FC236}">
                <a16:creationId xmlns:a16="http://schemas.microsoft.com/office/drawing/2014/main" id="{602D285A-DEF3-4BA2-A47D-1A1A3E09D565}"/>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5721946" y="2119680"/>
            <a:ext cx="1447488" cy="111851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Resultado de imagen para GRAFICAS DE TENDENCIAS">
            <a:extLst>
              <a:ext uri="{FF2B5EF4-FFF2-40B4-BE49-F238E27FC236}">
                <a16:creationId xmlns:a16="http://schemas.microsoft.com/office/drawing/2014/main" id="{4A50A4D6-E73D-4599-AD2D-55FB928649CA}"/>
              </a:ext>
            </a:extLst>
          </p:cNvPr>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5707774" y="3652007"/>
            <a:ext cx="1499533" cy="825307"/>
          </a:xfrm>
          <a:prstGeom prst="rect">
            <a:avLst/>
          </a:prstGeom>
          <a:noFill/>
          <a:extLst>
            <a:ext uri="{909E8E84-426E-40DD-AFC4-6F175D3DCCD1}">
              <a14:hiddenFill xmlns:a14="http://schemas.microsoft.com/office/drawing/2010/main">
                <a:solidFill>
                  <a:srgbClr val="FFFFFF"/>
                </a:solidFill>
              </a14:hiddenFill>
            </a:ext>
          </a:extLst>
        </p:spPr>
      </p:pic>
      <p:sp>
        <p:nvSpPr>
          <p:cNvPr id="39" name="CuadroTexto 38">
            <a:extLst>
              <a:ext uri="{FF2B5EF4-FFF2-40B4-BE49-F238E27FC236}">
                <a16:creationId xmlns:a16="http://schemas.microsoft.com/office/drawing/2014/main" id="{BFE62B11-A762-4EEB-8FAD-D7A13D8AB261}"/>
              </a:ext>
            </a:extLst>
          </p:cNvPr>
          <p:cNvSpPr txBox="1"/>
          <p:nvPr/>
        </p:nvSpPr>
        <p:spPr>
          <a:xfrm>
            <a:off x="3110282" y="5090907"/>
            <a:ext cx="2195279" cy="1384995"/>
          </a:xfrm>
          <a:prstGeom prst="rect">
            <a:avLst/>
          </a:prstGeom>
          <a:noFill/>
        </p:spPr>
        <p:txBody>
          <a:bodyPr wrap="square" rtlCol="0" anchor="b">
            <a:spAutoFit/>
          </a:bodyPr>
          <a:lstStyle/>
          <a:p>
            <a:pPr marL="170781" indent="-170781">
              <a:buFont typeface="Wingdings" panose="05000000000000000000" pitchFamily="2" charset="2"/>
              <a:buChar char="ü"/>
            </a:pPr>
            <a:r>
              <a:rPr lang="es-CO" sz="1200" b="1" dirty="0">
                <a:solidFill>
                  <a:schemeClr val="bg1"/>
                </a:solidFill>
              </a:rPr>
              <a:t>Integración de Fuentes Internas y externas.</a:t>
            </a:r>
          </a:p>
          <a:p>
            <a:pPr marL="170781" indent="-170781">
              <a:buFont typeface="Wingdings" panose="05000000000000000000" pitchFamily="2" charset="2"/>
              <a:buChar char="ü"/>
            </a:pPr>
            <a:r>
              <a:rPr lang="es-CO" sz="1200" b="1" dirty="0">
                <a:solidFill>
                  <a:schemeClr val="bg1"/>
                </a:solidFill>
              </a:rPr>
              <a:t>Conectividad y actualización directo a bases de datos.</a:t>
            </a:r>
          </a:p>
          <a:p>
            <a:pPr marL="170781" indent="-170781">
              <a:buFont typeface="Wingdings" panose="05000000000000000000" pitchFamily="2" charset="2"/>
              <a:buChar char="ü"/>
            </a:pPr>
            <a:r>
              <a:rPr lang="es-CO" sz="1200" b="1" dirty="0">
                <a:solidFill>
                  <a:schemeClr val="bg1"/>
                </a:solidFill>
              </a:rPr>
              <a:t>Creación y combinación de variables.</a:t>
            </a:r>
          </a:p>
        </p:txBody>
      </p:sp>
      <p:sp>
        <p:nvSpPr>
          <p:cNvPr id="40" name="CuadroTexto 39">
            <a:extLst>
              <a:ext uri="{FF2B5EF4-FFF2-40B4-BE49-F238E27FC236}">
                <a16:creationId xmlns:a16="http://schemas.microsoft.com/office/drawing/2014/main" id="{FA5F3A94-A63F-42EB-B034-8B3640D2EF80}"/>
              </a:ext>
            </a:extLst>
          </p:cNvPr>
          <p:cNvSpPr txBox="1"/>
          <p:nvPr/>
        </p:nvSpPr>
        <p:spPr>
          <a:xfrm>
            <a:off x="506160" y="5090907"/>
            <a:ext cx="1917090" cy="1569660"/>
          </a:xfrm>
          <a:prstGeom prst="rect">
            <a:avLst/>
          </a:prstGeom>
          <a:noFill/>
        </p:spPr>
        <p:txBody>
          <a:bodyPr wrap="square" rtlCol="0" anchor="b">
            <a:spAutoFit/>
          </a:bodyPr>
          <a:lstStyle/>
          <a:p>
            <a:pPr marL="170781" indent="-170781" algn="just">
              <a:buFont typeface="Wingdings" panose="05000000000000000000" pitchFamily="2" charset="2"/>
              <a:buChar char="ü"/>
            </a:pPr>
            <a:r>
              <a:rPr lang="es-CO" sz="1200" b="1" dirty="0">
                <a:solidFill>
                  <a:schemeClr val="bg1"/>
                </a:solidFill>
              </a:rPr>
              <a:t>Validación de información.</a:t>
            </a:r>
          </a:p>
          <a:p>
            <a:pPr marL="170781" indent="-170781">
              <a:buFont typeface="Wingdings" panose="05000000000000000000" pitchFamily="2" charset="2"/>
              <a:buChar char="ü"/>
            </a:pPr>
            <a:r>
              <a:rPr lang="es-CO" sz="1200" b="1" dirty="0">
                <a:solidFill>
                  <a:schemeClr val="bg1"/>
                </a:solidFill>
              </a:rPr>
              <a:t>Adquirir convenios Fuentes Externas.</a:t>
            </a:r>
          </a:p>
          <a:p>
            <a:pPr marL="170781" indent="-170781" algn="just">
              <a:buFont typeface="Wingdings" panose="05000000000000000000" pitchFamily="2" charset="2"/>
              <a:buChar char="ü"/>
            </a:pPr>
            <a:r>
              <a:rPr lang="es-CO" sz="1200" b="1" dirty="0">
                <a:solidFill>
                  <a:schemeClr val="bg1"/>
                </a:solidFill>
              </a:rPr>
              <a:t>Mejorar periodicidad en la actualización de información.</a:t>
            </a:r>
          </a:p>
          <a:p>
            <a:pPr marL="170781" indent="-170781" algn="just">
              <a:buFont typeface="Wingdings" panose="05000000000000000000" pitchFamily="2" charset="2"/>
              <a:buChar char="ü"/>
            </a:pPr>
            <a:endParaRPr lang="es-CO" sz="1200" b="1" dirty="0">
              <a:solidFill>
                <a:schemeClr val="bg1"/>
              </a:solidFill>
            </a:endParaRPr>
          </a:p>
        </p:txBody>
      </p:sp>
      <p:sp>
        <p:nvSpPr>
          <p:cNvPr id="41" name="CuadroTexto 40">
            <a:extLst>
              <a:ext uri="{FF2B5EF4-FFF2-40B4-BE49-F238E27FC236}">
                <a16:creationId xmlns:a16="http://schemas.microsoft.com/office/drawing/2014/main" id="{FBAC073E-5A0A-4320-AB43-F218323BD3DC}"/>
              </a:ext>
            </a:extLst>
          </p:cNvPr>
          <p:cNvSpPr txBox="1"/>
          <p:nvPr/>
        </p:nvSpPr>
        <p:spPr>
          <a:xfrm>
            <a:off x="7843440" y="5875737"/>
            <a:ext cx="2195278" cy="830997"/>
          </a:xfrm>
          <a:prstGeom prst="rect">
            <a:avLst/>
          </a:prstGeom>
          <a:noFill/>
        </p:spPr>
        <p:txBody>
          <a:bodyPr wrap="square" rtlCol="0" anchor="b">
            <a:spAutoFit/>
          </a:bodyPr>
          <a:lstStyle/>
          <a:p>
            <a:pPr marL="170781" indent="-170781">
              <a:buFont typeface="Wingdings" panose="05000000000000000000" pitchFamily="2" charset="2"/>
              <a:buChar char="ü"/>
            </a:pPr>
            <a:r>
              <a:rPr lang="es-CO" sz="1200" b="1" dirty="0">
                <a:solidFill>
                  <a:schemeClr val="bg1"/>
                </a:solidFill>
              </a:rPr>
              <a:t>Análisis e implementación de modelos predictivos.</a:t>
            </a:r>
          </a:p>
          <a:p>
            <a:pPr marL="170781" indent="-170781">
              <a:buFont typeface="Wingdings" panose="05000000000000000000" pitchFamily="2" charset="2"/>
              <a:buChar char="ü"/>
            </a:pPr>
            <a:r>
              <a:rPr lang="es-CO" sz="1200" b="1" dirty="0">
                <a:solidFill>
                  <a:schemeClr val="bg1"/>
                </a:solidFill>
              </a:rPr>
              <a:t>Machine </a:t>
            </a:r>
            <a:r>
              <a:rPr lang="es-CO" sz="1200" b="1" dirty="0" err="1">
                <a:solidFill>
                  <a:schemeClr val="bg1"/>
                </a:solidFill>
              </a:rPr>
              <a:t>Learning</a:t>
            </a:r>
            <a:r>
              <a:rPr lang="es-CO" sz="1200" b="1" dirty="0">
                <a:solidFill>
                  <a:schemeClr val="bg1"/>
                </a:solidFill>
              </a:rPr>
              <a:t>.</a:t>
            </a:r>
          </a:p>
        </p:txBody>
      </p:sp>
      <p:sp>
        <p:nvSpPr>
          <p:cNvPr id="42" name="CuadroTexto 41">
            <a:extLst>
              <a:ext uri="{FF2B5EF4-FFF2-40B4-BE49-F238E27FC236}">
                <a16:creationId xmlns:a16="http://schemas.microsoft.com/office/drawing/2014/main" id="{8059F244-86B8-4DFB-9E9C-8A1BE19E7329}"/>
              </a:ext>
            </a:extLst>
          </p:cNvPr>
          <p:cNvSpPr txBox="1"/>
          <p:nvPr/>
        </p:nvSpPr>
        <p:spPr>
          <a:xfrm>
            <a:off x="10038718" y="5882302"/>
            <a:ext cx="1917090" cy="461665"/>
          </a:xfrm>
          <a:prstGeom prst="rect">
            <a:avLst/>
          </a:prstGeom>
          <a:noFill/>
        </p:spPr>
        <p:txBody>
          <a:bodyPr wrap="square" rtlCol="0" anchor="b">
            <a:spAutoFit/>
          </a:bodyPr>
          <a:lstStyle/>
          <a:p>
            <a:pPr algn="just"/>
            <a:r>
              <a:rPr lang="es-CO" sz="1200" b="1" dirty="0">
                <a:solidFill>
                  <a:schemeClr val="bg1"/>
                </a:solidFill>
              </a:rPr>
              <a:t>Implementación de </a:t>
            </a:r>
            <a:r>
              <a:rPr lang="es-CO" sz="1200" b="1" dirty="0" err="1">
                <a:solidFill>
                  <a:schemeClr val="bg1"/>
                </a:solidFill>
              </a:rPr>
              <a:t>Dashboar</a:t>
            </a:r>
            <a:r>
              <a:rPr lang="es-CO" sz="1200" b="1" dirty="0">
                <a:solidFill>
                  <a:schemeClr val="bg1"/>
                </a:solidFill>
              </a:rPr>
              <a:t>.</a:t>
            </a:r>
          </a:p>
        </p:txBody>
      </p:sp>
    </p:spTree>
    <p:extLst>
      <p:ext uri="{BB962C8B-B14F-4D97-AF65-F5344CB8AC3E}">
        <p14:creationId xmlns:p14="http://schemas.microsoft.com/office/powerpoint/2010/main" val="4105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par>
                                <p:cTn id="50" presetID="22" presetClass="entr" presetSubtype="4"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additive="base">
                                        <p:cTn id="61" dur="500" fill="hold"/>
                                        <p:tgtEl>
                                          <p:spTgt spid="32"/>
                                        </p:tgtEl>
                                        <p:attrNameLst>
                                          <p:attrName>ppt_x</p:attrName>
                                        </p:attrNameLst>
                                      </p:cBhvr>
                                      <p:tavLst>
                                        <p:tav tm="0">
                                          <p:val>
                                            <p:strVal val="#ppt_x"/>
                                          </p:val>
                                        </p:tav>
                                        <p:tav tm="100000">
                                          <p:val>
                                            <p:strVal val="#ppt_x"/>
                                          </p:val>
                                        </p:tav>
                                      </p:tavLst>
                                    </p:anim>
                                    <p:anim calcmode="lin" valueType="num">
                                      <p:cBhvr additive="base">
                                        <p:cTn id="6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arn(inVertic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ppt_x"/>
                                          </p:val>
                                        </p:tav>
                                        <p:tav tm="100000">
                                          <p:val>
                                            <p:strVal val="#ppt_x"/>
                                          </p:val>
                                        </p:tav>
                                      </p:tavLst>
                                    </p:anim>
                                    <p:anim calcmode="lin" valueType="num">
                                      <p:cBhvr additive="base">
                                        <p:cTn id="73" dur="500" fill="hold"/>
                                        <p:tgtEl>
                                          <p:spTgt spid="16"/>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 calcmode="lin" valueType="num">
                                      <p:cBhvr additive="base">
                                        <p:cTn id="76" dur="500" fill="hold"/>
                                        <p:tgtEl>
                                          <p:spTgt spid="33"/>
                                        </p:tgtEl>
                                        <p:attrNameLst>
                                          <p:attrName>ppt_x</p:attrName>
                                        </p:attrNameLst>
                                      </p:cBhvr>
                                      <p:tavLst>
                                        <p:tav tm="0">
                                          <p:val>
                                            <p:strVal val="#ppt_x"/>
                                          </p:val>
                                        </p:tav>
                                        <p:tav tm="100000">
                                          <p:val>
                                            <p:strVal val="#ppt_x"/>
                                          </p:val>
                                        </p:tav>
                                      </p:tavLst>
                                    </p:anim>
                                    <p:anim calcmode="lin" valueType="num">
                                      <p:cBhvr additive="base">
                                        <p:cTn id="7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nodeType="click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barn(inVertical)">
                                      <p:cBhvr>
                                        <p:cTn id="82" dur="500"/>
                                        <p:tgtEl>
                                          <p:spTgt spid="37"/>
                                        </p:tgtEl>
                                      </p:cBhvr>
                                    </p:animEffect>
                                  </p:childTnLst>
                                </p:cTn>
                              </p:par>
                              <p:par>
                                <p:cTn id="83" presetID="16" presetClass="entr" presetSubtype="21"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barn(inVertical)">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additive="base">
                                        <p:cTn id="90" dur="500" fill="hold"/>
                                        <p:tgtEl>
                                          <p:spTgt spid="21"/>
                                        </p:tgtEl>
                                        <p:attrNameLst>
                                          <p:attrName>ppt_x</p:attrName>
                                        </p:attrNameLst>
                                      </p:cBhvr>
                                      <p:tavLst>
                                        <p:tav tm="0">
                                          <p:val>
                                            <p:strVal val="#ppt_x"/>
                                          </p:val>
                                        </p:tav>
                                        <p:tav tm="100000">
                                          <p:val>
                                            <p:strVal val="#ppt_x"/>
                                          </p:val>
                                        </p:tav>
                                      </p:tavLst>
                                    </p:anim>
                                    <p:anim calcmode="lin" valueType="num">
                                      <p:cBhvr additive="base">
                                        <p:cTn id="91" dur="500" fill="hold"/>
                                        <p:tgtEl>
                                          <p:spTgt spid="21"/>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500" fill="hold"/>
                                        <p:tgtEl>
                                          <p:spTgt spid="28"/>
                                        </p:tgtEl>
                                        <p:attrNameLst>
                                          <p:attrName>ppt_x</p:attrName>
                                        </p:attrNameLst>
                                      </p:cBhvr>
                                      <p:tavLst>
                                        <p:tav tm="0">
                                          <p:val>
                                            <p:strVal val="#ppt_x"/>
                                          </p:val>
                                        </p:tav>
                                        <p:tav tm="100000">
                                          <p:val>
                                            <p:strVal val="#ppt_x"/>
                                          </p:val>
                                        </p:tav>
                                      </p:tavLst>
                                    </p:anim>
                                    <p:anim calcmode="lin" valueType="num">
                                      <p:cBhvr additive="base">
                                        <p:cTn id="9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25"/>
                                        </p:tgtEl>
                                        <p:attrNameLst>
                                          <p:attrName>style.visibility</p:attrName>
                                        </p:attrNameLst>
                                      </p:cBhvr>
                                      <p:to>
                                        <p:strVal val="visible"/>
                                      </p:to>
                                    </p:set>
                                    <p:anim calcmode="lin" valueType="num">
                                      <p:cBhvr additive="base">
                                        <p:cTn id="100" dur="500" fill="hold"/>
                                        <p:tgtEl>
                                          <p:spTgt spid="25"/>
                                        </p:tgtEl>
                                        <p:attrNameLst>
                                          <p:attrName>ppt_x</p:attrName>
                                        </p:attrNameLst>
                                      </p:cBhvr>
                                      <p:tavLst>
                                        <p:tav tm="0">
                                          <p:val>
                                            <p:strVal val="#ppt_x"/>
                                          </p:val>
                                        </p:tav>
                                        <p:tav tm="100000">
                                          <p:val>
                                            <p:strVal val="#ppt_x"/>
                                          </p:val>
                                        </p:tav>
                                      </p:tavLst>
                                    </p:anim>
                                    <p:anim calcmode="lin" valueType="num">
                                      <p:cBhvr additive="base">
                                        <p:cTn id="101" dur="500" fill="hold"/>
                                        <p:tgtEl>
                                          <p:spTgt spid="25"/>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 calcmode="lin" valueType="num">
                                      <p:cBhvr additive="base">
                                        <p:cTn id="104" dur="500" fill="hold"/>
                                        <p:tgtEl>
                                          <p:spTgt spid="29"/>
                                        </p:tgtEl>
                                        <p:attrNameLst>
                                          <p:attrName>ppt_x</p:attrName>
                                        </p:attrNameLst>
                                      </p:cBhvr>
                                      <p:tavLst>
                                        <p:tav tm="0">
                                          <p:val>
                                            <p:strVal val="#ppt_x"/>
                                          </p:val>
                                        </p:tav>
                                        <p:tav tm="100000">
                                          <p:val>
                                            <p:strVal val="#ppt_x"/>
                                          </p:val>
                                        </p:tav>
                                      </p:tavLst>
                                    </p:anim>
                                    <p:anim calcmode="lin" valueType="num">
                                      <p:cBhvr additive="base">
                                        <p:cTn id="10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26"/>
                                        </p:tgtEl>
                                        <p:attrNameLst>
                                          <p:attrName>style.visibility</p:attrName>
                                        </p:attrNameLst>
                                      </p:cBhvr>
                                      <p:to>
                                        <p:strVal val="visible"/>
                                      </p:to>
                                    </p:set>
                                    <p:anim calcmode="lin" valueType="num">
                                      <p:cBhvr additive="base">
                                        <p:cTn id="110" dur="500" fill="hold"/>
                                        <p:tgtEl>
                                          <p:spTgt spid="26"/>
                                        </p:tgtEl>
                                        <p:attrNameLst>
                                          <p:attrName>ppt_x</p:attrName>
                                        </p:attrNameLst>
                                      </p:cBhvr>
                                      <p:tavLst>
                                        <p:tav tm="0">
                                          <p:val>
                                            <p:strVal val="#ppt_x"/>
                                          </p:val>
                                        </p:tav>
                                        <p:tav tm="100000">
                                          <p:val>
                                            <p:strVal val="#ppt_x"/>
                                          </p:val>
                                        </p:tav>
                                      </p:tavLst>
                                    </p:anim>
                                    <p:anim calcmode="lin" valueType="num">
                                      <p:cBhvr additive="base">
                                        <p:cTn id="111" dur="500" fill="hold"/>
                                        <p:tgtEl>
                                          <p:spTgt spid="26"/>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27"/>
                                        </p:tgtEl>
                                        <p:attrNameLst>
                                          <p:attrName>style.visibility</p:attrName>
                                        </p:attrNameLst>
                                      </p:cBhvr>
                                      <p:to>
                                        <p:strVal val="visible"/>
                                      </p:to>
                                    </p:set>
                                    <p:anim calcmode="lin" valueType="num">
                                      <p:cBhvr additive="base">
                                        <p:cTn id="120" dur="500" fill="hold"/>
                                        <p:tgtEl>
                                          <p:spTgt spid="27"/>
                                        </p:tgtEl>
                                        <p:attrNameLst>
                                          <p:attrName>ppt_x</p:attrName>
                                        </p:attrNameLst>
                                      </p:cBhvr>
                                      <p:tavLst>
                                        <p:tav tm="0">
                                          <p:val>
                                            <p:strVal val="#ppt_x"/>
                                          </p:val>
                                        </p:tav>
                                        <p:tav tm="100000">
                                          <p:val>
                                            <p:strVal val="#ppt_x"/>
                                          </p:val>
                                        </p:tav>
                                      </p:tavLst>
                                    </p:anim>
                                    <p:anim calcmode="lin" valueType="num">
                                      <p:cBhvr additive="base">
                                        <p:cTn id="121" dur="500" fill="hold"/>
                                        <p:tgtEl>
                                          <p:spTgt spid="27"/>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31"/>
                                        </p:tgtEl>
                                        <p:attrNameLst>
                                          <p:attrName>style.visibility</p:attrName>
                                        </p:attrNameLst>
                                      </p:cBhvr>
                                      <p:to>
                                        <p:strVal val="visible"/>
                                      </p:to>
                                    </p:set>
                                    <p:anim calcmode="lin" valueType="num">
                                      <p:cBhvr additive="base">
                                        <p:cTn id="124" dur="500" fill="hold"/>
                                        <p:tgtEl>
                                          <p:spTgt spid="31"/>
                                        </p:tgtEl>
                                        <p:attrNameLst>
                                          <p:attrName>ppt_x</p:attrName>
                                        </p:attrNameLst>
                                      </p:cBhvr>
                                      <p:tavLst>
                                        <p:tav tm="0">
                                          <p:val>
                                            <p:strVal val="#ppt_x"/>
                                          </p:val>
                                        </p:tav>
                                        <p:tav tm="100000">
                                          <p:val>
                                            <p:strVal val="#ppt_x"/>
                                          </p:val>
                                        </p:tav>
                                      </p:tavLst>
                                    </p:anim>
                                    <p:anim calcmode="lin" valueType="num">
                                      <p:cBhvr additive="base">
                                        <p:cTn id="1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22"/>
                                        </p:tgtEl>
                                        <p:attrNameLst>
                                          <p:attrName>style.visibility</p:attrName>
                                        </p:attrNameLst>
                                      </p:cBhvr>
                                      <p:to>
                                        <p:strVal val="visible"/>
                                      </p:to>
                                    </p:set>
                                    <p:anim calcmode="lin" valueType="num">
                                      <p:cBhvr additive="base">
                                        <p:cTn id="130" dur="500" fill="hold"/>
                                        <p:tgtEl>
                                          <p:spTgt spid="22"/>
                                        </p:tgtEl>
                                        <p:attrNameLst>
                                          <p:attrName>ppt_x</p:attrName>
                                        </p:attrNameLst>
                                      </p:cBhvr>
                                      <p:tavLst>
                                        <p:tav tm="0">
                                          <p:val>
                                            <p:strVal val="#ppt_x"/>
                                          </p:val>
                                        </p:tav>
                                        <p:tav tm="100000">
                                          <p:val>
                                            <p:strVal val="#ppt_x"/>
                                          </p:val>
                                        </p:tav>
                                      </p:tavLst>
                                    </p:anim>
                                    <p:anim calcmode="lin" valueType="num">
                                      <p:cBhvr additive="base">
                                        <p:cTn id="131" dur="500" fill="hold"/>
                                        <p:tgtEl>
                                          <p:spTgt spid="22"/>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23"/>
                                        </p:tgtEl>
                                        <p:attrNameLst>
                                          <p:attrName>style.visibility</p:attrName>
                                        </p:attrNameLst>
                                      </p:cBhvr>
                                      <p:to>
                                        <p:strVal val="visible"/>
                                      </p:to>
                                    </p:set>
                                    <p:anim calcmode="lin" valueType="num">
                                      <p:cBhvr additive="base">
                                        <p:cTn id="134" dur="500" fill="hold"/>
                                        <p:tgtEl>
                                          <p:spTgt spid="23"/>
                                        </p:tgtEl>
                                        <p:attrNameLst>
                                          <p:attrName>ppt_x</p:attrName>
                                        </p:attrNameLst>
                                      </p:cBhvr>
                                      <p:tavLst>
                                        <p:tav tm="0">
                                          <p:val>
                                            <p:strVal val="#ppt_x"/>
                                          </p:val>
                                        </p:tav>
                                        <p:tav tm="100000">
                                          <p:val>
                                            <p:strVal val="#ppt_x"/>
                                          </p:val>
                                        </p:tav>
                                      </p:tavLst>
                                    </p:anim>
                                    <p:anim calcmode="lin" valueType="num">
                                      <p:cBhvr additive="base">
                                        <p:cTn id="135" dur="500" fill="hold"/>
                                        <p:tgtEl>
                                          <p:spTgt spid="23"/>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34"/>
                                        </p:tgtEl>
                                        <p:attrNameLst>
                                          <p:attrName>style.visibility</p:attrName>
                                        </p:attrNameLst>
                                      </p:cBhvr>
                                      <p:to>
                                        <p:strVal val="visible"/>
                                      </p:to>
                                    </p:set>
                                    <p:anim calcmode="lin" valueType="num">
                                      <p:cBhvr additive="base">
                                        <p:cTn id="138" dur="500" fill="hold"/>
                                        <p:tgtEl>
                                          <p:spTgt spid="34"/>
                                        </p:tgtEl>
                                        <p:attrNameLst>
                                          <p:attrName>ppt_x</p:attrName>
                                        </p:attrNameLst>
                                      </p:cBhvr>
                                      <p:tavLst>
                                        <p:tav tm="0">
                                          <p:val>
                                            <p:strVal val="#ppt_x"/>
                                          </p:val>
                                        </p:tav>
                                        <p:tav tm="100000">
                                          <p:val>
                                            <p:strVal val="#ppt_x"/>
                                          </p:val>
                                        </p:tav>
                                      </p:tavLst>
                                    </p:anim>
                                    <p:anim calcmode="lin" valueType="num">
                                      <p:cBhvr additive="base">
                                        <p:cTn id="139" dur="500" fill="hold"/>
                                        <p:tgtEl>
                                          <p:spTgt spid="34"/>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35"/>
                                        </p:tgtEl>
                                        <p:attrNameLst>
                                          <p:attrName>style.visibility</p:attrName>
                                        </p:attrNameLst>
                                      </p:cBhvr>
                                      <p:to>
                                        <p:strVal val="visible"/>
                                      </p:to>
                                    </p:set>
                                    <p:anim calcmode="lin" valueType="num">
                                      <p:cBhvr additive="base">
                                        <p:cTn id="142" dur="500" fill="hold"/>
                                        <p:tgtEl>
                                          <p:spTgt spid="35"/>
                                        </p:tgtEl>
                                        <p:attrNameLst>
                                          <p:attrName>ppt_x</p:attrName>
                                        </p:attrNameLst>
                                      </p:cBhvr>
                                      <p:tavLst>
                                        <p:tav tm="0">
                                          <p:val>
                                            <p:strVal val="#ppt_x"/>
                                          </p:val>
                                        </p:tav>
                                        <p:tav tm="100000">
                                          <p:val>
                                            <p:strVal val="#ppt_x"/>
                                          </p:val>
                                        </p:tav>
                                      </p:tavLst>
                                    </p:anim>
                                    <p:anim calcmode="lin" valueType="num">
                                      <p:cBhvr additive="base">
                                        <p:cTn id="14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39"/>
                                        </p:tgtEl>
                                        <p:attrNameLst>
                                          <p:attrName>style.visibility</p:attrName>
                                        </p:attrNameLst>
                                      </p:cBhvr>
                                      <p:to>
                                        <p:strVal val="visible"/>
                                      </p:to>
                                    </p:set>
                                    <p:anim calcmode="lin" valueType="num">
                                      <p:cBhvr additive="base">
                                        <p:cTn id="148" dur="500" fill="hold"/>
                                        <p:tgtEl>
                                          <p:spTgt spid="39"/>
                                        </p:tgtEl>
                                        <p:attrNameLst>
                                          <p:attrName>ppt_x</p:attrName>
                                        </p:attrNameLst>
                                      </p:cBhvr>
                                      <p:tavLst>
                                        <p:tav tm="0">
                                          <p:val>
                                            <p:strVal val="#ppt_x"/>
                                          </p:val>
                                        </p:tav>
                                        <p:tav tm="100000">
                                          <p:val>
                                            <p:strVal val="#ppt_x"/>
                                          </p:val>
                                        </p:tav>
                                      </p:tavLst>
                                    </p:anim>
                                    <p:anim calcmode="lin" valueType="num">
                                      <p:cBhvr additive="base">
                                        <p:cTn id="14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40"/>
                                        </p:tgtEl>
                                        <p:attrNameLst>
                                          <p:attrName>style.visibility</p:attrName>
                                        </p:attrNameLst>
                                      </p:cBhvr>
                                      <p:to>
                                        <p:strVal val="visible"/>
                                      </p:to>
                                    </p:set>
                                    <p:anim calcmode="lin" valueType="num">
                                      <p:cBhvr additive="base">
                                        <p:cTn id="154" dur="500" fill="hold"/>
                                        <p:tgtEl>
                                          <p:spTgt spid="40"/>
                                        </p:tgtEl>
                                        <p:attrNameLst>
                                          <p:attrName>ppt_x</p:attrName>
                                        </p:attrNameLst>
                                      </p:cBhvr>
                                      <p:tavLst>
                                        <p:tav tm="0">
                                          <p:val>
                                            <p:strVal val="#ppt_x"/>
                                          </p:val>
                                        </p:tav>
                                        <p:tav tm="100000">
                                          <p:val>
                                            <p:strVal val="#ppt_x"/>
                                          </p:val>
                                        </p:tav>
                                      </p:tavLst>
                                    </p:anim>
                                    <p:anim calcmode="lin" valueType="num">
                                      <p:cBhvr additive="base">
                                        <p:cTn id="15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grpId="0" nodeType="clickEffect">
                                  <p:stCondLst>
                                    <p:cond delay="0"/>
                                  </p:stCondLst>
                                  <p:childTnLst>
                                    <p:set>
                                      <p:cBhvr>
                                        <p:cTn id="159" dur="1" fill="hold">
                                          <p:stCondLst>
                                            <p:cond delay="0"/>
                                          </p:stCondLst>
                                        </p:cTn>
                                        <p:tgtEl>
                                          <p:spTgt spid="41"/>
                                        </p:tgtEl>
                                        <p:attrNameLst>
                                          <p:attrName>style.visibility</p:attrName>
                                        </p:attrNameLst>
                                      </p:cBhvr>
                                      <p:to>
                                        <p:strVal val="visible"/>
                                      </p:to>
                                    </p:set>
                                    <p:anim calcmode="lin" valueType="num">
                                      <p:cBhvr additive="base">
                                        <p:cTn id="160" dur="500" fill="hold"/>
                                        <p:tgtEl>
                                          <p:spTgt spid="41"/>
                                        </p:tgtEl>
                                        <p:attrNameLst>
                                          <p:attrName>ppt_x</p:attrName>
                                        </p:attrNameLst>
                                      </p:cBhvr>
                                      <p:tavLst>
                                        <p:tav tm="0">
                                          <p:val>
                                            <p:strVal val="#ppt_x"/>
                                          </p:val>
                                        </p:tav>
                                        <p:tav tm="100000">
                                          <p:val>
                                            <p:strVal val="#ppt_x"/>
                                          </p:val>
                                        </p:tav>
                                      </p:tavLst>
                                    </p:anim>
                                    <p:anim calcmode="lin" valueType="num">
                                      <p:cBhvr additive="base">
                                        <p:cTn id="16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42"/>
                                        </p:tgtEl>
                                        <p:attrNameLst>
                                          <p:attrName>style.visibility</p:attrName>
                                        </p:attrNameLst>
                                      </p:cBhvr>
                                      <p:to>
                                        <p:strVal val="visible"/>
                                      </p:to>
                                    </p:set>
                                    <p:anim calcmode="lin" valueType="num">
                                      <p:cBhvr additive="base">
                                        <p:cTn id="166" dur="500" fill="hold"/>
                                        <p:tgtEl>
                                          <p:spTgt spid="42"/>
                                        </p:tgtEl>
                                        <p:attrNameLst>
                                          <p:attrName>ppt_x</p:attrName>
                                        </p:attrNameLst>
                                      </p:cBhvr>
                                      <p:tavLst>
                                        <p:tav tm="0">
                                          <p:val>
                                            <p:strVal val="#ppt_x"/>
                                          </p:val>
                                        </p:tav>
                                        <p:tav tm="100000">
                                          <p:val>
                                            <p:strVal val="#ppt_x"/>
                                          </p:val>
                                        </p:tav>
                                      </p:tavLst>
                                    </p:anim>
                                    <p:anim calcmode="lin" valueType="num">
                                      <p:cBhvr additive="base">
                                        <p:cTn id="16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7" grpId="0" animBg="1"/>
      <p:bldP spid="28" grpId="0"/>
      <p:bldP spid="29" grpId="0"/>
      <p:bldP spid="30" grpId="0"/>
      <p:bldP spid="31" grpId="0"/>
      <p:bldP spid="32" grpId="0"/>
      <p:bldP spid="33" grpId="0"/>
      <p:bldP spid="34" grpId="0"/>
      <p:bldP spid="35" grpId="0"/>
      <p:bldP spid="39" grpId="0"/>
      <p:bldP spid="40" grpId="0"/>
      <p:bldP spid="41" grpId="0"/>
      <p:bldP spid="4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C8C71D0-152B-426F-8D68-ABDA45D62E50}"/>
              </a:ext>
            </a:extLst>
          </p:cNvPr>
          <p:cNvSpPr txBox="1">
            <a:spLocks/>
          </p:cNvSpPr>
          <p:nvPr/>
        </p:nvSpPr>
        <p:spPr>
          <a:xfrm>
            <a:off x="-673418" y="115652"/>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586" b="1" dirty="0">
                <a:solidFill>
                  <a:schemeClr val="tx1"/>
                </a:solidFill>
                <a:latin typeface="Arial" panose="020B0604020202020204" pitchFamily="34" charset="0"/>
                <a:cs typeface="Arial" panose="020B0604020202020204" pitchFamily="34" charset="0"/>
              </a:rPr>
              <a:t>Herramientas de Minería de datos</a:t>
            </a:r>
          </a:p>
        </p:txBody>
      </p:sp>
      <p:sp>
        <p:nvSpPr>
          <p:cNvPr id="4" name="1 CuadroTexto">
            <a:extLst>
              <a:ext uri="{FF2B5EF4-FFF2-40B4-BE49-F238E27FC236}">
                <a16:creationId xmlns:a16="http://schemas.microsoft.com/office/drawing/2014/main" id="{2C3E806A-023B-42C1-B349-8644726E0486}"/>
              </a:ext>
            </a:extLst>
          </p:cNvPr>
          <p:cNvSpPr txBox="1"/>
          <p:nvPr/>
        </p:nvSpPr>
        <p:spPr>
          <a:xfrm>
            <a:off x="331352" y="1331601"/>
            <a:ext cx="5598071" cy="5242654"/>
          </a:xfrm>
          <a:prstGeom prst="rect">
            <a:avLst/>
          </a:prstGeom>
          <a:noFill/>
        </p:spPr>
        <p:txBody>
          <a:bodyPr wrap="square">
            <a:spAutoFit/>
          </a:bodyPr>
          <a:lstStyle/>
          <a:p>
            <a:pPr algn="just">
              <a:defRPr/>
            </a:pPr>
            <a:r>
              <a:rPr lang="es-ES" sz="2789" b="1" dirty="0">
                <a:solidFill>
                  <a:schemeClr val="bg1"/>
                </a:solidFill>
              </a:rPr>
              <a:t>Ventajas</a:t>
            </a:r>
            <a:endParaRPr lang="es-ES" sz="1992" b="1" dirty="0">
              <a:solidFill>
                <a:schemeClr val="bg1"/>
              </a:solidFill>
            </a:endParaRPr>
          </a:p>
          <a:p>
            <a:pPr algn="just">
              <a:defRPr/>
            </a:pPr>
            <a:endParaRPr lang="es-ES" sz="1992" b="1" dirty="0">
              <a:solidFill>
                <a:srgbClr val="0070C0"/>
              </a:solidFill>
            </a:endParaRPr>
          </a:p>
          <a:p>
            <a:pPr marL="341563" indent="-341563" algn="just">
              <a:buClr>
                <a:srgbClr val="00B050"/>
              </a:buClr>
              <a:buSzPct val="143000"/>
              <a:buFont typeface="Wingdings" panose="05000000000000000000" pitchFamily="2" charset="2"/>
              <a:buChar char="ü"/>
              <a:defRPr/>
            </a:pPr>
            <a:r>
              <a:rPr lang="es-ES" sz="1793" dirty="0">
                <a:solidFill>
                  <a:schemeClr val="bg1"/>
                </a:solidFill>
              </a:rPr>
              <a:t>Realizan cientos o miles de contrastes de hipótesis en un tiempo muy reducido.</a:t>
            </a:r>
          </a:p>
          <a:p>
            <a:pPr marL="341563" indent="-341563" algn="just">
              <a:buClr>
                <a:srgbClr val="00B050"/>
              </a:buClr>
              <a:buSzPct val="143000"/>
              <a:buFont typeface="Wingdings" panose="05000000000000000000" pitchFamily="2" charset="2"/>
              <a:buChar char="ü"/>
              <a:defRPr/>
            </a:pPr>
            <a:r>
              <a:rPr lang="es-ES" sz="1793" dirty="0">
                <a:solidFill>
                  <a:schemeClr val="bg1"/>
                </a:solidFill>
              </a:rPr>
              <a:t>Calculan múltiples de modelos en muy corto tiempo, posteriormente podemos decidir por el más apropiado.</a:t>
            </a:r>
          </a:p>
          <a:p>
            <a:pPr marL="341563" indent="-341563" algn="just">
              <a:buClr>
                <a:srgbClr val="00B050"/>
              </a:buClr>
              <a:buSzPct val="143000"/>
              <a:buFont typeface="Wingdings" panose="05000000000000000000" pitchFamily="2" charset="2"/>
              <a:buChar char="ü"/>
              <a:defRPr/>
            </a:pPr>
            <a:r>
              <a:rPr lang="es-ES" sz="1793" dirty="0">
                <a:solidFill>
                  <a:schemeClr val="bg1"/>
                </a:solidFill>
              </a:rPr>
              <a:t>Un programa estadístico es capaz de realizar miles iteraciones, que son problemas usuales en la investigación de operaciones.</a:t>
            </a:r>
          </a:p>
          <a:p>
            <a:pPr marL="341563" indent="-341563" algn="just">
              <a:buClr>
                <a:srgbClr val="00B050"/>
              </a:buClr>
              <a:buSzPct val="143000"/>
              <a:buFont typeface="Wingdings" panose="05000000000000000000" pitchFamily="2" charset="2"/>
              <a:buChar char="ü"/>
              <a:defRPr/>
            </a:pPr>
            <a:r>
              <a:rPr lang="es-ES" sz="1793" dirty="0">
                <a:solidFill>
                  <a:schemeClr val="bg1"/>
                </a:solidFill>
              </a:rPr>
              <a:t>Tiene la capacidad de elegir entre miles de resultados posibles cuál de todos ellos es el óptimo.</a:t>
            </a:r>
          </a:p>
          <a:p>
            <a:pPr marL="341563" indent="-341563" algn="just">
              <a:buClr>
                <a:srgbClr val="00B050"/>
              </a:buClr>
              <a:buSzPct val="143000"/>
              <a:buFont typeface="Wingdings" panose="05000000000000000000" pitchFamily="2" charset="2"/>
              <a:buChar char="ü"/>
              <a:defRPr/>
            </a:pPr>
            <a:r>
              <a:rPr lang="es-ES" sz="1793" dirty="0">
                <a:solidFill>
                  <a:schemeClr val="bg1"/>
                </a:solidFill>
              </a:rPr>
              <a:t>Permiten resolver problemas de estadística aplicada, luego de probar miles de combinaciones para quedarse finalmente con la que se crea que es la mejor para el uso.</a:t>
            </a:r>
          </a:p>
          <a:p>
            <a:pPr marL="341563" indent="-341563" algn="just">
              <a:buFont typeface="Arial" panose="020B0604020202020204" pitchFamily="34" charset="0"/>
              <a:buChar char="•"/>
              <a:defRPr/>
            </a:pPr>
            <a:endParaRPr lang="es-ES" sz="1793" dirty="0">
              <a:solidFill>
                <a:srgbClr val="0070C0"/>
              </a:solidFill>
            </a:endParaRPr>
          </a:p>
        </p:txBody>
      </p:sp>
      <p:sp>
        <p:nvSpPr>
          <p:cNvPr id="5" name="CuadroTexto 4">
            <a:extLst>
              <a:ext uri="{FF2B5EF4-FFF2-40B4-BE49-F238E27FC236}">
                <a16:creationId xmlns:a16="http://schemas.microsoft.com/office/drawing/2014/main" id="{E10C01F9-27C9-4460-EB49-E3FC025F243A}"/>
              </a:ext>
            </a:extLst>
          </p:cNvPr>
          <p:cNvSpPr txBox="1"/>
          <p:nvPr/>
        </p:nvSpPr>
        <p:spPr>
          <a:xfrm>
            <a:off x="6262577" y="2128514"/>
            <a:ext cx="5746896" cy="3323987"/>
          </a:xfrm>
          <a:prstGeom prst="rect">
            <a:avLst/>
          </a:prstGeom>
          <a:noFill/>
        </p:spPr>
        <p:txBody>
          <a:bodyPr wrap="square">
            <a:spAutoFit/>
          </a:bodyPr>
          <a:lstStyle/>
          <a:p>
            <a:pPr algn="just">
              <a:defRPr/>
            </a:pPr>
            <a:r>
              <a:rPr lang="es-ES" sz="2800" b="1" dirty="0">
                <a:solidFill>
                  <a:schemeClr val="bg1"/>
                </a:solidFill>
              </a:rPr>
              <a:t>Desventajas</a:t>
            </a:r>
            <a:endParaRPr lang="es-ES" sz="2000" b="1" dirty="0">
              <a:solidFill>
                <a:schemeClr val="bg1"/>
              </a:solidFill>
            </a:endParaRPr>
          </a:p>
          <a:p>
            <a:pPr algn="just">
              <a:defRPr/>
            </a:pPr>
            <a:endParaRPr lang="es-ES" sz="2000" b="1" dirty="0">
              <a:solidFill>
                <a:schemeClr val="tx2">
                  <a:lumMod val="75000"/>
                </a:schemeClr>
              </a:solidFill>
            </a:endParaRPr>
          </a:p>
          <a:p>
            <a:pPr marL="341563" indent="-341563" algn="just">
              <a:buClr>
                <a:srgbClr val="FF0000"/>
              </a:buClr>
              <a:buSzPct val="157000"/>
              <a:buFont typeface="Wingdings" panose="05000000000000000000" pitchFamily="2" charset="2"/>
              <a:buChar char="q"/>
              <a:defRPr/>
            </a:pPr>
            <a:r>
              <a:rPr lang="es-ES" sz="1800" dirty="0">
                <a:solidFill>
                  <a:schemeClr val="bg1"/>
                </a:solidFill>
              </a:rPr>
              <a:t>En los programas más complejos se necesita tener conocimientos de programación.</a:t>
            </a:r>
          </a:p>
          <a:p>
            <a:pPr marL="341563" indent="-341563" algn="just">
              <a:buClr>
                <a:srgbClr val="FF0000"/>
              </a:buClr>
              <a:buSzPct val="157000"/>
              <a:buFont typeface="Wingdings" panose="05000000000000000000" pitchFamily="2" charset="2"/>
              <a:buChar char="q"/>
              <a:defRPr/>
            </a:pPr>
            <a:r>
              <a:rPr lang="es-ES" sz="1800" dirty="0">
                <a:solidFill>
                  <a:schemeClr val="bg1"/>
                </a:solidFill>
              </a:rPr>
              <a:t>En estadística a menudo pueden salir resultados contradictorios entre </a:t>
            </a:r>
            <a:r>
              <a:rPr lang="es-ES" sz="1800" dirty="0" err="1">
                <a:solidFill>
                  <a:schemeClr val="bg1"/>
                </a:solidFill>
              </a:rPr>
              <a:t>tests</a:t>
            </a:r>
            <a:r>
              <a:rPr lang="es-ES" sz="1800" dirty="0">
                <a:solidFill>
                  <a:schemeClr val="bg1"/>
                </a:solidFill>
              </a:rPr>
              <a:t> distintos.</a:t>
            </a:r>
          </a:p>
          <a:p>
            <a:pPr marL="341563" indent="-341563" algn="just">
              <a:buClr>
                <a:srgbClr val="FF0000"/>
              </a:buClr>
              <a:buSzPct val="157000"/>
              <a:buFont typeface="Wingdings" panose="05000000000000000000" pitchFamily="2" charset="2"/>
              <a:buChar char="q"/>
              <a:defRPr/>
            </a:pPr>
            <a:r>
              <a:rPr lang="es-ES" sz="1800" dirty="0">
                <a:solidFill>
                  <a:schemeClr val="bg1"/>
                </a:solidFill>
              </a:rPr>
              <a:t>Lleva a veces a una sofisticación innecesaria al permitir el empleo de técnicas complejas para responder a cuestiones simples.</a:t>
            </a:r>
          </a:p>
          <a:p>
            <a:pPr marL="341563" indent="-341563" algn="just">
              <a:buClr>
                <a:srgbClr val="FF0000"/>
              </a:buClr>
              <a:buSzPct val="157000"/>
              <a:buFont typeface="Wingdings" panose="05000000000000000000" pitchFamily="2" charset="2"/>
              <a:buChar char="q"/>
              <a:defRPr/>
            </a:pPr>
            <a:r>
              <a:rPr lang="es-ES" sz="1800" dirty="0">
                <a:solidFill>
                  <a:schemeClr val="bg1"/>
                </a:solidFill>
              </a:rPr>
              <a:t>Los reportes de resultados contiene un nivel excesivo de información.</a:t>
            </a:r>
          </a:p>
        </p:txBody>
      </p:sp>
    </p:spTree>
    <p:extLst>
      <p:ext uri="{BB962C8B-B14F-4D97-AF65-F5344CB8AC3E}">
        <p14:creationId xmlns:p14="http://schemas.microsoft.com/office/powerpoint/2010/main" val="1016220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B629C0B-EC65-403B-97C8-8B6FF511F4AC}"/>
              </a:ext>
            </a:extLst>
          </p:cNvPr>
          <p:cNvSpPr txBox="1">
            <a:spLocks/>
          </p:cNvSpPr>
          <p:nvPr/>
        </p:nvSpPr>
        <p:spPr>
          <a:xfrm>
            <a:off x="347863" y="244103"/>
            <a:ext cx="9553584" cy="489697"/>
          </a:xfrm>
          <a:prstGeom prst="rect">
            <a:avLst/>
          </a:prstGeom>
        </p:spPr>
        <p:txBody>
          <a:bodyPr lIns="91084" tIns="45542" rIns="91084" bIns="45542"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391" b="1" dirty="0">
                <a:solidFill>
                  <a:schemeClr val="tx1"/>
                </a:solidFill>
              </a:rPr>
              <a:t>¿QUÉ ES LA ESTADÍSTICA?</a:t>
            </a:r>
            <a:endParaRPr lang="es-CO" sz="2391" b="1" dirty="0">
              <a:solidFill>
                <a:schemeClr val="tx1"/>
              </a:solidFill>
            </a:endParaRPr>
          </a:p>
        </p:txBody>
      </p:sp>
      <p:sp>
        <p:nvSpPr>
          <p:cNvPr id="4" name="1 CuadroTexto">
            <a:extLst>
              <a:ext uri="{FF2B5EF4-FFF2-40B4-BE49-F238E27FC236}">
                <a16:creationId xmlns:a16="http://schemas.microsoft.com/office/drawing/2014/main" id="{A33BFF78-1C43-4931-AD4F-365199F882F1}"/>
              </a:ext>
            </a:extLst>
          </p:cNvPr>
          <p:cNvSpPr txBox="1"/>
          <p:nvPr/>
        </p:nvSpPr>
        <p:spPr>
          <a:xfrm>
            <a:off x="347863" y="1500572"/>
            <a:ext cx="11507439" cy="2851358"/>
          </a:xfrm>
          <a:prstGeom prst="rect">
            <a:avLst/>
          </a:prstGeom>
          <a:noFill/>
        </p:spPr>
        <p:txBody>
          <a:bodyPr wrap="square">
            <a:spAutoFit/>
          </a:bodyPr>
          <a:lstStyle/>
          <a:p>
            <a:pPr algn="just">
              <a:defRPr/>
            </a:pPr>
            <a:r>
              <a:rPr lang="es-ES" sz="1992" dirty="0">
                <a:solidFill>
                  <a:schemeClr val="bg1"/>
                </a:solidFill>
              </a:rPr>
              <a:t>La </a:t>
            </a:r>
            <a:r>
              <a:rPr lang="es-ES" sz="1992" b="1" dirty="0">
                <a:solidFill>
                  <a:schemeClr val="bg1"/>
                </a:solidFill>
              </a:rPr>
              <a:t>ESTADÍSTICA </a:t>
            </a:r>
            <a:r>
              <a:rPr lang="es-ES" sz="1992" dirty="0">
                <a:solidFill>
                  <a:schemeClr val="bg1"/>
                </a:solidFill>
              </a:rPr>
              <a:t>es una ciencia que te permite tener una mejor interpretación de los fenómenos que observas. Te ofrece herramientas para estudiar y evaluar acontecimientos reales a partir de datos.</a:t>
            </a:r>
          </a:p>
          <a:p>
            <a:pPr algn="just">
              <a:defRPr/>
            </a:pPr>
            <a:endParaRPr lang="es-ES" sz="1992" dirty="0">
              <a:solidFill>
                <a:schemeClr val="bg1"/>
              </a:solidFill>
            </a:endParaRPr>
          </a:p>
          <a:p>
            <a:pPr algn="just">
              <a:defRPr/>
            </a:pPr>
            <a:r>
              <a:rPr lang="es-ES" sz="1992" dirty="0">
                <a:solidFill>
                  <a:schemeClr val="bg1"/>
                </a:solidFill>
              </a:rPr>
              <a:t>La </a:t>
            </a:r>
            <a:r>
              <a:rPr lang="es-ES" sz="1992" b="1" dirty="0">
                <a:solidFill>
                  <a:schemeClr val="bg1"/>
                </a:solidFill>
              </a:rPr>
              <a:t>ESTADÍSTICA </a:t>
            </a:r>
            <a:r>
              <a:rPr lang="es-ES" sz="1992" dirty="0">
                <a:solidFill>
                  <a:schemeClr val="bg1"/>
                </a:solidFill>
              </a:rPr>
              <a:t>tiene un sinfín de aplicaciones. Sólo necesitas observaciones de acontecimientos reales. La </a:t>
            </a:r>
            <a:r>
              <a:rPr lang="es-ES" sz="1992" b="1" dirty="0">
                <a:solidFill>
                  <a:schemeClr val="bg1"/>
                </a:solidFill>
              </a:rPr>
              <a:t>ESTADÍSTICA</a:t>
            </a:r>
            <a:r>
              <a:rPr lang="es-ES" sz="1992" dirty="0">
                <a:solidFill>
                  <a:schemeClr val="bg1"/>
                </a:solidFill>
              </a:rPr>
              <a:t> te proporcionará una </a:t>
            </a:r>
            <a:r>
              <a:rPr lang="es-ES" sz="1992" b="1" dirty="0">
                <a:solidFill>
                  <a:schemeClr val="bg1"/>
                </a:solidFill>
              </a:rPr>
              <a:t>valoración OBJETIVA</a:t>
            </a:r>
            <a:r>
              <a:rPr lang="es-ES" sz="1992" dirty="0">
                <a:solidFill>
                  <a:schemeClr val="bg1"/>
                </a:solidFill>
              </a:rPr>
              <a:t>. Aprenderás gracias a los datos.</a:t>
            </a:r>
          </a:p>
          <a:p>
            <a:pPr algn="just">
              <a:defRPr/>
            </a:pPr>
            <a:endParaRPr lang="es-ES" sz="1992" dirty="0">
              <a:solidFill>
                <a:schemeClr val="bg1"/>
              </a:solidFill>
            </a:endParaRPr>
          </a:p>
          <a:p>
            <a:pPr algn="just">
              <a:defRPr/>
            </a:pPr>
            <a:r>
              <a:rPr lang="es-ES" sz="1992" dirty="0">
                <a:solidFill>
                  <a:schemeClr val="bg1"/>
                </a:solidFill>
              </a:rPr>
              <a:t>La </a:t>
            </a:r>
            <a:r>
              <a:rPr lang="es-ES" sz="1992" b="1" dirty="0">
                <a:solidFill>
                  <a:schemeClr val="bg1"/>
                </a:solidFill>
              </a:rPr>
              <a:t>ESTADÍSTICA</a:t>
            </a:r>
            <a:r>
              <a:rPr lang="es-ES" sz="1992" dirty="0">
                <a:solidFill>
                  <a:schemeClr val="bg1"/>
                </a:solidFill>
              </a:rPr>
              <a:t> responde a preguntas y tiene un </a:t>
            </a:r>
            <a:r>
              <a:rPr lang="es-ES" sz="1992" b="1" dirty="0">
                <a:solidFill>
                  <a:schemeClr val="bg1"/>
                </a:solidFill>
              </a:rPr>
              <a:t>OBJETIVO</a:t>
            </a:r>
            <a:r>
              <a:rPr lang="es-ES" sz="1992" dirty="0">
                <a:solidFill>
                  <a:schemeClr val="bg1"/>
                </a:solidFill>
              </a:rPr>
              <a:t> definido detrás de cada aplicación.</a:t>
            </a:r>
          </a:p>
        </p:txBody>
      </p:sp>
      <p:pic>
        <p:nvPicPr>
          <p:cNvPr id="5" name="Imagen 4">
            <a:extLst>
              <a:ext uri="{FF2B5EF4-FFF2-40B4-BE49-F238E27FC236}">
                <a16:creationId xmlns:a16="http://schemas.microsoft.com/office/drawing/2014/main" id="{4DA43AE4-FB0F-4BBE-BF7F-59EED254BD58}"/>
              </a:ext>
            </a:extLst>
          </p:cNvPr>
          <p:cNvPicPr>
            <a:picLocks noChangeAspect="1"/>
          </p:cNvPicPr>
          <p:nvPr/>
        </p:nvPicPr>
        <p:blipFill>
          <a:blip r:embed="rId3"/>
          <a:stretch>
            <a:fillRect/>
          </a:stretch>
        </p:blipFill>
        <p:spPr>
          <a:xfrm>
            <a:off x="2668309" y="4642693"/>
            <a:ext cx="2125298" cy="1896177"/>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2" descr="El proceso de toma de decisiones - Cepymenews">
            <a:extLst>
              <a:ext uri="{FF2B5EF4-FFF2-40B4-BE49-F238E27FC236}">
                <a16:creationId xmlns:a16="http://schemas.microsoft.com/office/drawing/2014/main" id="{BEFF5272-E95E-4418-9C93-D90705DDF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6116" y="4520725"/>
            <a:ext cx="3790175" cy="2018145"/>
          </a:xfrm>
          <a:prstGeom prst="rect">
            <a:avLst/>
          </a:prstGeom>
          <a:noFill/>
          <a:extLst>
            <a:ext uri="{909E8E84-426E-40DD-AFC4-6F175D3DCCD1}">
              <a14:hiddenFill xmlns:a14="http://schemas.microsoft.com/office/drawing/2010/main">
                <a:solidFill>
                  <a:srgbClr val="FFFFFF"/>
                </a:solidFill>
              </a14:hiddenFill>
            </a:ext>
          </a:extLst>
        </p:spPr>
      </p:pic>
      <p:pic>
        <p:nvPicPr>
          <p:cNvPr id="7" name="Gráfico 6">
            <a:extLst>
              <a:ext uri="{FF2B5EF4-FFF2-40B4-BE49-F238E27FC236}">
                <a16:creationId xmlns:a16="http://schemas.microsoft.com/office/drawing/2014/main" id="{21909C26-2759-48CF-9EF5-79258D0B7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591706">
            <a:off x="5308425" y="5291911"/>
            <a:ext cx="597740" cy="597740"/>
          </a:xfrm>
          <a:prstGeom prst="rect">
            <a:avLst/>
          </a:prstGeom>
        </p:spPr>
      </p:pic>
    </p:spTree>
    <p:extLst>
      <p:ext uri="{BB962C8B-B14F-4D97-AF65-F5344CB8AC3E}">
        <p14:creationId xmlns:p14="http://schemas.microsoft.com/office/powerpoint/2010/main" val="229920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26"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FF0494D-8152-40E4-B94F-46119E4A1A1C}"/>
              </a:ext>
            </a:extLst>
          </p:cNvPr>
          <p:cNvSpPr txBox="1">
            <a:spLocks/>
          </p:cNvSpPr>
          <p:nvPr/>
        </p:nvSpPr>
        <p:spPr>
          <a:xfrm>
            <a:off x="304778" y="0"/>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200" b="1">
                <a:solidFill>
                  <a:schemeClr val="tx1"/>
                </a:solidFill>
              </a:rPr>
              <a:t>Ramas de la Estadística.</a:t>
            </a:r>
            <a:endParaRPr lang="es-CO" sz="3200" b="1" dirty="0">
              <a:solidFill>
                <a:schemeClr val="tx1"/>
              </a:solidFill>
            </a:endParaRPr>
          </a:p>
        </p:txBody>
      </p:sp>
      <p:pic>
        <p:nvPicPr>
          <p:cNvPr id="4" name="Imagen 3" descr="Vocacion Estadistica: Ramas de la Ciencia Estadística">
            <a:extLst>
              <a:ext uri="{FF2B5EF4-FFF2-40B4-BE49-F238E27FC236}">
                <a16:creationId xmlns:a16="http://schemas.microsoft.com/office/drawing/2014/main" id="{9FC18DF2-AA80-4310-9D24-BC9E3A20C7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43200" y="776177"/>
            <a:ext cx="9165265" cy="59985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8821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05E2873-D99D-4BF8-896F-E0CB93FFC1EE}"/>
              </a:ext>
            </a:extLst>
          </p:cNvPr>
          <p:cNvSpPr txBox="1">
            <a:spLocks/>
          </p:cNvSpPr>
          <p:nvPr/>
        </p:nvSpPr>
        <p:spPr>
          <a:xfrm>
            <a:off x="542733" y="37145"/>
            <a:ext cx="7957489"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latin typeface="Arial" panose="020B0604020202020204" pitchFamily="34" charset="0"/>
                <a:cs typeface="Arial" panose="020B0604020202020204" pitchFamily="34" charset="0"/>
              </a:rPr>
              <a:t>1.5. Seleccionar los Modelos de segmentación:</a:t>
            </a:r>
          </a:p>
        </p:txBody>
      </p:sp>
      <p:graphicFrame>
        <p:nvGraphicFramePr>
          <p:cNvPr id="2" name="Diagrama 1">
            <a:extLst>
              <a:ext uri="{FF2B5EF4-FFF2-40B4-BE49-F238E27FC236}">
                <a16:creationId xmlns:a16="http://schemas.microsoft.com/office/drawing/2014/main" id="{802FAF01-9152-4E82-9825-39FD64A073D0}"/>
              </a:ext>
            </a:extLst>
          </p:cNvPr>
          <p:cNvGraphicFramePr/>
          <p:nvPr>
            <p:extLst>
              <p:ext uri="{D42A27DB-BD31-4B8C-83A1-F6EECF244321}">
                <p14:modId xmlns:p14="http://schemas.microsoft.com/office/powerpoint/2010/main" val="1924077548"/>
              </p:ext>
            </p:extLst>
          </p:nvPr>
        </p:nvGraphicFramePr>
        <p:xfrm>
          <a:off x="542733" y="885353"/>
          <a:ext cx="10792923" cy="5368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CuadroTexto 30">
            <a:extLst>
              <a:ext uri="{FF2B5EF4-FFF2-40B4-BE49-F238E27FC236}">
                <a16:creationId xmlns:a16="http://schemas.microsoft.com/office/drawing/2014/main" id="{DD8EB10E-BAD3-4600-B9F4-2968D3158AD3}"/>
              </a:ext>
            </a:extLst>
          </p:cNvPr>
          <p:cNvSpPr txBox="1"/>
          <p:nvPr/>
        </p:nvSpPr>
        <p:spPr>
          <a:xfrm>
            <a:off x="-206493" y="2011783"/>
            <a:ext cx="2125674" cy="830997"/>
          </a:xfrm>
          <a:prstGeom prst="rect">
            <a:avLst/>
          </a:prstGeom>
          <a:noFill/>
        </p:spPr>
        <p:txBody>
          <a:bodyPr wrap="square">
            <a:spAutoFit/>
          </a:bodyPr>
          <a:lstStyle/>
          <a:p>
            <a:pPr lvl="1" algn="just">
              <a:defRPr/>
            </a:pPr>
            <a:r>
              <a:rPr lang="es-ES_tradnl" sz="2400" b="1" dirty="0">
                <a:solidFill>
                  <a:srgbClr val="002060"/>
                </a:solidFill>
              </a:rPr>
              <a:t>Elegir el algoritmo</a:t>
            </a:r>
          </a:p>
        </p:txBody>
      </p:sp>
      <p:sp>
        <p:nvSpPr>
          <p:cNvPr id="34" name="CuadroTexto 33">
            <a:extLst>
              <a:ext uri="{FF2B5EF4-FFF2-40B4-BE49-F238E27FC236}">
                <a16:creationId xmlns:a16="http://schemas.microsoft.com/office/drawing/2014/main" id="{D596BF0B-D44B-4371-A18A-1035116A94B4}"/>
              </a:ext>
            </a:extLst>
          </p:cNvPr>
          <p:cNvSpPr txBox="1"/>
          <p:nvPr/>
        </p:nvSpPr>
        <p:spPr>
          <a:xfrm>
            <a:off x="112119" y="3569642"/>
            <a:ext cx="4009937" cy="2893100"/>
          </a:xfrm>
          <a:prstGeom prst="rect">
            <a:avLst/>
          </a:prstGeom>
          <a:noFill/>
        </p:spPr>
        <p:txBody>
          <a:bodyPr wrap="square">
            <a:spAutoFit/>
          </a:bodyPr>
          <a:lstStyle/>
          <a:p>
            <a:pPr marL="742950" lvl="1" indent="-285750" algn="just">
              <a:buFont typeface="Arial" panose="020B0604020202020204" pitchFamily="34" charset="0"/>
              <a:buChar char="•"/>
              <a:defRPr/>
            </a:pPr>
            <a:r>
              <a:rPr lang="es-ES" sz="1400" b="1" dirty="0">
                <a:solidFill>
                  <a:schemeClr val="bg1"/>
                </a:solidFill>
              </a:rPr>
              <a:t>Adecuación del algoritmo</a:t>
            </a:r>
            <a:r>
              <a:rPr lang="es-ES" sz="1400" dirty="0">
                <a:solidFill>
                  <a:schemeClr val="bg1"/>
                </a:solidFill>
              </a:rPr>
              <a:t>: Diferentes algoritmos producen mejores resultados para tipos de variables cuantitativas, cualitativas o mixtas.</a:t>
            </a:r>
          </a:p>
          <a:p>
            <a:pPr marL="742950" lvl="1" indent="-285750" algn="just">
              <a:buFont typeface="Arial" panose="020B0604020202020204" pitchFamily="34" charset="0"/>
              <a:buChar char="•"/>
              <a:defRPr/>
            </a:pPr>
            <a:r>
              <a:rPr lang="es-ES" sz="1400" b="1" dirty="0">
                <a:solidFill>
                  <a:schemeClr val="bg1"/>
                </a:solidFill>
              </a:rPr>
              <a:t>Proceso iterativo: </a:t>
            </a:r>
            <a:r>
              <a:rPr lang="es-ES" sz="1400" dirty="0">
                <a:solidFill>
                  <a:schemeClr val="bg1"/>
                </a:solidFill>
              </a:rPr>
              <a:t>seleccionar los modelos que mejor se ajusten verificando estadística y prácticamente los resultados de múltiples modelos.</a:t>
            </a:r>
          </a:p>
          <a:p>
            <a:pPr marL="742950" lvl="1" indent="-285750" algn="just">
              <a:buFont typeface="Arial" panose="020B0604020202020204" pitchFamily="34" charset="0"/>
              <a:buChar char="•"/>
              <a:defRPr/>
            </a:pPr>
            <a:r>
              <a:rPr lang="es-ES" sz="1400" b="1" dirty="0">
                <a:solidFill>
                  <a:schemeClr val="bg1"/>
                </a:solidFill>
              </a:rPr>
              <a:t>Elección informada de algoritmos: </a:t>
            </a:r>
            <a:r>
              <a:rPr lang="es-ES" sz="1400" dirty="0">
                <a:solidFill>
                  <a:schemeClr val="bg1"/>
                </a:solidFill>
              </a:rPr>
              <a:t>base la selección del algoritmo en una comprensión profunda de la dinámica empresarial y los aspectos técnicos de cada algoritmo.</a:t>
            </a:r>
            <a:endParaRPr lang="es-CO" sz="1400" dirty="0">
              <a:solidFill>
                <a:schemeClr val="bg1"/>
              </a:solidFill>
            </a:endParaRPr>
          </a:p>
        </p:txBody>
      </p:sp>
      <p:sp>
        <p:nvSpPr>
          <p:cNvPr id="35" name="CuadroTexto 34">
            <a:extLst>
              <a:ext uri="{FF2B5EF4-FFF2-40B4-BE49-F238E27FC236}">
                <a16:creationId xmlns:a16="http://schemas.microsoft.com/office/drawing/2014/main" id="{4A758918-B24D-4110-8931-749088FA8498}"/>
              </a:ext>
            </a:extLst>
          </p:cNvPr>
          <p:cNvSpPr txBox="1"/>
          <p:nvPr/>
        </p:nvSpPr>
        <p:spPr>
          <a:xfrm>
            <a:off x="4110393" y="1596284"/>
            <a:ext cx="2437098" cy="830997"/>
          </a:xfrm>
          <a:prstGeom prst="rect">
            <a:avLst/>
          </a:prstGeom>
          <a:noFill/>
        </p:spPr>
        <p:txBody>
          <a:bodyPr wrap="square">
            <a:spAutoFit/>
          </a:bodyPr>
          <a:lstStyle/>
          <a:p>
            <a:pPr lvl="1" algn="just">
              <a:defRPr/>
            </a:pPr>
            <a:r>
              <a:rPr lang="es-ES_tradnl" sz="2400" b="1" dirty="0">
                <a:solidFill>
                  <a:srgbClr val="002060"/>
                </a:solidFill>
              </a:rPr>
              <a:t>Evaluar los modelos</a:t>
            </a:r>
          </a:p>
        </p:txBody>
      </p:sp>
      <p:sp>
        <p:nvSpPr>
          <p:cNvPr id="36" name="CuadroTexto 35">
            <a:extLst>
              <a:ext uri="{FF2B5EF4-FFF2-40B4-BE49-F238E27FC236}">
                <a16:creationId xmlns:a16="http://schemas.microsoft.com/office/drawing/2014/main" id="{E3C8B160-3B63-480E-85FC-E6C3664B9638}"/>
              </a:ext>
            </a:extLst>
          </p:cNvPr>
          <p:cNvSpPr txBox="1"/>
          <p:nvPr/>
        </p:nvSpPr>
        <p:spPr>
          <a:xfrm>
            <a:off x="4234177" y="2651183"/>
            <a:ext cx="4009937" cy="4031873"/>
          </a:xfrm>
          <a:prstGeom prst="rect">
            <a:avLst/>
          </a:prstGeom>
          <a:noFill/>
        </p:spPr>
        <p:txBody>
          <a:bodyPr wrap="square">
            <a:spAutoFit/>
          </a:bodyPr>
          <a:lstStyle/>
          <a:p>
            <a:pPr lvl="1" algn="just">
              <a:defRPr/>
            </a:pPr>
            <a:endParaRPr lang="es-ES" sz="1600" dirty="0">
              <a:solidFill>
                <a:schemeClr val="bg1"/>
              </a:solidFill>
            </a:endParaRPr>
          </a:p>
          <a:p>
            <a:pPr marL="742950" lvl="1" indent="-285750" algn="just">
              <a:buFont typeface="Arial" panose="020B0604020202020204" pitchFamily="34" charset="0"/>
              <a:buChar char="•"/>
              <a:defRPr/>
            </a:pPr>
            <a:r>
              <a:rPr lang="es-ES" sz="1600" dirty="0">
                <a:solidFill>
                  <a:schemeClr val="bg1"/>
                </a:solidFill>
              </a:rPr>
              <a:t>Comparar con modelos anteriores.</a:t>
            </a:r>
          </a:p>
          <a:p>
            <a:pPr marL="742950" lvl="1" indent="-285750">
              <a:buFont typeface="Arial" panose="020B0604020202020204" pitchFamily="34" charset="0"/>
              <a:buChar char="•"/>
              <a:defRPr/>
            </a:pPr>
            <a:r>
              <a:rPr lang="es-ES" sz="1600" b="1" dirty="0">
                <a:solidFill>
                  <a:schemeClr val="bg1"/>
                </a:solidFill>
              </a:rPr>
              <a:t>Dirección de concentración variable: </a:t>
            </a:r>
            <a:r>
              <a:rPr lang="es-ES" sz="1600" dirty="0">
                <a:solidFill>
                  <a:schemeClr val="bg1"/>
                </a:solidFill>
              </a:rPr>
              <a:t>revise el modelo si los segmentos superan el 30% o caen por debajo del 2% de concentración.</a:t>
            </a:r>
          </a:p>
          <a:p>
            <a:pPr marL="742950" lvl="1" indent="-285750" algn="just">
              <a:buFont typeface="Arial" panose="020B0604020202020204" pitchFamily="34" charset="0"/>
              <a:buChar char="•"/>
              <a:defRPr/>
            </a:pPr>
            <a:r>
              <a:rPr lang="es-ES" sz="1600" b="1" dirty="0">
                <a:solidFill>
                  <a:schemeClr val="bg1"/>
                </a:solidFill>
              </a:rPr>
              <a:t>Comparar modelos: </a:t>
            </a:r>
            <a:r>
              <a:rPr lang="es-ES" sz="1600" dirty="0">
                <a:solidFill>
                  <a:schemeClr val="bg1"/>
                </a:solidFill>
              </a:rPr>
              <a:t>evaluar modelos en distintos escenarios (por ejemplo, cambios de escala, adiciones/eliminaciones de variables).</a:t>
            </a:r>
          </a:p>
          <a:p>
            <a:pPr marL="742950" lvl="1" indent="-285750" algn="just">
              <a:buFont typeface="Arial" panose="020B0604020202020204" pitchFamily="34" charset="0"/>
              <a:buChar char="•"/>
              <a:defRPr/>
            </a:pPr>
            <a:r>
              <a:rPr lang="es-ES" sz="1600" b="1" dirty="0">
                <a:solidFill>
                  <a:schemeClr val="bg1"/>
                </a:solidFill>
              </a:rPr>
              <a:t>Pruebas de validación de diseño:</a:t>
            </a:r>
            <a:r>
              <a:rPr lang="es-ES" sz="1600" dirty="0">
                <a:solidFill>
                  <a:schemeClr val="bg1"/>
                </a:solidFill>
              </a:rPr>
              <a:t> crear pruebas de homogeneidad y heterogeneidad</a:t>
            </a:r>
            <a:r>
              <a:rPr lang="es-ES" sz="1600" dirty="0"/>
              <a:t>.</a:t>
            </a:r>
            <a:endParaRPr lang="es-CO" sz="1600" dirty="0">
              <a:solidFill>
                <a:schemeClr val="bg1"/>
              </a:solidFill>
            </a:endParaRPr>
          </a:p>
        </p:txBody>
      </p:sp>
      <p:sp>
        <p:nvSpPr>
          <p:cNvPr id="37" name="CuadroTexto 36">
            <a:extLst>
              <a:ext uri="{FF2B5EF4-FFF2-40B4-BE49-F238E27FC236}">
                <a16:creationId xmlns:a16="http://schemas.microsoft.com/office/drawing/2014/main" id="{0F96B963-21DC-4BCD-9034-F81AB8E65416}"/>
              </a:ext>
            </a:extLst>
          </p:cNvPr>
          <p:cNvSpPr txBox="1"/>
          <p:nvPr/>
        </p:nvSpPr>
        <p:spPr>
          <a:xfrm>
            <a:off x="8042625" y="963820"/>
            <a:ext cx="3723645" cy="461665"/>
          </a:xfrm>
          <a:prstGeom prst="rect">
            <a:avLst/>
          </a:prstGeom>
          <a:noFill/>
        </p:spPr>
        <p:txBody>
          <a:bodyPr wrap="square">
            <a:spAutoFit/>
          </a:bodyPr>
          <a:lstStyle/>
          <a:p>
            <a:pPr lvl="1" algn="just">
              <a:defRPr/>
            </a:pPr>
            <a:r>
              <a:rPr lang="es-ES_tradnl" sz="2400" b="1" dirty="0">
                <a:solidFill>
                  <a:srgbClr val="002060"/>
                </a:solidFill>
              </a:rPr>
              <a:t>Analizar resultados</a:t>
            </a:r>
          </a:p>
        </p:txBody>
      </p:sp>
      <p:sp>
        <p:nvSpPr>
          <p:cNvPr id="38" name="CuadroTexto 37">
            <a:extLst>
              <a:ext uri="{FF2B5EF4-FFF2-40B4-BE49-F238E27FC236}">
                <a16:creationId xmlns:a16="http://schemas.microsoft.com/office/drawing/2014/main" id="{9A3FE634-77B7-48FC-984D-BA3ABC310E2E}"/>
              </a:ext>
            </a:extLst>
          </p:cNvPr>
          <p:cNvSpPr txBox="1"/>
          <p:nvPr/>
        </p:nvSpPr>
        <p:spPr>
          <a:xfrm>
            <a:off x="8571495" y="2427282"/>
            <a:ext cx="3077771" cy="1815882"/>
          </a:xfrm>
          <a:prstGeom prst="rect">
            <a:avLst/>
          </a:prstGeom>
          <a:noFill/>
        </p:spPr>
        <p:txBody>
          <a:bodyPr wrap="square">
            <a:spAutoFit/>
          </a:bodyPr>
          <a:lstStyle/>
          <a:p>
            <a:pPr marL="742950" lvl="1" indent="-285750" algn="just">
              <a:buFont typeface="Arial" panose="020B0604020202020204" pitchFamily="34" charset="0"/>
              <a:buChar char="•"/>
              <a:defRPr/>
            </a:pPr>
            <a:r>
              <a:rPr lang="es-ES" sz="1600" dirty="0">
                <a:solidFill>
                  <a:schemeClr val="bg1"/>
                </a:solidFill>
              </a:rPr>
              <a:t>Caracterizar segmentos con estadística descriptiva.</a:t>
            </a:r>
          </a:p>
          <a:p>
            <a:pPr marL="742950" lvl="1" indent="-285750" algn="just">
              <a:buFont typeface="Arial" panose="020B0604020202020204" pitchFamily="34" charset="0"/>
              <a:buChar char="•"/>
              <a:defRPr/>
            </a:pPr>
            <a:endParaRPr lang="es-ES" sz="1600" dirty="0">
              <a:solidFill>
                <a:schemeClr val="bg1"/>
              </a:solidFill>
            </a:endParaRPr>
          </a:p>
          <a:p>
            <a:pPr marL="742950" lvl="1" indent="-285750" algn="just">
              <a:buFont typeface="Arial" panose="020B0604020202020204" pitchFamily="34" charset="0"/>
              <a:buChar char="•"/>
              <a:defRPr/>
            </a:pPr>
            <a:r>
              <a:rPr lang="es-ES" sz="1600" dirty="0">
                <a:solidFill>
                  <a:schemeClr val="bg1"/>
                </a:solidFill>
              </a:rPr>
              <a:t>Incluir riesgos identificados en la matriz LA/FT.</a:t>
            </a:r>
          </a:p>
        </p:txBody>
      </p:sp>
    </p:spTree>
    <p:extLst>
      <p:ext uri="{BB962C8B-B14F-4D97-AF65-F5344CB8AC3E}">
        <p14:creationId xmlns:p14="http://schemas.microsoft.com/office/powerpoint/2010/main" val="42515274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ítulo 1">
            <a:extLst>
              <a:ext uri="{FF2B5EF4-FFF2-40B4-BE49-F238E27FC236}">
                <a16:creationId xmlns:a16="http://schemas.microsoft.com/office/drawing/2014/main" id="{6EED40DA-0475-4318-849E-DD27012E76C6}"/>
              </a:ext>
            </a:extLst>
          </p:cNvPr>
          <p:cNvSpPr txBox="1">
            <a:spLocks/>
          </p:cNvSpPr>
          <p:nvPr/>
        </p:nvSpPr>
        <p:spPr>
          <a:xfrm>
            <a:off x="111953" y="130397"/>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586" b="1" dirty="0">
                <a:solidFill>
                  <a:schemeClr val="tx1"/>
                </a:solidFill>
              </a:rPr>
              <a:t>Ramas de la Estadística.</a:t>
            </a:r>
            <a:endParaRPr lang="es-CO" sz="3586" b="1" dirty="0">
              <a:solidFill>
                <a:schemeClr val="tx1"/>
              </a:solidFill>
            </a:endParaRPr>
          </a:p>
        </p:txBody>
      </p:sp>
      <p:sp>
        <p:nvSpPr>
          <p:cNvPr id="50" name="Rectángulo 49">
            <a:extLst>
              <a:ext uri="{FF2B5EF4-FFF2-40B4-BE49-F238E27FC236}">
                <a16:creationId xmlns:a16="http://schemas.microsoft.com/office/drawing/2014/main" id="{BC416D4C-603B-49B6-9C3A-39CD6F171030}"/>
              </a:ext>
            </a:extLst>
          </p:cNvPr>
          <p:cNvSpPr/>
          <p:nvPr/>
        </p:nvSpPr>
        <p:spPr>
          <a:xfrm>
            <a:off x="4541891" y="1149328"/>
            <a:ext cx="2472286" cy="596382"/>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3188" b="1" dirty="0">
                <a:solidFill>
                  <a:schemeClr val="tx1"/>
                </a:solidFill>
              </a:rPr>
              <a:t>Estadística</a:t>
            </a:r>
            <a:endParaRPr lang="es-CO" sz="3188" b="1" dirty="0">
              <a:solidFill>
                <a:schemeClr val="tx1"/>
              </a:solidFill>
            </a:endParaRPr>
          </a:p>
        </p:txBody>
      </p:sp>
      <p:cxnSp>
        <p:nvCxnSpPr>
          <p:cNvPr id="51" name="Conector: angular 50">
            <a:extLst>
              <a:ext uri="{FF2B5EF4-FFF2-40B4-BE49-F238E27FC236}">
                <a16:creationId xmlns:a16="http://schemas.microsoft.com/office/drawing/2014/main" id="{176C737A-F11F-41A8-ACDA-F6DE879EF2F5}"/>
              </a:ext>
            </a:extLst>
          </p:cNvPr>
          <p:cNvCxnSpPr>
            <a:cxnSpLocks/>
            <a:stCxn id="50" idx="2"/>
            <a:endCxn id="52" idx="0"/>
          </p:cNvCxnSpPr>
          <p:nvPr/>
        </p:nvCxnSpPr>
        <p:spPr>
          <a:xfrm rot="5400000">
            <a:off x="3537293" y="-61291"/>
            <a:ext cx="433741" cy="40477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ángulo 51">
            <a:extLst>
              <a:ext uri="{FF2B5EF4-FFF2-40B4-BE49-F238E27FC236}">
                <a16:creationId xmlns:a16="http://schemas.microsoft.com/office/drawing/2014/main" id="{DA31980E-13E0-4AE1-8DED-A49391A8A3C5}"/>
              </a:ext>
            </a:extLst>
          </p:cNvPr>
          <p:cNvSpPr/>
          <p:nvPr/>
        </p:nvSpPr>
        <p:spPr>
          <a:xfrm>
            <a:off x="689328" y="2179451"/>
            <a:ext cx="2081924" cy="401205"/>
          </a:xfrm>
          <a:prstGeom prst="rect">
            <a:avLst/>
          </a:prstGeom>
          <a:solidFill>
            <a:schemeClr val="accent3">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s-ES" sz="1793" dirty="0">
                <a:solidFill>
                  <a:schemeClr val="tx1"/>
                </a:solidFill>
              </a:rPr>
              <a:t>1. Descriptiva</a:t>
            </a:r>
            <a:endParaRPr lang="es-CO" sz="1793" dirty="0">
              <a:solidFill>
                <a:schemeClr val="tx1"/>
              </a:solidFill>
            </a:endParaRPr>
          </a:p>
        </p:txBody>
      </p:sp>
      <p:cxnSp>
        <p:nvCxnSpPr>
          <p:cNvPr id="53" name="Conector: angular 52">
            <a:extLst>
              <a:ext uri="{FF2B5EF4-FFF2-40B4-BE49-F238E27FC236}">
                <a16:creationId xmlns:a16="http://schemas.microsoft.com/office/drawing/2014/main" id="{20F8053C-50B7-4682-A9A9-686B85B81B13}"/>
              </a:ext>
            </a:extLst>
          </p:cNvPr>
          <p:cNvCxnSpPr>
            <a:cxnSpLocks/>
            <a:stCxn id="50" idx="2"/>
            <a:endCxn id="54" idx="0"/>
          </p:cNvCxnSpPr>
          <p:nvPr/>
        </p:nvCxnSpPr>
        <p:spPr>
          <a:xfrm rot="16200000" flipH="1">
            <a:off x="7388019" y="135725"/>
            <a:ext cx="433739" cy="36537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173F0A25-74E8-48CF-A9B5-C2C15AF31022}"/>
              </a:ext>
            </a:extLst>
          </p:cNvPr>
          <p:cNvSpPr/>
          <p:nvPr/>
        </p:nvSpPr>
        <p:spPr>
          <a:xfrm>
            <a:off x="8390780" y="2179449"/>
            <a:ext cx="2081924" cy="401205"/>
          </a:xfrm>
          <a:prstGeom prst="rect">
            <a:avLst/>
          </a:prstGeom>
          <a:solidFill>
            <a:schemeClr val="accent3">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s-ES" sz="1793" dirty="0">
                <a:solidFill>
                  <a:schemeClr val="tx1"/>
                </a:solidFill>
              </a:rPr>
              <a:t>3. Teoría</a:t>
            </a:r>
            <a:endParaRPr lang="es-CO" sz="1793" dirty="0">
              <a:solidFill>
                <a:schemeClr val="tx1"/>
              </a:solidFill>
            </a:endParaRPr>
          </a:p>
        </p:txBody>
      </p:sp>
      <p:cxnSp>
        <p:nvCxnSpPr>
          <p:cNvPr id="55" name="Conector: angular 54">
            <a:extLst>
              <a:ext uri="{FF2B5EF4-FFF2-40B4-BE49-F238E27FC236}">
                <a16:creationId xmlns:a16="http://schemas.microsoft.com/office/drawing/2014/main" id="{FD7AA3D1-F87E-4221-B5BF-D61B2AB585D6}"/>
              </a:ext>
            </a:extLst>
          </p:cNvPr>
          <p:cNvCxnSpPr>
            <a:cxnSpLocks/>
            <a:stCxn id="50" idx="2"/>
            <a:endCxn id="56" idx="0"/>
          </p:cNvCxnSpPr>
          <p:nvPr/>
        </p:nvCxnSpPr>
        <p:spPr>
          <a:xfrm rot="16200000" flipH="1">
            <a:off x="5593693" y="1930051"/>
            <a:ext cx="379525" cy="108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ángulo 55">
            <a:extLst>
              <a:ext uri="{FF2B5EF4-FFF2-40B4-BE49-F238E27FC236}">
                <a16:creationId xmlns:a16="http://schemas.microsoft.com/office/drawing/2014/main" id="{FC7025D5-DC16-4F39-977C-CDC91714E110}"/>
              </a:ext>
            </a:extLst>
          </p:cNvPr>
          <p:cNvSpPr/>
          <p:nvPr/>
        </p:nvSpPr>
        <p:spPr>
          <a:xfrm>
            <a:off x="4747915" y="2125236"/>
            <a:ext cx="2081924" cy="401205"/>
          </a:xfrm>
          <a:prstGeom prst="rect">
            <a:avLst/>
          </a:prstGeom>
          <a:solidFill>
            <a:schemeClr val="accent3">
              <a:lumMod val="5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s-ES" sz="1793" dirty="0">
                <a:solidFill>
                  <a:schemeClr val="tx1"/>
                </a:solidFill>
              </a:rPr>
              <a:t>2. Inferencial</a:t>
            </a:r>
            <a:endParaRPr lang="es-CO" sz="1793" dirty="0">
              <a:solidFill>
                <a:schemeClr val="tx1"/>
              </a:solidFill>
            </a:endParaRPr>
          </a:p>
        </p:txBody>
      </p:sp>
      <p:cxnSp>
        <p:nvCxnSpPr>
          <p:cNvPr id="57" name="Conector: angular 56">
            <a:extLst>
              <a:ext uri="{FF2B5EF4-FFF2-40B4-BE49-F238E27FC236}">
                <a16:creationId xmlns:a16="http://schemas.microsoft.com/office/drawing/2014/main" id="{D4737718-59D8-4787-9085-DD77CF0A0B4B}"/>
              </a:ext>
            </a:extLst>
          </p:cNvPr>
          <p:cNvCxnSpPr>
            <a:cxnSpLocks/>
            <a:stCxn id="52" idx="2"/>
            <a:endCxn id="58" idx="0"/>
          </p:cNvCxnSpPr>
          <p:nvPr/>
        </p:nvCxnSpPr>
        <p:spPr>
          <a:xfrm rot="5400000">
            <a:off x="993880" y="2438750"/>
            <a:ext cx="594504" cy="878317"/>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58" name="Rectángulo 57">
            <a:extLst>
              <a:ext uri="{FF2B5EF4-FFF2-40B4-BE49-F238E27FC236}">
                <a16:creationId xmlns:a16="http://schemas.microsoft.com/office/drawing/2014/main" id="{BBA333F5-42D1-49F8-B5FA-74DF22B84477}"/>
              </a:ext>
            </a:extLst>
          </p:cNvPr>
          <p:cNvSpPr/>
          <p:nvPr/>
        </p:nvSpPr>
        <p:spPr>
          <a:xfrm>
            <a:off x="215390" y="3175160"/>
            <a:ext cx="1273166" cy="32754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1793" b="1" dirty="0">
                <a:solidFill>
                  <a:schemeClr val="bg1"/>
                </a:solidFill>
              </a:rPr>
              <a:t>Variables</a:t>
            </a:r>
            <a:endParaRPr lang="es-CO" sz="1793" b="1" dirty="0">
              <a:solidFill>
                <a:schemeClr val="bg1"/>
              </a:solidFill>
            </a:endParaRPr>
          </a:p>
        </p:txBody>
      </p:sp>
      <p:cxnSp>
        <p:nvCxnSpPr>
          <p:cNvPr id="59" name="Conector: angular 58">
            <a:extLst>
              <a:ext uri="{FF2B5EF4-FFF2-40B4-BE49-F238E27FC236}">
                <a16:creationId xmlns:a16="http://schemas.microsoft.com/office/drawing/2014/main" id="{26295EFE-ADCB-439A-ABED-9DFE858F251E}"/>
              </a:ext>
            </a:extLst>
          </p:cNvPr>
          <p:cNvCxnSpPr>
            <a:cxnSpLocks/>
            <a:stCxn id="52" idx="2"/>
            <a:endCxn id="60" idx="0"/>
          </p:cNvCxnSpPr>
          <p:nvPr/>
        </p:nvCxnSpPr>
        <p:spPr>
          <a:xfrm rot="16200000" flipH="1">
            <a:off x="1224723" y="3086223"/>
            <a:ext cx="1011134" cy="1"/>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60" name="Rectángulo 59">
            <a:extLst>
              <a:ext uri="{FF2B5EF4-FFF2-40B4-BE49-F238E27FC236}">
                <a16:creationId xmlns:a16="http://schemas.microsoft.com/office/drawing/2014/main" id="{E3CDD32F-C2E0-4C5E-8D72-8DE1E0ACA2DD}"/>
              </a:ext>
            </a:extLst>
          </p:cNvPr>
          <p:cNvSpPr/>
          <p:nvPr/>
        </p:nvSpPr>
        <p:spPr>
          <a:xfrm>
            <a:off x="1144749" y="3591790"/>
            <a:ext cx="1171084" cy="2873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1793" b="1" dirty="0">
                <a:solidFill>
                  <a:schemeClr val="bg1"/>
                </a:solidFill>
              </a:rPr>
              <a:t>Medidas</a:t>
            </a:r>
            <a:endParaRPr lang="es-CO" sz="1793" b="1" dirty="0">
              <a:solidFill>
                <a:schemeClr val="bg1"/>
              </a:solidFill>
            </a:endParaRPr>
          </a:p>
        </p:txBody>
      </p:sp>
      <p:cxnSp>
        <p:nvCxnSpPr>
          <p:cNvPr id="61" name="Conector: angular 60">
            <a:extLst>
              <a:ext uri="{FF2B5EF4-FFF2-40B4-BE49-F238E27FC236}">
                <a16:creationId xmlns:a16="http://schemas.microsoft.com/office/drawing/2014/main" id="{262AAE58-2BF0-43EE-9768-74FACDE510C5}"/>
              </a:ext>
            </a:extLst>
          </p:cNvPr>
          <p:cNvCxnSpPr>
            <a:cxnSpLocks/>
            <a:stCxn id="52" idx="2"/>
            <a:endCxn id="62" idx="0"/>
          </p:cNvCxnSpPr>
          <p:nvPr/>
        </p:nvCxnSpPr>
        <p:spPr>
          <a:xfrm rot="16200000" flipH="1">
            <a:off x="1911922" y="2399024"/>
            <a:ext cx="677700" cy="1040963"/>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62" name="Rectángulo 61">
            <a:extLst>
              <a:ext uri="{FF2B5EF4-FFF2-40B4-BE49-F238E27FC236}">
                <a16:creationId xmlns:a16="http://schemas.microsoft.com/office/drawing/2014/main" id="{40616E00-C1F8-43AD-BC68-B979A0A5E68F}"/>
              </a:ext>
            </a:extLst>
          </p:cNvPr>
          <p:cNvSpPr/>
          <p:nvPr/>
        </p:nvSpPr>
        <p:spPr>
          <a:xfrm>
            <a:off x="2185711" y="3258355"/>
            <a:ext cx="1171084" cy="2873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1793" b="1" dirty="0">
                <a:solidFill>
                  <a:schemeClr val="bg1"/>
                </a:solidFill>
              </a:rPr>
              <a:t>Datos</a:t>
            </a:r>
            <a:endParaRPr lang="es-CO" sz="1793" b="1" dirty="0">
              <a:solidFill>
                <a:schemeClr val="bg1"/>
              </a:solidFill>
            </a:endParaRPr>
          </a:p>
        </p:txBody>
      </p:sp>
      <p:cxnSp>
        <p:nvCxnSpPr>
          <p:cNvPr id="63" name="Conector: angular 62">
            <a:extLst>
              <a:ext uri="{FF2B5EF4-FFF2-40B4-BE49-F238E27FC236}">
                <a16:creationId xmlns:a16="http://schemas.microsoft.com/office/drawing/2014/main" id="{8BB68736-E499-4009-8CED-E5A2999F8AB9}"/>
              </a:ext>
            </a:extLst>
          </p:cNvPr>
          <p:cNvCxnSpPr>
            <a:cxnSpLocks/>
            <a:stCxn id="56" idx="2"/>
            <a:endCxn id="64" idx="0"/>
          </p:cNvCxnSpPr>
          <p:nvPr/>
        </p:nvCxnSpPr>
        <p:spPr>
          <a:xfrm rot="5400000">
            <a:off x="4955247" y="2469453"/>
            <a:ext cx="776643" cy="890619"/>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64" name="Rectángulo 63">
            <a:extLst>
              <a:ext uri="{FF2B5EF4-FFF2-40B4-BE49-F238E27FC236}">
                <a16:creationId xmlns:a16="http://schemas.microsoft.com/office/drawing/2014/main" id="{E4692279-16CE-4056-8808-FF638DE4BC9D}"/>
              </a:ext>
            </a:extLst>
          </p:cNvPr>
          <p:cNvSpPr/>
          <p:nvPr/>
        </p:nvSpPr>
        <p:spPr>
          <a:xfrm>
            <a:off x="4162372" y="3303084"/>
            <a:ext cx="1471771" cy="48524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1793" b="1" dirty="0">
                <a:solidFill>
                  <a:schemeClr val="bg1"/>
                </a:solidFill>
              </a:rPr>
              <a:t>Estimación</a:t>
            </a:r>
            <a:endParaRPr lang="es-CO" sz="1793" b="1" dirty="0">
              <a:solidFill>
                <a:schemeClr val="bg1"/>
              </a:solidFill>
            </a:endParaRPr>
          </a:p>
        </p:txBody>
      </p:sp>
      <p:cxnSp>
        <p:nvCxnSpPr>
          <p:cNvPr id="65" name="Conector: angular 64">
            <a:extLst>
              <a:ext uri="{FF2B5EF4-FFF2-40B4-BE49-F238E27FC236}">
                <a16:creationId xmlns:a16="http://schemas.microsoft.com/office/drawing/2014/main" id="{BB4D4BC2-E380-4ECA-B422-7E4FCCFA72F6}"/>
              </a:ext>
            </a:extLst>
          </p:cNvPr>
          <p:cNvCxnSpPr>
            <a:cxnSpLocks/>
            <a:stCxn id="56" idx="2"/>
            <a:endCxn id="66" idx="0"/>
          </p:cNvCxnSpPr>
          <p:nvPr/>
        </p:nvCxnSpPr>
        <p:spPr>
          <a:xfrm rot="16200000" flipH="1">
            <a:off x="5823222" y="2492096"/>
            <a:ext cx="773927" cy="842616"/>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66" name="Rectángulo 65">
            <a:extLst>
              <a:ext uri="{FF2B5EF4-FFF2-40B4-BE49-F238E27FC236}">
                <a16:creationId xmlns:a16="http://schemas.microsoft.com/office/drawing/2014/main" id="{9B53F0B4-5175-4E86-A93B-0B9CDAD4B5FE}"/>
              </a:ext>
            </a:extLst>
          </p:cNvPr>
          <p:cNvSpPr/>
          <p:nvPr/>
        </p:nvSpPr>
        <p:spPr>
          <a:xfrm>
            <a:off x="5936061" y="3300368"/>
            <a:ext cx="1390864" cy="48524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1793" b="1" dirty="0">
                <a:solidFill>
                  <a:schemeClr val="bg1"/>
                </a:solidFill>
              </a:rPr>
              <a:t>Prueba de Hipótesis</a:t>
            </a:r>
            <a:endParaRPr lang="es-CO" sz="1793" b="1" dirty="0">
              <a:solidFill>
                <a:schemeClr val="bg1"/>
              </a:solidFill>
            </a:endParaRPr>
          </a:p>
        </p:txBody>
      </p:sp>
      <p:sp>
        <p:nvSpPr>
          <p:cNvPr id="67" name="Rectángulo 66">
            <a:extLst>
              <a:ext uri="{FF2B5EF4-FFF2-40B4-BE49-F238E27FC236}">
                <a16:creationId xmlns:a16="http://schemas.microsoft.com/office/drawing/2014/main" id="{16D742DD-608F-4FC2-BDBF-C4618CD4D7CC}"/>
              </a:ext>
            </a:extLst>
          </p:cNvPr>
          <p:cNvSpPr/>
          <p:nvPr/>
        </p:nvSpPr>
        <p:spPr>
          <a:xfrm>
            <a:off x="8697188" y="3281077"/>
            <a:ext cx="2081924" cy="40120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1793" b="1" dirty="0">
                <a:solidFill>
                  <a:schemeClr val="bg1"/>
                </a:solidFill>
              </a:rPr>
              <a:t>Probabilidad</a:t>
            </a:r>
            <a:endParaRPr lang="es-CO" sz="1793" b="1" dirty="0">
              <a:solidFill>
                <a:schemeClr val="bg1"/>
              </a:solidFill>
            </a:endParaRPr>
          </a:p>
        </p:txBody>
      </p:sp>
      <p:cxnSp>
        <p:nvCxnSpPr>
          <p:cNvPr id="68" name="Conector: angular 67">
            <a:extLst>
              <a:ext uri="{FF2B5EF4-FFF2-40B4-BE49-F238E27FC236}">
                <a16:creationId xmlns:a16="http://schemas.microsoft.com/office/drawing/2014/main" id="{E6C18E98-FDC9-4D14-9DA4-BA65619348DE}"/>
              </a:ext>
            </a:extLst>
          </p:cNvPr>
          <p:cNvCxnSpPr>
            <a:cxnSpLocks/>
            <a:stCxn id="67" idx="2"/>
            <a:endCxn id="70" idx="0"/>
          </p:cNvCxnSpPr>
          <p:nvPr/>
        </p:nvCxnSpPr>
        <p:spPr>
          <a:xfrm rot="5400000">
            <a:off x="8679911" y="3192379"/>
            <a:ext cx="568336" cy="1548142"/>
          </a:xfrm>
          <a:prstGeom prst="bent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0" name="Rectángulo 69">
            <a:extLst>
              <a:ext uri="{FF2B5EF4-FFF2-40B4-BE49-F238E27FC236}">
                <a16:creationId xmlns:a16="http://schemas.microsoft.com/office/drawing/2014/main" id="{CE3C4CDF-9DAA-416B-9237-0B301D30D2DF}"/>
              </a:ext>
            </a:extLst>
          </p:cNvPr>
          <p:cNvSpPr/>
          <p:nvPr/>
        </p:nvSpPr>
        <p:spPr>
          <a:xfrm>
            <a:off x="7347098" y="4250618"/>
            <a:ext cx="1685820" cy="4852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793" dirty="0">
                <a:solidFill>
                  <a:schemeClr val="bg1"/>
                </a:solidFill>
              </a:rPr>
              <a:t>Espacios Muestrales</a:t>
            </a:r>
            <a:endParaRPr lang="es-CO" sz="1793" dirty="0">
              <a:solidFill>
                <a:schemeClr val="bg1"/>
              </a:solidFill>
            </a:endParaRPr>
          </a:p>
        </p:txBody>
      </p:sp>
      <p:cxnSp>
        <p:nvCxnSpPr>
          <p:cNvPr id="71" name="Conector: angular 70">
            <a:extLst>
              <a:ext uri="{FF2B5EF4-FFF2-40B4-BE49-F238E27FC236}">
                <a16:creationId xmlns:a16="http://schemas.microsoft.com/office/drawing/2014/main" id="{9C450DAF-CF73-49D7-9D1F-87E6C7FDD0CD}"/>
              </a:ext>
            </a:extLst>
          </p:cNvPr>
          <p:cNvCxnSpPr>
            <a:cxnSpLocks/>
            <a:stCxn id="67" idx="2"/>
            <a:endCxn id="72" idx="0"/>
          </p:cNvCxnSpPr>
          <p:nvPr/>
        </p:nvCxnSpPr>
        <p:spPr>
          <a:xfrm rot="16200000" flipH="1">
            <a:off x="10080443" y="3339988"/>
            <a:ext cx="568335" cy="1252921"/>
          </a:xfrm>
          <a:prstGeom prst="bent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2" name="Rectángulo 71">
            <a:extLst>
              <a:ext uri="{FF2B5EF4-FFF2-40B4-BE49-F238E27FC236}">
                <a16:creationId xmlns:a16="http://schemas.microsoft.com/office/drawing/2014/main" id="{0FBBF7E7-6553-4099-8798-CE21B10FDD65}"/>
              </a:ext>
            </a:extLst>
          </p:cNvPr>
          <p:cNvSpPr/>
          <p:nvPr/>
        </p:nvSpPr>
        <p:spPr>
          <a:xfrm>
            <a:off x="10254484" y="4250617"/>
            <a:ext cx="1473173" cy="5866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793" dirty="0">
                <a:solidFill>
                  <a:schemeClr val="bg1"/>
                </a:solidFill>
              </a:rPr>
              <a:t>Técnicas de Conteo</a:t>
            </a:r>
            <a:endParaRPr lang="es-CO" sz="1793" dirty="0">
              <a:solidFill>
                <a:schemeClr val="bg1"/>
              </a:solidFill>
            </a:endParaRPr>
          </a:p>
        </p:txBody>
      </p:sp>
      <p:cxnSp>
        <p:nvCxnSpPr>
          <p:cNvPr id="73" name="Conector: angular 72">
            <a:extLst>
              <a:ext uri="{FF2B5EF4-FFF2-40B4-BE49-F238E27FC236}">
                <a16:creationId xmlns:a16="http://schemas.microsoft.com/office/drawing/2014/main" id="{88EB4BFF-E2E8-49BC-A5B5-0140EFA9FD6C}"/>
              </a:ext>
            </a:extLst>
          </p:cNvPr>
          <p:cNvCxnSpPr>
            <a:cxnSpLocks/>
            <a:stCxn id="67" idx="2"/>
            <a:endCxn id="74" idx="0"/>
          </p:cNvCxnSpPr>
          <p:nvPr/>
        </p:nvCxnSpPr>
        <p:spPr>
          <a:xfrm rot="5400000">
            <a:off x="9073536" y="4336802"/>
            <a:ext cx="1319134" cy="10095"/>
          </a:xfrm>
          <a:prstGeom prst="bent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4" name="Rectángulo 73">
            <a:extLst>
              <a:ext uri="{FF2B5EF4-FFF2-40B4-BE49-F238E27FC236}">
                <a16:creationId xmlns:a16="http://schemas.microsoft.com/office/drawing/2014/main" id="{594C0E71-E687-4C7E-9ADD-3A142962A449}"/>
              </a:ext>
            </a:extLst>
          </p:cNvPr>
          <p:cNvSpPr/>
          <p:nvPr/>
        </p:nvSpPr>
        <p:spPr>
          <a:xfrm>
            <a:off x="8991468" y="5001416"/>
            <a:ext cx="1473173" cy="10631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793" dirty="0">
                <a:solidFill>
                  <a:schemeClr val="bg1"/>
                </a:solidFill>
              </a:rPr>
              <a:t>Variables Aleatorias Estocásticas</a:t>
            </a:r>
            <a:endParaRPr lang="es-CO" sz="1793" dirty="0">
              <a:solidFill>
                <a:schemeClr val="bg1"/>
              </a:solidFill>
            </a:endParaRPr>
          </a:p>
        </p:txBody>
      </p:sp>
      <p:cxnSp>
        <p:nvCxnSpPr>
          <p:cNvPr id="75" name="Conector: angular 74">
            <a:extLst>
              <a:ext uri="{FF2B5EF4-FFF2-40B4-BE49-F238E27FC236}">
                <a16:creationId xmlns:a16="http://schemas.microsoft.com/office/drawing/2014/main" id="{9D4F1770-95ED-44DC-B53C-578221C858C3}"/>
              </a:ext>
            </a:extLst>
          </p:cNvPr>
          <p:cNvCxnSpPr>
            <a:cxnSpLocks/>
            <a:stCxn id="54" idx="2"/>
            <a:endCxn id="67" idx="0"/>
          </p:cNvCxnSpPr>
          <p:nvPr/>
        </p:nvCxnSpPr>
        <p:spPr>
          <a:xfrm rot="16200000" flipH="1">
            <a:off x="9234736" y="2777661"/>
            <a:ext cx="700423" cy="306407"/>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6" name="Conector: angular 75">
            <a:extLst>
              <a:ext uri="{FF2B5EF4-FFF2-40B4-BE49-F238E27FC236}">
                <a16:creationId xmlns:a16="http://schemas.microsoft.com/office/drawing/2014/main" id="{505965EA-E480-408F-8F3B-E1F7E5A9E3BB}"/>
              </a:ext>
            </a:extLst>
          </p:cNvPr>
          <p:cNvCxnSpPr>
            <a:cxnSpLocks/>
            <a:stCxn id="64" idx="2"/>
            <a:endCxn id="77" idx="0"/>
          </p:cNvCxnSpPr>
          <p:nvPr/>
        </p:nvCxnSpPr>
        <p:spPr>
          <a:xfrm rot="5400000">
            <a:off x="4295217" y="3841135"/>
            <a:ext cx="655850" cy="550232"/>
          </a:xfrm>
          <a:prstGeom prst="bent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7" name="Rectángulo 76">
            <a:extLst>
              <a:ext uri="{FF2B5EF4-FFF2-40B4-BE49-F238E27FC236}">
                <a16:creationId xmlns:a16="http://schemas.microsoft.com/office/drawing/2014/main" id="{F5400100-4BC8-4BDD-A65F-C43965239104}"/>
              </a:ext>
            </a:extLst>
          </p:cNvPr>
          <p:cNvSpPr/>
          <p:nvPr/>
        </p:nvSpPr>
        <p:spPr>
          <a:xfrm>
            <a:off x="3705889" y="4444176"/>
            <a:ext cx="1284274" cy="28735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793" dirty="0">
                <a:solidFill>
                  <a:schemeClr val="bg1"/>
                </a:solidFill>
              </a:rPr>
              <a:t>Puntual</a:t>
            </a:r>
            <a:endParaRPr lang="es-CO" sz="1793" dirty="0">
              <a:solidFill>
                <a:schemeClr val="bg1"/>
              </a:solidFill>
            </a:endParaRPr>
          </a:p>
        </p:txBody>
      </p:sp>
      <p:cxnSp>
        <p:nvCxnSpPr>
          <p:cNvPr id="78" name="Conector: angular 77">
            <a:extLst>
              <a:ext uri="{FF2B5EF4-FFF2-40B4-BE49-F238E27FC236}">
                <a16:creationId xmlns:a16="http://schemas.microsoft.com/office/drawing/2014/main" id="{10BEB56D-802D-4634-990C-AF588E3D1C96}"/>
              </a:ext>
            </a:extLst>
          </p:cNvPr>
          <p:cNvCxnSpPr>
            <a:cxnSpLocks/>
            <a:stCxn id="64" idx="2"/>
            <a:endCxn id="79" idx="0"/>
          </p:cNvCxnSpPr>
          <p:nvPr/>
        </p:nvCxnSpPr>
        <p:spPr>
          <a:xfrm rot="16200000" flipH="1">
            <a:off x="5024882" y="3661701"/>
            <a:ext cx="664789" cy="918037"/>
          </a:xfrm>
          <a:prstGeom prst="bentConnector3">
            <a:avLst>
              <a:gd name="adj1" fmla="val 5000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79" name="Rectángulo 78">
            <a:extLst>
              <a:ext uri="{FF2B5EF4-FFF2-40B4-BE49-F238E27FC236}">
                <a16:creationId xmlns:a16="http://schemas.microsoft.com/office/drawing/2014/main" id="{CBD486CA-4C01-4CED-B28B-B4B02A18ABC7}"/>
              </a:ext>
            </a:extLst>
          </p:cNvPr>
          <p:cNvSpPr/>
          <p:nvPr/>
        </p:nvSpPr>
        <p:spPr>
          <a:xfrm>
            <a:off x="5053316" y="4453115"/>
            <a:ext cx="1525958" cy="58873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793" dirty="0">
                <a:solidFill>
                  <a:schemeClr val="bg1"/>
                </a:solidFill>
              </a:rPr>
              <a:t>Por Intervalos</a:t>
            </a:r>
            <a:endParaRPr lang="es-CO" sz="1793" dirty="0">
              <a:solidFill>
                <a:schemeClr val="bg1"/>
              </a:solidFill>
            </a:endParaRPr>
          </a:p>
        </p:txBody>
      </p:sp>
      <p:cxnSp>
        <p:nvCxnSpPr>
          <p:cNvPr id="80" name="Conector: angular 79">
            <a:extLst>
              <a:ext uri="{FF2B5EF4-FFF2-40B4-BE49-F238E27FC236}">
                <a16:creationId xmlns:a16="http://schemas.microsoft.com/office/drawing/2014/main" id="{1C4E0071-3436-4933-B47D-17204CA27688}"/>
              </a:ext>
            </a:extLst>
          </p:cNvPr>
          <p:cNvCxnSpPr>
            <a:cxnSpLocks/>
            <a:stCxn id="77" idx="2"/>
            <a:endCxn id="81" idx="0"/>
          </p:cNvCxnSpPr>
          <p:nvPr/>
        </p:nvCxnSpPr>
        <p:spPr>
          <a:xfrm rot="5400000">
            <a:off x="3903898" y="4981173"/>
            <a:ext cx="693775" cy="19448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81" name="CuadroTexto 80">
            <a:extLst>
              <a:ext uri="{FF2B5EF4-FFF2-40B4-BE49-F238E27FC236}">
                <a16:creationId xmlns:a16="http://schemas.microsoft.com/office/drawing/2014/main" id="{D4C1CBB6-336E-456A-9D0C-540BA8D47367}"/>
              </a:ext>
            </a:extLst>
          </p:cNvPr>
          <p:cNvSpPr txBox="1"/>
          <p:nvPr/>
        </p:nvSpPr>
        <p:spPr>
          <a:xfrm>
            <a:off x="3451131" y="5425302"/>
            <a:ext cx="1404825" cy="613647"/>
          </a:xfrm>
          <a:prstGeom prst="rect">
            <a:avLst/>
          </a:prstGeom>
          <a:ln>
            <a:solidFill>
              <a:schemeClr val="tx1"/>
            </a:solidFill>
            <a:prstDash val="sysDash"/>
          </a:ln>
        </p:spPr>
        <p:txBody>
          <a:bodyPr vert="horz" wrap="square" lIns="91084" tIns="45542" rIns="91084" bIns="45542" rtlCol="0" anchor="ctr">
            <a:noAutofit/>
          </a:bodyPr>
          <a:lstStyle/>
          <a:p>
            <a:pPr marL="284636" indent="-284636">
              <a:buFont typeface="Wingdings" panose="05000000000000000000" pitchFamily="2" charset="2"/>
              <a:buChar char="ü"/>
            </a:pPr>
            <a:r>
              <a:rPr lang="es-ES" sz="1200" dirty="0">
                <a:solidFill>
                  <a:schemeClr val="bg1"/>
                </a:solidFill>
              </a:rPr>
              <a:t>Máx. Verosimilitud</a:t>
            </a:r>
          </a:p>
          <a:p>
            <a:pPr marL="284636" indent="-284636">
              <a:buFont typeface="Wingdings" panose="05000000000000000000" pitchFamily="2" charset="2"/>
              <a:buChar char="ü"/>
            </a:pPr>
            <a:r>
              <a:rPr lang="es-ES" sz="1200" dirty="0">
                <a:solidFill>
                  <a:schemeClr val="bg1"/>
                </a:solidFill>
              </a:rPr>
              <a:t>Momentos</a:t>
            </a:r>
            <a:endParaRPr lang="es-CO" sz="1200" dirty="0">
              <a:solidFill>
                <a:schemeClr val="bg1"/>
              </a:solidFill>
            </a:endParaRPr>
          </a:p>
        </p:txBody>
      </p:sp>
      <p:cxnSp>
        <p:nvCxnSpPr>
          <p:cNvPr id="82" name="Conector: angular 81">
            <a:extLst>
              <a:ext uri="{FF2B5EF4-FFF2-40B4-BE49-F238E27FC236}">
                <a16:creationId xmlns:a16="http://schemas.microsoft.com/office/drawing/2014/main" id="{B3C78567-33BA-46FE-9AF6-F4C9D95D9BB5}"/>
              </a:ext>
            </a:extLst>
          </p:cNvPr>
          <p:cNvCxnSpPr>
            <a:cxnSpLocks/>
            <a:stCxn id="79" idx="2"/>
            <a:endCxn id="83" idx="0"/>
          </p:cNvCxnSpPr>
          <p:nvPr/>
        </p:nvCxnSpPr>
        <p:spPr>
          <a:xfrm rot="5400000">
            <a:off x="5523821" y="5072809"/>
            <a:ext cx="323433" cy="26151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83" name="CuadroTexto 82">
            <a:extLst>
              <a:ext uri="{FF2B5EF4-FFF2-40B4-BE49-F238E27FC236}">
                <a16:creationId xmlns:a16="http://schemas.microsoft.com/office/drawing/2014/main" id="{91097FEC-9EA7-4DBF-BD8B-1BC891F015C5}"/>
              </a:ext>
            </a:extLst>
          </p:cNvPr>
          <p:cNvSpPr txBox="1"/>
          <p:nvPr/>
        </p:nvSpPr>
        <p:spPr>
          <a:xfrm>
            <a:off x="4818192" y="5365284"/>
            <a:ext cx="1473173" cy="433743"/>
          </a:xfrm>
          <a:prstGeom prst="rect">
            <a:avLst/>
          </a:prstGeom>
          <a:ln>
            <a:solidFill>
              <a:schemeClr val="tx1"/>
            </a:solidFill>
            <a:prstDash val="sysDash"/>
          </a:ln>
        </p:spPr>
        <p:txBody>
          <a:bodyPr vert="horz" wrap="square" lIns="91084" tIns="45542" rIns="91084" bIns="45542" rtlCol="0" anchor="ctr">
            <a:noAutofit/>
          </a:bodyPr>
          <a:lstStyle/>
          <a:p>
            <a:pPr marL="284636" indent="-284636">
              <a:buFont typeface="Wingdings" panose="05000000000000000000" pitchFamily="2" charset="2"/>
              <a:buChar char="ü"/>
            </a:pPr>
            <a:r>
              <a:rPr lang="es-ES" sz="1200" dirty="0">
                <a:solidFill>
                  <a:schemeClr val="bg1"/>
                </a:solidFill>
              </a:rPr>
              <a:t>Intervalos de Confianza…</a:t>
            </a:r>
            <a:endParaRPr lang="es-CO" sz="1200" dirty="0">
              <a:solidFill>
                <a:schemeClr val="bg1"/>
              </a:solidFill>
            </a:endParaRPr>
          </a:p>
        </p:txBody>
      </p:sp>
      <p:cxnSp>
        <p:nvCxnSpPr>
          <p:cNvPr id="84" name="Conector: angular 83">
            <a:extLst>
              <a:ext uri="{FF2B5EF4-FFF2-40B4-BE49-F238E27FC236}">
                <a16:creationId xmlns:a16="http://schemas.microsoft.com/office/drawing/2014/main" id="{D76E0471-9941-476A-AE70-CDBA7485B5E1}"/>
              </a:ext>
            </a:extLst>
          </p:cNvPr>
          <p:cNvCxnSpPr>
            <a:cxnSpLocks/>
            <a:stCxn id="58" idx="1"/>
            <a:endCxn id="85" idx="1"/>
          </p:cNvCxnSpPr>
          <p:nvPr/>
        </p:nvCxnSpPr>
        <p:spPr>
          <a:xfrm rot="10800000" flipV="1">
            <a:off x="191752" y="3338933"/>
            <a:ext cx="23638" cy="918251"/>
          </a:xfrm>
          <a:prstGeom prst="bentConnector3">
            <a:avLst>
              <a:gd name="adj1" fmla="val 1067087"/>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5" name="Rectángulo 84">
            <a:extLst>
              <a:ext uri="{FF2B5EF4-FFF2-40B4-BE49-F238E27FC236}">
                <a16:creationId xmlns:a16="http://schemas.microsoft.com/office/drawing/2014/main" id="{F038087F-26A4-47BC-B717-FECA1B8071BE}"/>
              </a:ext>
            </a:extLst>
          </p:cNvPr>
          <p:cNvSpPr/>
          <p:nvPr/>
        </p:nvSpPr>
        <p:spPr>
          <a:xfrm>
            <a:off x="191752" y="4093411"/>
            <a:ext cx="1163388" cy="3275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solidFill>
                  <a:schemeClr val="bg1"/>
                </a:solidFill>
              </a:rPr>
              <a:t>Cuantitativas</a:t>
            </a:r>
            <a:endParaRPr lang="es-CO" sz="1200" dirty="0">
              <a:solidFill>
                <a:schemeClr val="bg1"/>
              </a:solidFill>
            </a:endParaRPr>
          </a:p>
        </p:txBody>
      </p:sp>
      <p:cxnSp>
        <p:nvCxnSpPr>
          <p:cNvPr id="86" name="Conector: angular 85">
            <a:extLst>
              <a:ext uri="{FF2B5EF4-FFF2-40B4-BE49-F238E27FC236}">
                <a16:creationId xmlns:a16="http://schemas.microsoft.com/office/drawing/2014/main" id="{D3DC9318-66D6-4214-BCE2-08493B4DE432}"/>
              </a:ext>
            </a:extLst>
          </p:cNvPr>
          <p:cNvCxnSpPr>
            <a:cxnSpLocks/>
            <a:stCxn id="58" idx="1"/>
            <a:endCxn id="87" idx="1"/>
          </p:cNvCxnSpPr>
          <p:nvPr/>
        </p:nvCxnSpPr>
        <p:spPr>
          <a:xfrm rot="10800000" flipV="1">
            <a:off x="186382" y="3338934"/>
            <a:ext cx="29009" cy="1269732"/>
          </a:xfrm>
          <a:prstGeom prst="bentConnector3">
            <a:avLst>
              <a:gd name="adj1" fmla="val 88803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7" name="Rectángulo 86">
            <a:extLst>
              <a:ext uri="{FF2B5EF4-FFF2-40B4-BE49-F238E27FC236}">
                <a16:creationId xmlns:a16="http://schemas.microsoft.com/office/drawing/2014/main" id="{929CC3FC-5195-49AD-AA88-E322C2395ABD}"/>
              </a:ext>
            </a:extLst>
          </p:cNvPr>
          <p:cNvSpPr/>
          <p:nvPr/>
        </p:nvSpPr>
        <p:spPr>
          <a:xfrm>
            <a:off x="186381" y="4469849"/>
            <a:ext cx="1157385" cy="27763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solidFill>
                  <a:schemeClr val="bg1"/>
                </a:solidFill>
              </a:rPr>
              <a:t>Cualitativas</a:t>
            </a:r>
            <a:endParaRPr lang="es-CO" sz="1200" dirty="0">
              <a:solidFill>
                <a:schemeClr val="bg1"/>
              </a:solidFill>
            </a:endParaRPr>
          </a:p>
        </p:txBody>
      </p:sp>
      <p:cxnSp>
        <p:nvCxnSpPr>
          <p:cNvPr id="88" name="Conector: angular 87">
            <a:extLst>
              <a:ext uri="{FF2B5EF4-FFF2-40B4-BE49-F238E27FC236}">
                <a16:creationId xmlns:a16="http://schemas.microsoft.com/office/drawing/2014/main" id="{BAC2603B-BB2E-417D-85D7-C17E6D626405}"/>
              </a:ext>
            </a:extLst>
          </p:cNvPr>
          <p:cNvCxnSpPr>
            <a:cxnSpLocks/>
            <a:stCxn id="60" idx="2"/>
            <a:endCxn id="89" idx="1"/>
          </p:cNvCxnSpPr>
          <p:nvPr/>
        </p:nvCxnSpPr>
        <p:spPr>
          <a:xfrm rot="5400000">
            <a:off x="793475" y="4255727"/>
            <a:ext cx="1313404" cy="560228"/>
          </a:xfrm>
          <a:prstGeom prst="bentConnector4">
            <a:avLst>
              <a:gd name="adj1" fmla="val 84770"/>
              <a:gd name="adj2" fmla="val 140646"/>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89" name="Rectángulo 88">
            <a:extLst>
              <a:ext uri="{FF2B5EF4-FFF2-40B4-BE49-F238E27FC236}">
                <a16:creationId xmlns:a16="http://schemas.microsoft.com/office/drawing/2014/main" id="{E8C4E3FB-8FDA-44DE-A9A3-D1CE4EE78B9C}"/>
              </a:ext>
            </a:extLst>
          </p:cNvPr>
          <p:cNvSpPr/>
          <p:nvPr/>
        </p:nvSpPr>
        <p:spPr>
          <a:xfrm>
            <a:off x="1170064" y="5048868"/>
            <a:ext cx="978310" cy="28735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solidFill>
                  <a:schemeClr val="bg1"/>
                </a:solidFill>
              </a:rPr>
              <a:t>Posición y Tendencia</a:t>
            </a:r>
            <a:endParaRPr lang="es-CO" sz="1200" dirty="0">
              <a:solidFill>
                <a:schemeClr val="bg1"/>
              </a:solidFill>
            </a:endParaRPr>
          </a:p>
        </p:txBody>
      </p:sp>
      <p:cxnSp>
        <p:nvCxnSpPr>
          <p:cNvPr id="90" name="Conector: angular 89">
            <a:extLst>
              <a:ext uri="{FF2B5EF4-FFF2-40B4-BE49-F238E27FC236}">
                <a16:creationId xmlns:a16="http://schemas.microsoft.com/office/drawing/2014/main" id="{E730F6F8-DD30-4245-BEB1-5FEEA02B194E}"/>
              </a:ext>
            </a:extLst>
          </p:cNvPr>
          <p:cNvCxnSpPr>
            <a:cxnSpLocks/>
            <a:stCxn id="60" idx="2"/>
            <a:endCxn id="91" idx="1"/>
          </p:cNvCxnSpPr>
          <p:nvPr/>
        </p:nvCxnSpPr>
        <p:spPr>
          <a:xfrm rot="5400000">
            <a:off x="605259" y="4443944"/>
            <a:ext cx="1689838" cy="560228"/>
          </a:xfrm>
          <a:prstGeom prst="bentConnector4">
            <a:avLst>
              <a:gd name="adj1" fmla="val 63716"/>
              <a:gd name="adj2" fmla="val 140646"/>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91" name="Rectángulo 90">
            <a:extLst>
              <a:ext uri="{FF2B5EF4-FFF2-40B4-BE49-F238E27FC236}">
                <a16:creationId xmlns:a16="http://schemas.microsoft.com/office/drawing/2014/main" id="{56F143B1-CB55-4971-83EA-89BF9E57A226}"/>
              </a:ext>
            </a:extLst>
          </p:cNvPr>
          <p:cNvSpPr/>
          <p:nvPr/>
        </p:nvSpPr>
        <p:spPr>
          <a:xfrm>
            <a:off x="1170064" y="5425302"/>
            <a:ext cx="948025" cy="28735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solidFill>
                  <a:schemeClr val="bg1"/>
                </a:solidFill>
              </a:rPr>
              <a:t>Dispersión</a:t>
            </a:r>
            <a:endParaRPr lang="es-CO" sz="1200" dirty="0">
              <a:solidFill>
                <a:schemeClr val="bg1"/>
              </a:solidFill>
            </a:endParaRPr>
          </a:p>
        </p:txBody>
      </p:sp>
      <p:cxnSp>
        <p:nvCxnSpPr>
          <p:cNvPr id="92" name="Conector: angular 91">
            <a:extLst>
              <a:ext uri="{FF2B5EF4-FFF2-40B4-BE49-F238E27FC236}">
                <a16:creationId xmlns:a16="http://schemas.microsoft.com/office/drawing/2014/main" id="{83BA8888-9673-41D6-83F0-4EBEAE7A21FC}"/>
              </a:ext>
            </a:extLst>
          </p:cNvPr>
          <p:cNvCxnSpPr>
            <a:cxnSpLocks/>
            <a:stCxn id="60" idx="2"/>
            <a:endCxn id="93" idx="1"/>
          </p:cNvCxnSpPr>
          <p:nvPr/>
        </p:nvCxnSpPr>
        <p:spPr>
          <a:xfrm rot="5400000">
            <a:off x="444164" y="4609144"/>
            <a:ext cx="2016133" cy="556125"/>
          </a:xfrm>
          <a:prstGeom prst="bentConnector4">
            <a:avLst>
              <a:gd name="adj1" fmla="val 55361"/>
              <a:gd name="adj2" fmla="val 140946"/>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93" name="Rectángulo 92">
            <a:extLst>
              <a:ext uri="{FF2B5EF4-FFF2-40B4-BE49-F238E27FC236}">
                <a16:creationId xmlns:a16="http://schemas.microsoft.com/office/drawing/2014/main" id="{095BC70A-93D7-4DD8-8697-0B833CDE0391}"/>
              </a:ext>
            </a:extLst>
          </p:cNvPr>
          <p:cNvSpPr/>
          <p:nvPr/>
        </p:nvSpPr>
        <p:spPr>
          <a:xfrm>
            <a:off x="1174167" y="5751598"/>
            <a:ext cx="978310" cy="28735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solidFill>
                  <a:schemeClr val="bg1"/>
                </a:solidFill>
              </a:rPr>
              <a:t>Asimetría</a:t>
            </a:r>
            <a:endParaRPr lang="es-CO" sz="1200" dirty="0">
              <a:solidFill>
                <a:schemeClr val="bg1"/>
              </a:solidFill>
            </a:endParaRPr>
          </a:p>
        </p:txBody>
      </p:sp>
      <p:cxnSp>
        <p:nvCxnSpPr>
          <p:cNvPr id="94" name="Conector: angular 93">
            <a:extLst>
              <a:ext uri="{FF2B5EF4-FFF2-40B4-BE49-F238E27FC236}">
                <a16:creationId xmlns:a16="http://schemas.microsoft.com/office/drawing/2014/main" id="{34D852CE-3A84-40FC-A26F-A1FEBD162C44}"/>
              </a:ext>
            </a:extLst>
          </p:cNvPr>
          <p:cNvCxnSpPr>
            <a:cxnSpLocks/>
            <a:stCxn id="60" idx="2"/>
            <a:endCxn id="95" idx="1"/>
          </p:cNvCxnSpPr>
          <p:nvPr/>
        </p:nvCxnSpPr>
        <p:spPr>
          <a:xfrm rot="5400000">
            <a:off x="278431" y="4779652"/>
            <a:ext cx="2352374" cy="551348"/>
          </a:xfrm>
          <a:prstGeom prst="bentConnector4">
            <a:avLst>
              <a:gd name="adj1" fmla="val 46946"/>
              <a:gd name="adj2" fmla="val 14130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95" name="Rectángulo 94">
            <a:extLst>
              <a:ext uri="{FF2B5EF4-FFF2-40B4-BE49-F238E27FC236}">
                <a16:creationId xmlns:a16="http://schemas.microsoft.com/office/drawing/2014/main" id="{DE1EAFF5-B71F-4507-B4B1-8BCE00296661}"/>
              </a:ext>
            </a:extLst>
          </p:cNvPr>
          <p:cNvSpPr/>
          <p:nvPr/>
        </p:nvSpPr>
        <p:spPr>
          <a:xfrm>
            <a:off x="1178943" y="6087838"/>
            <a:ext cx="1163388" cy="28735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solidFill>
                  <a:schemeClr val="bg1"/>
                </a:solidFill>
              </a:rPr>
              <a:t>Apuntamiento</a:t>
            </a:r>
            <a:endParaRPr lang="es-CO" sz="1200" dirty="0">
              <a:solidFill>
                <a:schemeClr val="bg1"/>
              </a:solidFill>
            </a:endParaRPr>
          </a:p>
        </p:txBody>
      </p:sp>
      <p:cxnSp>
        <p:nvCxnSpPr>
          <p:cNvPr id="96" name="Conector: angular 95">
            <a:extLst>
              <a:ext uri="{FF2B5EF4-FFF2-40B4-BE49-F238E27FC236}">
                <a16:creationId xmlns:a16="http://schemas.microsoft.com/office/drawing/2014/main" id="{6881148B-7081-4581-98B0-0BD179CA4E8A}"/>
              </a:ext>
            </a:extLst>
          </p:cNvPr>
          <p:cNvCxnSpPr>
            <a:cxnSpLocks/>
            <a:stCxn id="62" idx="2"/>
            <a:endCxn id="97" idx="1"/>
          </p:cNvCxnSpPr>
          <p:nvPr/>
        </p:nvCxnSpPr>
        <p:spPr>
          <a:xfrm rot="5400000">
            <a:off x="2242156" y="3721517"/>
            <a:ext cx="704911" cy="353286"/>
          </a:xfrm>
          <a:prstGeom prst="bentConnector4">
            <a:avLst>
              <a:gd name="adj1" fmla="val 58952"/>
              <a:gd name="adj2" fmla="val 164455"/>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97" name="Rectángulo 96">
            <a:extLst>
              <a:ext uri="{FF2B5EF4-FFF2-40B4-BE49-F238E27FC236}">
                <a16:creationId xmlns:a16="http://schemas.microsoft.com/office/drawing/2014/main" id="{727E3EA0-F6FB-43B5-B95D-83D4186AD226}"/>
              </a:ext>
            </a:extLst>
          </p:cNvPr>
          <p:cNvSpPr/>
          <p:nvPr/>
        </p:nvSpPr>
        <p:spPr>
          <a:xfrm>
            <a:off x="2417967" y="4106941"/>
            <a:ext cx="948025" cy="28735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solidFill>
                  <a:schemeClr val="bg1"/>
                </a:solidFill>
              </a:rPr>
              <a:t>Muestra</a:t>
            </a:r>
            <a:endParaRPr lang="es-CO" sz="1200" dirty="0">
              <a:solidFill>
                <a:schemeClr val="bg1"/>
              </a:solidFill>
            </a:endParaRPr>
          </a:p>
        </p:txBody>
      </p:sp>
      <p:cxnSp>
        <p:nvCxnSpPr>
          <p:cNvPr id="98" name="Conector: angular 97">
            <a:extLst>
              <a:ext uri="{FF2B5EF4-FFF2-40B4-BE49-F238E27FC236}">
                <a16:creationId xmlns:a16="http://schemas.microsoft.com/office/drawing/2014/main" id="{73A8715C-D038-46DA-80D2-84A9693E78B8}"/>
              </a:ext>
            </a:extLst>
          </p:cNvPr>
          <p:cNvCxnSpPr>
            <a:cxnSpLocks/>
            <a:stCxn id="62" idx="2"/>
            <a:endCxn id="99" idx="1"/>
          </p:cNvCxnSpPr>
          <p:nvPr/>
        </p:nvCxnSpPr>
        <p:spPr>
          <a:xfrm rot="5400000">
            <a:off x="2048772" y="3893286"/>
            <a:ext cx="1070062" cy="374900"/>
          </a:xfrm>
          <a:prstGeom prst="bentConnector4">
            <a:avLst>
              <a:gd name="adj1" fmla="val 38033"/>
              <a:gd name="adj2" fmla="val 160739"/>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99" name="Rectángulo 98">
            <a:extLst>
              <a:ext uri="{FF2B5EF4-FFF2-40B4-BE49-F238E27FC236}">
                <a16:creationId xmlns:a16="http://schemas.microsoft.com/office/drawing/2014/main" id="{9033DDFE-F1BB-4113-B446-27636CDB7C92}"/>
              </a:ext>
            </a:extLst>
          </p:cNvPr>
          <p:cNvSpPr/>
          <p:nvPr/>
        </p:nvSpPr>
        <p:spPr>
          <a:xfrm>
            <a:off x="2396353" y="4472092"/>
            <a:ext cx="948025" cy="28735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solidFill>
                  <a:schemeClr val="bg1"/>
                </a:solidFill>
              </a:rPr>
              <a:t>Población</a:t>
            </a:r>
            <a:endParaRPr lang="es-CO" sz="1200" dirty="0">
              <a:solidFill>
                <a:schemeClr val="bg1"/>
              </a:solidFill>
            </a:endParaRPr>
          </a:p>
        </p:txBody>
      </p:sp>
      <p:cxnSp>
        <p:nvCxnSpPr>
          <p:cNvPr id="100" name="Conector: angular 99">
            <a:extLst>
              <a:ext uri="{FF2B5EF4-FFF2-40B4-BE49-F238E27FC236}">
                <a16:creationId xmlns:a16="http://schemas.microsoft.com/office/drawing/2014/main" id="{EAFCA48D-96A1-4DD0-81C0-573CCCBE6FB9}"/>
              </a:ext>
            </a:extLst>
          </p:cNvPr>
          <p:cNvCxnSpPr>
            <a:cxnSpLocks/>
            <a:stCxn id="62" idx="2"/>
            <a:endCxn id="101" idx="1"/>
          </p:cNvCxnSpPr>
          <p:nvPr/>
        </p:nvCxnSpPr>
        <p:spPr>
          <a:xfrm rot="5400000">
            <a:off x="1853095" y="4088963"/>
            <a:ext cx="1461417" cy="374900"/>
          </a:xfrm>
          <a:prstGeom prst="bentConnector4">
            <a:avLst>
              <a:gd name="adj1" fmla="val 44188"/>
              <a:gd name="adj2" fmla="val 160976"/>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01" name="Rectángulo 100">
            <a:extLst>
              <a:ext uri="{FF2B5EF4-FFF2-40B4-BE49-F238E27FC236}">
                <a16:creationId xmlns:a16="http://schemas.microsoft.com/office/drawing/2014/main" id="{7B548B2D-4893-432F-9A4A-93736FC29114}"/>
              </a:ext>
            </a:extLst>
          </p:cNvPr>
          <p:cNvSpPr/>
          <p:nvPr/>
        </p:nvSpPr>
        <p:spPr>
          <a:xfrm>
            <a:off x="2396353" y="4837241"/>
            <a:ext cx="1290068" cy="3397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200" dirty="0">
                <a:solidFill>
                  <a:schemeClr val="bg1"/>
                </a:solidFill>
              </a:rPr>
              <a:t>Representación</a:t>
            </a:r>
            <a:endParaRPr lang="es-CO" sz="1200" dirty="0">
              <a:solidFill>
                <a:schemeClr val="bg1"/>
              </a:solidFill>
            </a:endParaRPr>
          </a:p>
        </p:txBody>
      </p:sp>
    </p:spTree>
    <p:extLst>
      <p:ext uri="{BB962C8B-B14F-4D97-AF65-F5344CB8AC3E}">
        <p14:creationId xmlns:p14="http://schemas.microsoft.com/office/powerpoint/2010/main" val="177152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1"/>
                                        </p:tgtEl>
                                        <p:attrNameLst>
                                          <p:attrName>style.visibility</p:attrName>
                                        </p:attrNameLst>
                                      </p:cBhvr>
                                      <p:to>
                                        <p:strVal val="visible"/>
                                      </p:to>
                                    </p:se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additive="base">
                                        <p:cTn id="14" dur="500" fill="hold"/>
                                        <p:tgtEl>
                                          <p:spTgt spid="52"/>
                                        </p:tgtEl>
                                        <p:attrNameLst>
                                          <p:attrName>ppt_x</p:attrName>
                                        </p:attrNameLst>
                                      </p:cBhvr>
                                      <p:tavLst>
                                        <p:tav tm="0">
                                          <p:val>
                                            <p:strVal val="#ppt_x"/>
                                          </p:val>
                                        </p:tav>
                                        <p:tav tm="100000">
                                          <p:val>
                                            <p:strVal val="#ppt_x"/>
                                          </p:val>
                                        </p:tav>
                                      </p:tavLst>
                                    </p:anim>
                                    <p:anim calcmode="lin" valueType="num">
                                      <p:cBhvr additive="base">
                                        <p:cTn id="15"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1000"/>
                                        <p:tgtEl>
                                          <p:spTgt spid="55"/>
                                        </p:tgtEl>
                                      </p:cBhvr>
                                    </p:animEffect>
                                    <p:anim calcmode="lin" valueType="num">
                                      <p:cBhvr>
                                        <p:cTn id="21" dur="1000" fill="hold"/>
                                        <p:tgtEl>
                                          <p:spTgt spid="55"/>
                                        </p:tgtEl>
                                        <p:attrNameLst>
                                          <p:attrName>ppt_x</p:attrName>
                                        </p:attrNameLst>
                                      </p:cBhvr>
                                      <p:tavLst>
                                        <p:tav tm="0">
                                          <p:val>
                                            <p:strVal val="#ppt_x"/>
                                          </p:val>
                                        </p:tav>
                                        <p:tav tm="100000">
                                          <p:val>
                                            <p:strVal val="#ppt_x"/>
                                          </p:val>
                                        </p:tav>
                                      </p:tavLst>
                                    </p:anim>
                                    <p:anim calcmode="lin" valueType="num">
                                      <p:cBhvr>
                                        <p:cTn id="22" dur="1000" fill="hold"/>
                                        <p:tgtEl>
                                          <p:spTgt spid="55"/>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2" presetClass="entr" presetSubtype="4"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ppt_x"/>
                                          </p:val>
                                        </p:tav>
                                        <p:tav tm="100000">
                                          <p:val>
                                            <p:strVal val="#ppt_x"/>
                                          </p:val>
                                        </p:tav>
                                      </p:tavLst>
                                    </p:anim>
                                    <p:anim calcmode="lin" valueType="num">
                                      <p:cBhvr additive="base">
                                        <p:cTn id="2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childTnLst>
                                </p:cTn>
                              </p:par>
                            </p:childTnLst>
                          </p:cTn>
                        </p:par>
                        <p:par>
                          <p:cTn id="32" fill="hold">
                            <p:stCondLst>
                              <p:cond delay="0"/>
                            </p:stCondLst>
                            <p:childTnLst>
                              <p:par>
                                <p:cTn id="33" presetID="2" presetClass="entr" presetSubtype="4"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anim calcmode="lin" valueType="num">
                                      <p:cBhvr>
                                        <p:cTn id="42" dur="1000" fill="hold"/>
                                        <p:tgtEl>
                                          <p:spTgt spid="57"/>
                                        </p:tgtEl>
                                        <p:attrNameLst>
                                          <p:attrName>ppt_x</p:attrName>
                                        </p:attrNameLst>
                                      </p:cBhvr>
                                      <p:tavLst>
                                        <p:tav tm="0">
                                          <p:val>
                                            <p:strVal val="#ppt_x"/>
                                          </p:val>
                                        </p:tav>
                                        <p:tav tm="100000">
                                          <p:val>
                                            <p:strVal val="#ppt_x"/>
                                          </p:val>
                                        </p:tav>
                                      </p:tavLst>
                                    </p:anim>
                                    <p:anim calcmode="lin" valueType="num">
                                      <p:cBhvr>
                                        <p:cTn id="43" dur="1000" fill="hold"/>
                                        <p:tgtEl>
                                          <p:spTgt spid="5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1000"/>
                                        <p:tgtEl>
                                          <p:spTgt spid="58"/>
                                        </p:tgtEl>
                                      </p:cBhvr>
                                    </p:animEffect>
                                    <p:anim calcmode="lin" valueType="num">
                                      <p:cBhvr>
                                        <p:cTn id="47" dur="1000" fill="hold"/>
                                        <p:tgtEl>
                                          <p:spTgt spid="58"/>
                                        </p:tgtEl>
                                        <p:attrNameLst>
                                          <p:attrName>ppt_x</p:attrName>
                                        </p:attrNameLst>
                                      </p:cBhvr>
                                      <p:tavLst>
                                        <p:tav tm="0">
                                          <p:val>
                                            <p:strVal val="#ppt_x"/>
                                          </p:val>
                                        </p:tav>
                                        <p:tav tm="100000">
                                          <p:val>
                                            <p:strVal val="#ppt_x"/>
                                          </p:val>
                                        </p:tav>
                                      </p:tavLst>
                                    </p:anim>
                                    <p:anim calcmode="lin" valueType="num">
                                      <p:cBhvr>
                                        <p:cTn id="4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500" fill="hold"/>
                                        <p:tgtEl>
                                          <p:spTgt spid="59"/>
                                        </p:tgtEl>
                                        <p:attrNameLst>
                                          <p:attrName>ppt_x</p:attrName>
                                        </p:attrNameLst>
                                      </p:cBhvr>
                                      <p:tavLst>
                                        <p:tav tm="0">
                                          <p:val>
                                            <p:strVal val="#ppt_x"/>
                                          </p:val>
                                        </p:tav>
                                        <p:tav tm="100000">
                                          <p:val>
                                            <p:strVal val="#ppt_x"/>
                                          </p:val>
                                        </p:tav>
                                      </p:tavLst>
                                    </p:anim>
                                    <p:anim calcmode="lin" valueType="num">
                                      <p:cBhvr additive="base">
                                        <p:cTn id="54" dur="500" fill="hold"/>
                                        <p:tgtEl>
                                          <p:spTgt spid="5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additive="base">
                                        <p:cTn id="57" dur="500" fill="hold"/>
                                        <p:tgtEl>
                                          <p:spTgt spid="60"/>
                                        </p:tgtEl>
                                        <p:attrNameLst>
                                          <p:attrName>ppt_x</p:attrName>
                                        </p:attrNameLst>
                                      </p:cBhvr>
                                      <p:tavLst>
                                        <p:tav tm="0">
                                          <p:val>
                                            <p:strVal val="#ppt_x"/>
                                          </p:val>
                                        </p:tav>
                                        <p:tav tm="100000">
                                          <p:val>
                                            <p:strVal val="#ppt_x"/>
                                          </p:val>
                                        </p:tav>
                                      </p:tavLst>
                                    </p:anim>
                                    <p:anim calcmode="lin" valueType="num">
                                      <p:cBhvr additive="base">
                                        <p:cTn id="5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additive="base">
                                        <p:cTn id="63" dur="500" fill="hold"/>
                                        <p:tgtEl>
                                          <p:spTgt spid="61"/>
                                        </p:tgtEl>
                                        <p:attrNameLst>
                                          <p:attrName>ppt_x</p:attrName>
                                        </p:attrNameLst>
                                      </p:cBhvr>
                                      <p:tavLst>
                                        <p:tav tm="0">
                                          <p:val>
                                            <p:strVal val="#ppt_x"/>
                                          </p:val>
                                        </p:tav>
                                        <p:tav tm="100000">
                                          <p:val>
                                            <p:strVal val="#ppt_x"/>
                                          </p:val>
                                        </p:tav>
                                      </p:tavLst>
                                    </p:anim>
                                    <p:anim calcmode="lin" valueType="num">
                                      <p:cBhvr additive="base">
                                        <p:cTn id="64" dur="500" fill="hold"/>
                                        <p:tgtEl>
                                          <p:spTgt spid="6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 calcmode="lin" valueType="num">
                                      <p:cBhvr additive="base">
                                        <p:cTn id="67" dur="500" fill="hold"/>
                                        <p:tgtEl>
                                          <p:spTgt spid="62"/>
                                        </p:tgtEl>
                                        <p:attrNameLst>
                                          <p:attrName>ppt_x</p:attrName>
                                        </p:attrNameLst>
                                      </p:cBhvr>
                                      <p:tavLst>
                                        <p:tav tm="0">
                                          <p:val>
                                            <p:strVal val="#ppt_x"/>
                                          </p:val>
                                        </p:tav>
                                        <p:tav tm="100000">
                                          <p:val>
                                            <p:strVal val="#ppt_x"/>
                                          </p:val>
                                        </p:tav>
                                      </p:tavLst>
                                    </p:anim>
                                    <p:anim calcmode="lin" valueType="num">
                                      <p:cBhvr additive="base">
                                        <p:cTn id="6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cBhvr>
                                        <p:cTn id="73" dur="1000" fill="hold"/>
                                        <p:tgtEl>
                                          <p:spTgt spid="84"/>
                                        </p:tgtEl>
                                        <p:attrNameLst>
                                          <p:attrName>ppt_w</p:attrName>
                                        </p:attrNameLst>
                                      </p:cBhvr>
                                      <p:tavLst>
                                        <p:tav tm="0">
                                          <p:val>
                                            <p:fltVal val="0"/>
                                          </p:val>
                                        </p:tav>
                                        <p:tav tm="100000">
                                          <p:val>
                                            <p:strVal val="#ppt_w"/>
                                          </p:val>
                                        </p:tav>
                                      </p:tavLst>
                                    </p:anim>
                                    <p:anim calcmode="lin" valueType="num">
                                      <p:cBhvr>
                                        <p:cTn id="74" dur="1000" fill="hold"/>
                                        <p:tgtEl>
                                          <p:spTgt spid="84"/>
                                        </p:tgtEl>
                                        <p:attrNameLst>
                                          <p:attrName>ppt_h</p:attrName>
                                        </p:attrNameLst>
                                      </p:cBhvr>
                                      <p:tavLst>
                                        <p:tav tm="0">
                                          <p:val>
                                            <p:fltVal val="0"/>
                                          </p:val>
                                        </p:tav>
                                        <p:tav tm="100000">
                                          <p:val>
                                            <p:strVal val="#ppt_h"/>
                                          </p:val>
                                        </p:tav>
                                      </p:tavLst>
                                    </p:anim>
                                    <p:anim calcmode="lin" valueType="num">
                                      <p:cBhvr>
                                        <p:cTn id="75" dur="1000" fill="hold"/>
                                        <p:tgtEl>
                                          <p:spTgt spid="84"/>
                                        </p:tgtEl>
                                        <p:attrNameLst>
                                          <p:attrName>style.rotation</p:attrName>
                                        </p:attrNameLst>
                                      </p:cBhvr>
                                      <p:tavLst>
                                        <p:tav tm="0">
                                          <p:val>
                                            <p:fltVal val="90"/>
                                          </p:val>
                                        </p:tav>
                                        <p:tav tm="100000">
                                          <p:val>
                                            <p:fltVal val="0"/>
                                          </p:val>
                                        </p:tav>
                                      </p:tavLst>
                                    </p:anim>
                                    <p:animEffect transition="in" filter="fade">
                                      <p:cBhvr>
                                        <p:cTn id="76" dur="1000"/>
                                        <p:tgtEl>
                                          <p:spTgt spid="84"/>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anim calcmode="lin" valueType="num">
                                      <p:cBhvr>
                                        <p:cTn id="79" dur="1000" fill="hold"/>
                                        <p:tgtEl>
                                          <p:spTgt spid="85"/>
                                        </p:tgtEl>
                                        <p:attrNameLst>
                                          <p:attrName>ppt_w</p:attrName>
                                        </p:attrNameLst>
                                      </p:cBhvr>
                                      <p:tavLst>
                                        <p:tav tm="0">
                                          <p:val>
                                            <p:fltVal val="0"/>
                                          </p:val>
                                        </p:tav>
                                        <p:tav tm="100000">
                                          <p:val>
                                            <p:strVal val="#ppt_w"/>
                                          </p:val>
                                        </p:tav>
                                      </p:tavLst>
                                    </p:anim>
                                    <p:anim calcmode="lin" valueType="num">
                                      <p:cBhvr>
                                        <p:cTn id="80" dur="1000" fill="hold"/>
                                        <p:tgtEl>
                                          <p:spTgt spid="85"/>
                                        </p:tgtEl>
                                        <p:attrNameLst>
                                          <p:attrName>ppt_h</p:attrName>
                                        </p:attrNameLst>
                                      </p:cBhvr>
                                      <p:tavLst>
                                        <p:tav tm="0">
                                          <p:val>
                                            <p:fltVal val="0"/>
                                          </p:val>
                                        </p:tav>
                                        <p:tav tm="100000">
                                          <p:val>
                                            <p:strVal val="#ppt_h"/>
                                          </p:val>
                                        </p:tav>
                                      </p:tavLst>
                                    </p:anim>
                                    <p:anim calcmode="lin" valueType="num">
                                      <p:cBhvr>
                                        <p:cTn id="81" dur="1000" fill="hold"/>
                                        <p:tgtEl>
                                          <p:spTgt spid="85"/>
                                        </p:tgtEl>
                                        <p:attrNameLst>
                                          <p:attrName>style.rotation</p:attrName>
                                        </p:attrNameLst>
                                      </p:cBhvr>
                                      <p:tavLst>
                                        <p:tav tm="0">
                                          <p:val>
                                            <p:fltVal val="90"/>
                                          </p:val>
                                        </p:tav>
                                        <p:tav tm="100000">
                                          <p:val>
                                            <p:fltVal val="0"/>
                                          </p:val>
                                        </p:tav>
                                      </p:tavLst>
                                    </p:anim>
                                    <p:animEffect transition="in" filter="fade">
                                      <p:cBhvr>
                                        <p:cTn id="82" dur="1000"/>
                                        <p:tgtEl>
                                          <p:spTgt spid="85"/>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86"/>
                                        </p:tgtEl>
                                        <p:attrNameLst>
                                          <p:attrName>style.visibility</p:attrName>
                                        </p:attrNameLst>
                                      </p:cBhvr>
                                      <p:to>
                                        <p:strVal val="visible"/>
                                      </p:to>
                                    </p:set>
                                    <p:anim calcmode="lin" valueType="num">
                                      <p:cBhvr>
                                        <p:cTn id="87" dur="1000" fill="hold"/>
                                        <p:tgtEl>
                                          <p:spTgt spid="86"/>
                                        </p:tgtEl>
                                        <p:attrNameLst>
                                          <p:attrName>ppt_w</p:attrName>
                                        </p:attrNameLst>
                                      </p:cBhvr>
                                      <p:tavLst>
                                        <p:tav tm="0">
                                          <p:val>
                                            <p:fltVal val="0"/>
                                          </p:val>
                                        </p:tav>
                                        <p:tav tm="100000">
                                          <p:val>
                                            <p:strVal val="#ppt_w"/>
                                          </p:val>
                                        </p:tav>
                                      </p:tavLst>
                                    </p:anim>
                                    <p:anim calcmode="lin" valueType="num">
                                      <p:cBhvr>
                                        <p:cTn id="88" dur="1000" fill="hold"/>
                                        <p:tgtEl>
                                          <p:spTgt spid="86"/>
                                        </p:tgtEl>
                                        <p:attrNameLst>
                                          <p:attrName>ppt_h</p:attrName>
                                        </p:attrNameLst>
                                      </p:cBhvr>
                                      <p:tavLst>
                                        <p:tav tm="0">
                                          <p:val>
                                            <p:fltVal val="0"/>
                                          </p:val>
                                        </p:tav>
                                        <p:tav tm="100000">
                                          <p:val>
                                            <p:strVal val="#ppt_h"/>
                                          </p:val>
                                        </p:tav>
                                      </p:tavLst>
                                    </p:anim>
                                    <p:anim calcmode="lin" valueType="num">
                                      <p:cBhvr>
                                        <p:cTn id="89" dur="1000" fill="hold"/>
                                        <p:tgtEl>
                                          <p:spTgt spid="86"/>
                                        </p:tgtEl>
                                        <p:attrNameLst>
                                          <p:attrName>style.rotation</p:attrName>
                                        </p:attrNameLst>
                                      </p:cBhvr>
                                      <p:tavLst>
                                        <p:tav tm="0">
                                          <p:val>
                                            <p:fltVal val="90"/>
                                          </p:val>
                                        </p:tav>
                                        <p:tav tm="100000">
                                          <p:val>
                                            <p:fltVal val="0"/>
                                          </p:val>
                                        </p:tav>
                                      </p:tavLst>
                                    </p:anim>
                                    <p:animEffect transition="in" filter="fade">
                                      <p:cBhvr>
                                        <p:cTn id="90" dur="1000"/>
                                        <p:tgtEl>
                                          <p:spTgt spid="86"/>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87"/>
                                        </p:tgtEl>
                                        <p:attrNameLst>
                                          <p:attrName>style.visibility</p:attrName>
                                        </p:attrNameLst>
                                      </p:cBhvr>
                                      <p:to>
                                        <p:strVal val="visible"/>
                                      </p:to>
                                    </p:set>
                                    <p:anim calcmode="lin" valueType="num">
                                      <p:cBhvr>
                                        <p:cTn id="93" dur="1000" fill="hold"/>
                                        <p:tgtEl>
                                          <p:spTgt spid="87"/>
                                        </p:tgtEl>
                                        <p:attrNameLst>
                                          <p:attrName>ppt_w</p:attrName>
                                        </p:attrNameLst>
                                      </p:cBhvr>
                                      <p:tavLst>
                                        <p:tav tm="0">
                                          <p:val>
                                            <p:fltVal val="0"/>
                                          </p:val>
                                        </p:tav>
                                        <p:tav tm="100000">
                                          <p:val>
                                            <p:strVal val="#ppt_w"/>
                                          </p:val>
                                        </p:tav>
                                      </p:tavLst>
                                    </p:anim>
                                    <p:anim calcmode="lin" valueType="num">
                                      <p:cBhvr>
                                        <p:cTn id="94" dur="1000" fill="hold"/>
                                        <p:tgtEl>
                                          <p:spTgt spid="87"/>
                                        </p:tgtEl>
                                        <p:attrNameLst>
                                          <p:attrName>ppt_h</p:attrName>
                                        </p:attrNameLst>
                                      </p:cBhvr>
                                      <p:tavLst>
                                        <p:tav tm="0">
                                          <p:val>
                                            <p:fltVal val="0"/>
                                          </p:val>
                                        </p:tav>
                                        <p:tav tm="100000">
                                          <p:val>
                                            <p:strVal val="#ppt_h"/>
                                          </p:val>
                                        </p:tav>
                                      </p:tavLst>
                                    </p:anim>
                                    <p:anim calcmode="lin" valueType="num">
                                      <p:cBhvr>
                                        <p:cTn id="95" dur="1000" fill="hold"/>
                                        <p:tgtEl>
                                          <p:spTgt spid="87"/>
                                        </p:tgtEl>
                                        <p:attrNameLst>
                                          <p:attrName>style.rotation</p:attrName>
                                        </p:attrNameLst>
                                      </p:cBhvr>
                                      <p:tavLst>
                                        <p:tav tm="0">
                                          <p:val>
                                            <p:fltVal val="90"/>
                                          </p:val>
                                        </p:tav>
                                        <p:tav tm="100000">
                                          <p:val>
                                            <p:fltVal val="0"/>
                                          </p:val>
                                        </p:tav>
                                      </p:tavLst>
                                    </p:anim>
                                    <p:animEffect transition="in" filter="fade">
                                      <p:cBhvr>
                                        <p:cTn id="96" dur="1000"/>
                                        <p:tgtEl>
                                          <p:spTgt spid="87"/>
                                        </p:tgtEl>
                                      </p:cBhvr>
                                    </p:animEffect>
                                  </p:childTnLst>
                                </p:cTn>
                              </p:par>
                            </p:childTnLst>
                          </p:cTn>
                        </p:par>
                      </p:childTnLst>
                    </p:cTn>
                  </p:par>
                  <p:par>
                    <p:cTn id="97" fill="hold">
                      <p:stCondLst>
                        <p:cond delay="indefinite"/>
                      </p:stCondLst>
                      <p:childTnLst>
                        <p:par>
                          <p:cTn id="98" fill="hold">
                            <p:stCondLst>
                              <p:cond delay="0"/>
                            </p:stCondLst>
                            <p:childTnLst>
                              <p:par>
                                <p:cTn id="99" presetID="31" presetClass="entr" presetSubtype="0" fill="hold" nodeType="clickEffect">
                                  <p:stCondLst>
                                    <p:cond delay="0"/>
                                  </p:stCondLst>
                                  <p:childTnLst>
                                    <p:set>
                                      <p:cBhvr>
                                        <p:cTn id="100" dur="1" fill="hold">
                                          <p:stCondLst>
                                            <p:cond delay="0"/>
                                          </p:stCondLst>
                                        </p:cTn>
                                        <p:tgtEl>
                                          <p:spTgt spid="88"/>
                                        </p:tgtEl>
                                        <p:attrNameLst>
                                          <p:attrName>style.visibility</p:attrName>
                                        </p:attrNameLst>
                                      </p:cBhvr>
                                      <p:to>
                                        <p:strVal val="visible"/>
                                      </p:to>
                                    </p:set>
                                    <p:anim calcmode="lin" valueType="num">
                                      <p:cBhvr>
                                        <p:cTn id="101" dur="1000" fill="hold"/>
                                        <p:tgtEl>
                                          <p:spTgt spid="88"/>
                                        </p:tgtEl>
                                        <p:attrNameLst>
                                          <p:attrName>ppt_w</p:attrName>
                                        </p:attrNameLst>
                                      </p:cBhvr>
                                      <p:tavLst>
                                        <p:tav tm="0">
                                          <p:val>
                                            <p:fltVal val="0"/>
                                          </p:val>
                                        </p:tav>
                                        <p:tav tm="100000">
                                          <p:val>
                                            <p:strVal val="#ppt_w"/>
                                          </p:val>
                                        </p:tav>
                                      </p:tavLst>
                                    </p:anim>
                                    <p:anim calcmode="lin" valueType="num">
                                      <p:cBhvr>
                                        <p:cTn id="102" dur="1000" fill="hold"/>
                                        <p:tgtEl>
                                          <p:spTgt spid="88"/>
                                        </p:tgtEl>
                                        <p:attrNameLst>
                                          <p:attrName>ppt_h</p:attrName>
                                        </p:attrNameLst>
                                      </p:cBhvr>
                                      <p:tavLst>
                                        <p:tav tm="0">
                                          <p:val>
                                            <p:fltVal val="0"/>
                                          </p:val>
                                        </p:tav>
                                        <p:tav tm="100000">
                                          <p:val>
                                            <p:strVal val="#ppt_h"/>
                                          </p:val>
                                        </p:tav>
                                      </p:tavLst>
                                    </p:anim>
                                    <p:anim calcmode="lin" valueType="num">
                                      <p:cBhvr>
                                        <p:cTn id="103" dur="1000" fill="hold"/>
                                        <p:tgtEl>
                                          <p:spTgt spid="88"/>
                                        </p:tgtEl>
                                        <p:attrNameLst>
                                          <p:attrName>style.rotation</p:attrName>
                                        </p:attrNameLst>
                                      </p:cBhvr>
                                      <p:tavLst>
                                        <p:tav tm="0">
                                          <p:val>
                                            <p:fltVal val="90"/>
                                          </p:val>
                                        </p:tav>
                                        <p:tav tm="100000">
                                          <p:val>
                                            <p:fltVal val="0"/>
                                          </p:val>
                                        </p:tav>
                                      </p:tavLst>
                                    </p:anim>
                                    <p:animEffect transition="in" filter="fade">
                                      <p:cBhvr>
                                        <p:cTn id="104" dur="1000"/>
                                        <p:tgtEl>
                                          <p:spTgt spid="88"/>
                                        </p:tgtEl>
                                      </p:cBhvr>
                                    </p:animEffect>
                                  </p:childTnLst>
                                </p:cTn>
                              </p:par>
                              <p:par>
                                <p:cTn id="105" presetID="31" presetClass="entr" presetSubtype="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anim calcmode="lin" valueType="num">
                                      <p:cBhvr>
                                        <p:cTn id="107" dur="1000" fill="hold"/>
                                        <p:tgtEl>
                                          <p:spTgt spid="89"/>
                                        </p:tgtEl>
                                        <p:attrNameLst>
                                          <p:attrName>ppt_w</p:attrName>
                                        </p:attrNameLst>
                                      </p:cBhvr>
                                      <p:tavLst>
                                        <p:tav tm="0">
                                          <p:val>
                                            <p:fltVal val="0"/>
                                          </p:val>
                                        </p:tav>
                                        <p:tav tm="100000">
                                          <p:val>
                                            <p:strVal val="#ppt_w"/>
                                          </p:val>
                                        </p:tav>
                                      </p:tavLst>
                                    </p:anim>
                                    <p:anim calcmode="lin" valueType="num">
                                      <p:cBhvr>
                                        <p:cTn id="108" dur="1000" fill="hold"/>
                                        <p:tgtEl>
                                          <p:spTgt spid="89"/>
                                        </p:tgtEl>
                                        <p:attrNameLst>
                                          <p:attrName>ppt_h</p:attrName>
                                        </p:attrNameLst>
                                      </p:cBhvr>
                                      <p:tavLst>
                                        <p:tav tm="0">
                                          <p:val>
                                            <p:fltVal val="0"/>
                                          </p:val>
                                        </p:tav>
                                        <p:tav tm="100000">
                                          <p:val>
                                            <p:strVal val="#ppt_h"/>
                                          </p:val>
                                        </p:tav>
                                      </p:tavLst>
                                    </p:anim>
                                    <p:anim calcmode="lin" valueType="num">
                                      <p:cBhvr>
                                        <p:cTn id="109" dur="1000" fill="hold"/>
                                        <p:tgtEl>
                                          <p:spTgt spid="89"/>
                                        </p:tgtEl>
                                        <p:attrNameLst>
                                          <p:attrName>style.rotation</p:attrName>
                                        </p:attrNameLst>
                                      </p:cBhvr>
                                      <p:tavLst>
                                        <p:tav tm="0">
                                          <p:val>
                                            <p:fltVal val="90"/>
                                          </p:val>
                                        </p:tav>
                                        <p:tav tm="100000">
                                          <p:val>
                                            <p:fltVal val="0"/>
                                          </p:val>
                                        </p:tav>
                                      </p:tavLst>
                                    </p:anim>
                                    <p:animEffect transition="in" filter="fade">
                                      <p:cBhvr>
                                        <p:cTn id="110" dur="1000"/>
                                        <p:tgtEl>
                                          <p:spTgt spid="89"/>
                                        </p:tgtEl>
                                      </p:cBhvr>
                                    </p:animEffect>
                                  </p:childTnLst>
                                </p:cTn>
                              </p:par>
                            </p:childTnLst>
                          </p:cTn>
                        </p:par>
                      </p:childTnLst>
                    </p:cTn>
                  </p:par>
                  <p:par>
                    <p:cTn id="111" fill="hold">
                      <p:stCondLst>
                        <p:cond delay="indefinite"/>
                      </p:stCondLst>
                      <p:childTnLst>
                        <p:par>
                          <p:cTn id="112" fill="hold">
                            <p:stCondLst>
                              <p:cond delay="0"/>
                            </p:stCondLst>
                            <p:childTnLst>
                              <p:par>
                                <p:cTn id="113" presetID="31" presetClass="entr" presetSubtype="0" fill="hold" nodeType="clickEffect">
                                  <p:stCondLst>
                                    <p:cond delay="0"/>
                                  </p:stCondLst>
                                  <p:childTnLst>
                                    <p:set>
                                      <p:cBhvr>
                                        <p:cTn id="114" dur="1" fill="hold">
                                          <p:stCondLst>
                                            <p:cond delay="0"/>
                                          </p:stCondLst>
                                        </p:cTn>
                                        <p:tgtEl>
                                          <p:spTgt spid="90"/>
                                        </p:tgtEl>
                                        <p:attrNameLst>
                                          <p:attrName>style.visibility</p:attrName>
                                        </p:attrNameLst>
                                      </p:cBhvr>
                                      <p:to>
                                        <p:strVal val="visible"/>
                                      </p:to>
                                    </p:set>
                                    <p:anim calcmode="lin" valueType="num">
                                      <p:cBhvr>
                                        <p:cTn id="115" dur="1000" fill="hold"/>
                                        <p:tgtEl>
                                          <p:spTgt spid="90"/>
                                        </p:tgtEl>
                                        <p:attrNameLst>
                                          <p:attrName>ppt_w</p:attrName>
                                        </p:attrNameLst>
                                      </p:cBhvr>
                                      <p:tavLst>
                                        <p:tav tm="0">
                                          <p:val>
                                            <p:fltVal val="0"/>
                                          </p:val>
                                        </p:tav>
                                        <p:tav tm="100000">
                                          <p:val>
                                            <p:strVal val="#ppt_w"/>
                                          </p:val>
                                        </p:tav>
                                      </p:tavLst>
                                    </p:anim>
                                    <p:anim calcmode="lin" valueType="num">
                                      <p:cBhvr>
                                        <p:cTn id="116" dur="1000" fill="hold"/>
                                        <p:tgtEl>
                                          <p:spTgt spid="90"/>
                                        </p:tgtEl>
                                        <p:attrNameLst>
                                          <p:attrName>ppt_h</p:attrName>
                                        </p:attrNameLst>
                                      </p:cBhvr>
                                      <p:tavLst>
                                        <p:tav tm="0">
                                          <p:val>
                                            <p:fltVal val="0"/>
                                          </p:val>
                                        </p:tav>
                                        <p:tav tm="100000">
                                          <p:val>
                                            <p:strVal val="#ppt_h"/>
                                          </p:val>
                                        </p:tav>
                                      </p:tavLst>
                                    </p:anim>
                                    <p:anim calcmode="lin" valueType="num">
                                      <p:cBhvr>
                                        <p:cTn id="117" dur="1000" fill="hold"/>
                                        <p:tgtEl>
                                          <p:spTgt spid="90"/>
                                        </p:tgtEl>
                                        <p:attrNameLst>
                                          <p:attrName>style.rotation</p:attrName>
                                        </p:attrNameLst>
                                      </p:cBhvr>
                                      <p:tavLst>
                                        <p:tav tm="0">
                                          <p:val>
                                            <p:fltVal val="90"/>
                                          </p:val>
                                        </p:tav>
                                        <p:tav tm="100000">
                                          <p:val>
                                            <p:fltVal val="0"/>
                                          </p:val>
                                        </p:tav>
                                      </p:tavLst>
                                    </p:anim>
                                    <p:animEffect transition="in" filter="fade">
                                      <p:cBhvr>
                                        <p:cTn id="118" dur="1000"/>
                                        <p:tgtEl>
                                          <p:spTgt spid="90"/>
                                        </p:tgtEl>
                                      </p:cBhvr>
                                    </p:animEffect>
                                  </p:childTnLst>
                                </p:cTn>
                              </p:par>
                              <p:par>
                                <p:cTn id="119" presetID="31" presetClass="entr" presetSubtype="0" fill="hold" grpId="0" nodeType="withEffect">
                                  <p:stCondLst>
                                    <p:cond delay="0"/>
                                  </p:stCondLst>
                                  <p:childTnLst>
                                    <p:set>
                                      <p:cBhvr>
                                        <p:cTn id="120" dur="1" fill="hold">
                                          <p:stCondLst>
                                            <p:cond delay="0"/>
                                          </p:stCondLst>
                                        </p:cTn>
                                        <p:tgtEl>
                                          <p:spTgt spid="91"/>
                                        </p:tgtEl>
                                        <p:attrNameLst>
                                          <p:attrName>style.visibility</p:attrName>
                                        </p:attrNameLst>
                                      </p:cBhvr>
                                      <p:to>
                                        <p:strVal val="visible"/>
                                      </p:to>
                                    </p:set>
                                    <p:anim calcmode="lin" valueType="num">
                                      <p:cBhvr>
                                        <p:cTn id="121" dur="1000" fill="hold"/>
                                        <p:tgtEl>
                                          <p:spTgt spid="91"/>
                                        </p:tgtEl>
                                        <p:attrNameLst>
                                          <p:attrName>ppt_w</p:attrName>
                                        </p:attrNameLst>
                                      </p:cBhvr>
                                      <p:tavLst>
                                        <p:tav tm="0">
                                          <p:val>
                                            <p:fltVal val="0"/>
                                          </p:val>
                                        </p:tav>
                                        <p:tav tm="100000">
                                          <p:val>
                                            <p:strVal val="#ppt_w"/>
                                          </p:val>
                                        </p:tav>
                                      </p:tavLst>
                                    </p:anim>
                                    <p:anim calcmode="lin" valueType="num">
                                      <p:cBhvr>
                                        <p:cTn id="122" dur="1000" fill="hold"/>
                                        <p:tgtEl>
                                          <p:spTgt spid="91"/>
                                        </p:tgtEl>
                                        <p:attrNameLst>
                                          <p:attrName>ppt_h</p:attrName>
                                        </p:attrNameLst>
                                      </p:cBhvr>
                                      <p:tavLst>
                                        <p:tav tm="0">
                                          <p:val>
                                            <p:fltVal val="0"/>
                                          </p:val>
                                        </p:tav>
                                        <p:tav tm="100000">
                                          <p:val>
                                            <p:strVal val="#ppt_h"/>
                                          </p:val>
                                        </p:tav>
                                      </p:tavLst>
                                    </p:anim>
                                    <p:anim calcmode="lin" valueType="num">
                                      <p:cBhvr>
                                        <p:cTn id="123" dur="1000" fill="hold"/>
                                        <p:tgtEl>
                                          <p:spTgt spid="91"/>
                                        </p:tgtEl>
                                        <p:attrNameLst>
                                          <p:attrName>style.rotation</p:attrName>
                                        </p:attrNameLst>
                                      </p:cBhvr>
                                      <p:tavLst>
                                        <p:tav tm="0">
                                          <p:val>
                                            <p:fltVal val="90"/>
                                          </p:val>
                                        </p:tav>
                                        <p:tav tm="100000">
                                          <p:val>
                                            <p:fltVal val="0"/>
                                          </p:val>
                                        </p:tav>
                                      </p:tavLst>
                                    </p:anim>
                                    <p:animEffect transition="in" filter="fade">
                                      <p:cBhvr>
                                        <p:cTn id="124" dur="1000"/>
                                        <p:tgtEl>
                                          <p:spTgt spid="91"/>
                                        </p:tgtEl>
                                      </p:cBhvr>
                                    </p:animEffect>
                                  </p:childTnLst>
                                </p:cTn>
                              </p:par>
                            </p:childTnLst>
                          </p:cTn>
                        </p:par>
                      </p:childTnLst>
                    </p:cTn>
                  </p:par>
                  <p:par>
                    <p:cTn id="125" fill="hold">
                      <p:stCondLst>
                        <p:cond delay="indefinite"/>
                      </p:stCondLst>
                      <p:childTnLst>
                        <p:par>
                          <p:cTn id="126" fill="hold">
                            <p:stCondLst>
                              <p:cond delay="0"/>
                            </p:stCondLst>
                            <p:childTnLst>
                              <p:par>
                                <p:cTn id="127" presetID="31" presetClass="entr" presetSubtype="0" fill="hold" nodeType="clickEffect">
                                  <p:stCondLst>
                                    <p:cond delay="0"/>
                                  </p:stCondLst>
                                  <p:childTnLst>
                                    <p:set>
                                      <p:cBhvr>
                                        <p:cTn id="128" dur="1" fill="hold">
                                          <p:stCondLst>
                                            <p:cond delay="0"/>
                                          </p:stCondLst>
                                        </p:cTn>
                                        <p:tgtEl>
                                          <p:spTgt spid="92"/>
                                        </p:tgtEl>
                                        <p:attrNameLst>
                                          <p:attrName>style.visibility</p:attrName>
                                        </p:attrNameLst>
                                      </p:cBhvr>
                                      <p:to>
                                        <p:strVal val="visible"/>
                                      </p:to>
                                    </p:set>
                                    <p:anim calcmode="lin" valueType="num">
                                      <p:cBhvr>
                                        <p:cTn id="129" dur="1000" fill="hold"/>
                                        <p:tgtEl>
                                          <p:spTgt spid="92"/>
                                        </p:tgtEl>
                                        <p:attrNameLst>
                                          <p:attrName>ppt_w</p:attrName>
                                        </p:attrNameLst>
                                      </p:cBhvr>
                                      <p:tavLst>
                                        <p:tav tm="0">
                                          <p:val>
                                            <p:fltVal val="0"/>
                                          </p:val>
                                        </p:tav>
                                        <p:tav tm="100000">
                                          <p:val>
                                            <p:strVal val="#ppt_w"/>
                                          </p:val>
                                        </p:tav>
                                      </p:tavLst>
                                    </p:anim>
                                    <p:anim calcmode="lin" valueType="num">
                                      <p:cBhvr>
                                        <p:cTn id="130" dur="1000" fill="hold"/>
                                        <p:tgtEl>
                                          <p:spTgt spid="92"/>
                                        </p:tgtEl>
                                        <p:attrNameLst>
                                          <p:attrName>ppt_h</p:attrName>
                                        </p:attrNameLst>
                                      </p:cBhvr>
                                      <p:tavLst>
                                        <p:tav tm="0">
                                          <p:val>
                                            <p:fltVal val="0"/>
                                          </p:val>
                                        </p:tav>
                                        <p:tav tm="100000">
                                          <p:val>
                                            <p:strVal val="#ppt_h"/>
                                          </p:val>
                                        </p:tav>
                                      </p:tavLst>
                                    </p:anim>
                                    <p:anim calcmode="lin" valueType="num">
                                      <p:cBhvr>
                                        <p:cTn id="131" dur="1000" fill="hold"/>
                                        <p:tgtEl>
                                          <p:spTgt spid="92"/>
                                        </p:tgtEl>
                                        <p:attrNameLst>
                                          <p:attrName>style.rotation</p:attrName>
                                        </p:attrNameLst>
                                      </p:cBhvr>
                                      <p:tavLst>
                                        <p:tav tm="0">
                                          <p:val>
                                            <p:fltVal val="90"/>
                                          </p:val>
                                        </p:tav>
                                        <p:tav tm="100000">
                                          <p:val>
                                            <p:fltVal val="0"/>
                                          </p:val>
                                        </p:tav>
                                      </p:tavLst>
                                    </p:anim>
                                    <p:animEffect transition="in" filter="fade">
                                      <p:cBhvr>
                                        <p:cTn id="132" dur="1000"/>
                                        <p:tgtEl>
                                          <p:spTgt spid="9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93"/>
                                        </p:tgtEl>
                                        <p:attrNameLst>
                                          <p:attrName>style.visibility</p:attrName>
                                        </p:attrNameLst>
                                      </p:cBhvr>
                                      <p:to>
                                        <p:strVal val="visible"/>
                                      </p:to>
                                    </p:set>
                                    <p:anim calcmode="lin" valueType="num">
                                      <p:cBhvr>
                                        <p:cTn id="135" dur="1000" fill="hold"/>
                                        <p:tgtEl>
                                          <p:spTgt spid="93"/>
                                        </p:tgtEl>
                                        <p:attrNameLst>
                                          <p:attrName>ppt_w</p:attrName>
                                        </p:attrNameLst>
                                      </p:cBhvr>
                                      <p:tavLst>
                                        <p:tav tm="0">
                                          <p:val>
                                            <p:fltVal val="0"/>
                                          </p:val>
                                        </p:tav>
                                        <p:tav tm="100000">
                                          <p:val>
                                            <p:strVal val="#ppt_w"/>
                                          </p:val>
                                        </p:tav>
                                      </p:tavLst>
                                    </p:anim>
                                    <p:anim calcmode="lin" valueType="num">
                                      <p:cBhvr>
                                        <p:cTn id="136" dur="1000" fill="hold"/>
                                        <p:tgtEl>
                                          <p:spTgt spid="93"/>
                                        </p:tgtEl>
                                        <p:attrNameLst>
                                          <p:attrName>ppt_h</p:attrName>
                                        </p:attrNameLst>
                                      </p:cBhvr>
                                      <p:tavLst>
                                        <p:tav tm="0">
                                          <p:val>
                                            <p:fltVal val="0"/>
                                          </p:val>
                                        </p:tav>
                                        <p:tav tm="100000">
                                          <p:val>
                                            <p:strVal val="#ppt_h"/>
                                          </p:val>
                                        </p:tav>
                                      </p:tavLst>
                                    </p:anim>
                                    <p:anim calcmode="lin" valueType="num">
                                      <p:cBhvr>
                                        <p:cTn id="137" dur="1000" fill="hold"/>
                                        <p:tgtEl>
                                          <p:spTgt spid="93"/>
                                        </p:tgtEl>
                                        <p:attrNameLst>
                                          <p:attrName>style.rotation</p:attrName>
                                        </p:attrNameLst>
                                      </p:cBhvr>
                                      <p:tavLst>
                                        <p:tav tm="0">
                                          <p:val>
                                            <p:fltVal val="90"/>
                                          </p:val>
                                        </p:tav>
                                        <p:tav tm="100000">
                                          <p:val>
                                            <p:fltVal val="0"/>
                                          </p:val>
                                        </p:tav>
                                      </p:tavLst>
                                    </p:anim>
                                    <p:animEffect transition="in" filter="fade">
                                      <p:cBhvr>
                                        <p:cTn id="138" dur="1000"/>
                                        <p:tgtEl>
                                          <p:spTgt spid="93"/>
                                        </p:tgtEl>
                                      </p:cBhvr>
                                    </p:animEffect>
                                  </p:childTnLst>
                                </p:cTn>
                              </p:par>
                            </p:childTnLst>
                          </p:cTn>
                        </p:par>
                      </p:childTnLst>
                    </p:cTn>
                  </p:par>
                  <p:par>
                    <p:cTn id="139" fill="hold">
                      <p:stCondLst>
                        <p:cond delay="indefinite"/>
                      </p:stCondLst>
                      <p:childTnLst>
                        <p:par>
                          <p:cTn id="140" fill="hold">
                            <p:stCondLst>
                              <p:cond delay="0"/>
                            </p:stCondLst>
                            <p:childTnLst>
                              <p:par>
                                <p:cTn id="141" presetID="31" presetClass="entr" presetSubtype="0" fill="hold" nodeType="clickEffect">
                                  <p:stCondLst>
                                    <p:cond delay="0"/>
                                  </p:stCondLst>
                                  <p:childTnLst>
                                    <p:set>
                                      <p:cBhvr>
                                        <p:cTn id="142" dur="1" fill="hold">
                                          <p:stCondLst>
                                            <p:cond delay="0"/>
                                          </p:stCondLst>
                                        </p:cTn>
                                        <p:tgtEl>
                                          <p:spTgt spid="94"/>
                                        </p:tgtEl>
                                        <p:attrNameLst>
                                          <p:attrName>style.visibility</p:attrName>
                                        </p:attrNameLst>
                                      </p:cBhvr>
                                      <p:to>
                                        <p:strVal val="visible"/>
                                      </p:to>
                                    </p:set>
                                    <p:anim calcmode="lin" valueType="num">
                                      <p:cBhvr>
                                        <p:cTn id="143" dur="1000" fill="hold"/>
                                        <p:tgtEl>
                                          <p:spTgt spid="94"/>
                                        </p:tgtEl>
                                        <p:attrNameLst>
                                          <p:attrName>ppt_w</p:attrName>
                                        </p:attrNameLst>
                                      </p:cBhvr>
                                      <p:tavLst>
                                        <p:tav tm="0">
                                          <p:val>
                                            <p:fltVal val="0"/>
                                          </p:val>
                                        </p:tav>
                                        <p:tav tm="100000">
                                          <p:val>
                                            <p:strVal val="#ppt_w"/>
                                          </p:val>
                                        </p:tav>
                                      </p:tavLst>
                                    </p:anim>
                                    <p:anim calcmode="lin" valueType="num">
                                      <p:cBhvr>
                                        <p:cTn id="144" dur="1000" fill="hold"/>
                                        <p:tgtEl>
                                          <p:spTgt spid="94"/>
                                        </p:tgtEl>
                                        <p:attrNameLst>
                                          <p:attrName>ppt_h</p:attrName>
                                        </p:attrNameLst>
                                      </p:cBhvr>
                                      <p:tavLst>
                                        <p:tav tm="0">
                                          <p:val>
                                            <p:fltVal val="0"/>
                                          </p:val>
                                        </p:tav>
                                        <p:tav tm="100000">
                                          <p:val>
                                            <p:strVal val="#ppt_h"/>
                                          </p:val>
                                        </p:tav>
                                      </p:tavLst>
                                    </p:anim>
                                    <p:anim calcmode="lin" valueType="num">
                                      <p:cBhvr>
                                        <p:cTn id="145" dur="1000" fill="hold"/>
                                        <p:tgtEl>
                                          <p:spTgt spid="94"/>
                                        </p:tgtEl>
                                        <p:attrNameLst>
                                          <p:attrName>style.rotation</p:attrName>
                                        </p:attrNameLst>
                                      </p:cBhvr>
                                      <p:tavLst>
                                        <p:tav tm="0">
                                          <p:val>
                                            <p:fltVal val="90"/>
                                          </p:val>
                                        </p:tav>
                                        <p:tav tm="100000">
                                          <p:val>
                                            <p:fltVal val="0"/>
                                          </p:val>
                                        </p:tav>
                                      </p:tavLst>
                                    </p:anim>
                                    <p:animEffect transition="in" filter="fade">
                                      <p:cBhvr>
                                        <p:cTn id="146" dur="1000"/>
                                        <p:tgtEl>
                                          <p:spTgt spid="94"/>
                                        </p:tgtEl>
                                      </p:cBhvr>
                                    </p:animEffect>
                                  </p:childTnLst>
                                </p:cTn>
                              </p:par>
                              <p:par>
                                <p:cTn id="147" presetID="31" presetClass="entr" presetSubtype="0" fill="hold" grpId="0" nodeType="withEffect">
                                  <p:stCondLst>
                                    <p:cond delay="0"/>
                                  </p:stCondLst>
                                  <p:childTnLst>
                                    <p:set>
                                      <p:cBhvr>
                                        <p:cTn id="148" dur="1" fill="hold">
                                          <p:stCondLst>
                                            <p:cond delay="0"/>
                                          </p:stCondLst>
                                        </p:cTn>
                                        <p:tgtEl>
                                          <p:spTgt spid="95"/>
                                        </p:tgtEl>
                                        <p:attrNameLst>
                                          <p:attrName>style.visibility</p:attrName>
                                        </p:attrNameLst>
                                      </p:cBhvr>
                                      <p:to>
                                        <p:strVal val="visible"/>
                                      </p:to>
                                    </p:set>
                                    <p:anim calcmode="lin" valueType="num">
                                      <p:cBhvr>
                                        <p:cTn id="149" dur="1000" fill="hold"/>
                                        <p:tgtEl>
                                          <p:spTgt spid="95"/>
                                        </p:tgtEl>
                                        <p:attrNameLst>
                                          <p:attrName>ppt_w</p:attrName>
                                        </p:attrNameLst>
                                      </p:cBhvr>
                                      <p:tavLst>
                                        <p:tav tm="0">
                                          <p:val>
                                            <p:fltVal val="0"/>
                                          </p:val>
                                        </p:tav>
                                        <p:tav tm="100000">
                                          <p:val>
                                            <p:strVal val="#ppt_w"/>
                                          </p:val>
                                        </p:tav>
                                      </p:tavLst>
                                    </p:anim>
                                    <p:anim calcmode="lin" valueType="num">
                                      <p:cBhvr>
                                        <p:cTn id="150" dur="1000" fill="hold"/>
                                        <p:tgtEl>
                                          <p:spTgt spid="95"/>
                                        </p:tgtEl>
                                        <p:attrNameLst>
                                          <p:attrName>ppt_h</p:attrName>
                                        </p:attrNameLst>
                                      </p:cBhvr>
                                      <p:tavLst>
                                        <p:tav tm="0">
                                          <p:val>
                                            <p:fltVal val="0"/>
                                          </p:val>
                                        </p:tav>
                                        <p:tav tm="100000">
                                          <p:val>
                                            <p:strVal val="#ppt_h"/>
                                          </p:val>
                                        </p:tav>
                                      </p:tavLst>
                                    </p:anim>
                                    <p:anim calcmode="lin" valueType="num">
                                      <p:cBhvr>
                                        <p:cTn id="151" dur="1000" fill="hold"/>
                                        <p:tgtEl>
                                          <p:spTgt spid="95"/>
                                        </p:tgtEl>
                                        <p:attrNameLst>
                                          <p:attrName>style.rotation</p:attrName>
                                        </p:attrNameLst>
                                      </p:cBhvr>
                                      <p:tavLst>
                                        <p:tav tm="0">
                                          <p:val>
                                            <p:fltVal val="90"/>
                                          </p:val>
                                        </p:tav>
                                        <p:tav tm="100000">
                                          <p:val>
                                            <p:fltVal val="0"/>
                                          </p:val>
                                        </p:tav>
                                      </p:tavLst>
                                    </p:anim>
                                    <p:animEffect transition="in" filter="fade">
                                      <p:cBhvr>
                                        <p:cTn id="152" dur="1000"/>
                                        <p:tgtEl>
                                          <p:spTgt spid="95"/>
                                        </p:tgtEl>
                                      </p:cBhvr>
                                    </p:animEffect>
                                  </p:childTnLst>
                                </p:cTn>
                              </p:par>
                            </p:childTnLst>
                          </p:cTn>
                        </p:par>
                      </p:childTnLst>
                    </p:cTn>
                  </p:par>
                  <p:par>
                    <p:cTn id="153" fill="hold">
                      <p:stCondLst>
                        <p:cond delay="indefinite"/>
                      </p:stCondLst>
                      <p:childTnLst>
                        <p:par>
                          <p:cTn id="154" fill="hold">
                            <p:stCondLst>
                              <p:cond delay="0"/>
                            </p:stCondLst>
                            <p:childTnLst>
                              <p:par>
                                <p:cTn id="155" presetID="31" presetClass="entr" presetSubtype="0" fill="hold" nodeType="clickEffect">
                                  <p:stCondLst>
                                    <p:cond delay="0"/>
                                  </p:stCondLst>
                                  <p:childTnLst>
                                    <p:set>
                                      <p:cBhvr>
                                        <p:cTn id="156" dur="1" fill="hold">
                                          <p:stCondLst>
                                            <p:cond delay="0"/>
                                          </p:stCondLst>
                                        </p:cTn>
                                        <p:tgtEl>
                                          <p:spTgt spid="96"/>
                                        </p:tgtEl>
                                        <p:attrNameLst>
                                          <p:attrName>style.visibility</p:attrName>
                                        </p:attrNameLst>
                                      </p:cBhvr>
                                      <p:to>
                                        <p:strVal val="visible"/>
                                      </p:to>
                                    </p:set>
                                    <p:anim calcmode="lin" valueType="num">
                                      <p:cBhvr>
                                        <p:cTn id="157" dur="1000" fill="hold"/>
                                        <p:tgtEl>
                                          <p:spTgt spid="96"/>
                                        </p:tgtEl>
                                        <p:attrNameLst>
                                          <p:attrName>ppt_w</p:attrName>
                                        </p:attrNameLst>
                                      </p:cBhvr>
                                      <p:tavLst>
                                        <p:tav tm="0">
                                          <p:val>
                                            <p:fltVal val="0"/>
                                          </p:val>
                                        </p:tav>
                                        <p:tav tm="100000">
                                          <p:val>
                                            <p:strVal val="#ppt_w"/>
                                          </p:val>
                                        </p:tav>
                                      </p:tavLst>
                                    </p:anim>
                                    <p:anim calcmode="lin" valueType="num">
                                      <p:cBhvr>
                                        <p:cTn id="158" dur="1000" fill="hold"/>
                                        <p:tgtEl>
                                          <p:spTgt spid="96"/>
                                        </p:tgtEl>
                                        <p:attrNameLst>
                                          <p:attrName>ppt_h</p:attrName>
                                        </p:attrNameLst>
                                      </p:cBhvr>
                                      <p:tavLst>
                                        <p:tav tm="0">
                                          <p:val>
                                            <p:fltVal val="0"/>
                                          </p:val>
                                        </p:tav>
                                        <p:tav tm="100000">
                                          <p:val>
                                            <p:strVal val="#ppt_h"/>
                                          </p:val>
                                        </p:tav>
                                      </p:tavLst>
                                    </p:anim>
                                    <p:anim calcmode="lin" valueType="num">
                                      <p:cBhvr>
                                        <p:cTn id="159" dur="1000" fill="hold"/>
                                        <p:tgtEl>
                                          <p:spTgt spid="96"/>
                                        </p:tgtEl>
                                        <p:attrNameLst>
                                          <p:attrName>style.rotation</p:attrName>
                                        </p:attrNameLst>
                                      </p:cBhvr>
                                      <p:tavLst>
                                        <p:tav tm="0">
                                          <p:val>
                                            <p:fltVal val="90"/>
                                          </p:val>
                                        </p:tav>
                                        <p:tav tm="100000">
                                          <p:val>
                                            <p:fltVal val="0"/>
                                          </p:val>
                                        </p:tav>
                                      </p:tavLst>
                                    </p:anim>
                                    <p:animEffect transition="in" filter="fade">
                                      <p:cBhvr>
                                        <p:cTn id="160" dur="1000"/>
                                        <p:tgtEl>
                                          <p:spTgt spid="96"/>
                                        </p:tgtEl>
                                      </p:cBhvr>
                                    </p:animEffect>
                                  </p:childTnLst>
                                </p:cTn>
                              </p:par>
                              <p:par>
                                <p:cTn id="161" presetID="31" presetClass="entr" presetSubtype="0" fill="hold" grpId="0" nodeType="withEffect">
                                  <p:stCondLst>
                                    <p:cond delay="0"/>
                                  </p:stCondLst>
                                  <p:childTnLst>
                                    <p:set>
                                      <p:cBhvr>
                                        <p:cTn id="162" dur="1" fill="hold">
                                          <p:stCondLst>
                                            <p:cond delay="0"/>
                                          </p:stCondLst>
                                        </p:cTn>
                                        <p:tgtEl>
                                          <p:spTgt spid="97"/>
                                        </p:tgtEl>
                                        <p:attrNameLst>
                                          <p:attrName>style.visibility</p:attrName>
                                        </p:attrNameLst>
                                      </p:cBhvr>
                                      <p:to>
                                        <p:strVal val="visible"/>
                                      </p:to>
                                    </p:set>
                                    <p:anim calcmode="lin" valueType="num">
                                      <p:cBhvr>
                                        <p:cTn id="163" dur="1000" fill="hold"/>
                                        <p:tgtEl>
                                          <p:spTgt spid="97"/>
                                        </p:tgtEl>
                                        <p:attrNameLst>
                                          <p:attrName>ppt_w</p:attrName>
                                        </p:attrNameLst>
                                      </p:cBhvr>
                                      <p:tavLst>
                                        <p:tav tm="0">
                                          <p:val>
                                            <p:fltVal val="0"/>
                                          </p:val>
                                        </p:tav>
                                        <p:tav tm="100000">
                                          <p:val>
                                            <p:strVal val="#ppt_w"/>
                                          </p:val>
                                        </p:tav>
                                      </p:tavLst>
                                    </p:anim>
                                    <p:anim calcmode="lin" valueType="num">
                                      <p:cBhvr>
                                        <p:cTn id="164" dur="1000" fill="hold"/>
                                        <p:tgtEl>
                                          <p:spTgt spid="97"/>
                                        </p:tgtEl>
                                        <p:attrNameLst>
                                          <p:attrName>ppt_h</p:attrName>
                                        </p:attrNameLst>
                                      </p:cBhvr>
                                      <p:tavLst>
                                        <p:tav tm="0">
                                          <p:val>
                                            <p:fltVal val="0"/>
                                          </p:val>
                                        </p:tav>
                                        <p:tav tm="100000">
                                          <p:val>
                                            <p:strVal val="#ppt_h"/>
                                          </p:val>
                                        </p:tav>
                                      </p:tavLst>
                                    </p:anim>
                                    <p:anim calcmode="lin" valueType="num">
                                      <p:cBhvr>
                                        <p:cTn id="165" dur="1000" fill="hold"/>
                                        <p:tgtEl>
                                          <p:spTgt spid="97"/>
                                        </p:tgtEl>
                                        <p:attrNameLst>
                                          <p:attrName>style.rotation</p:attrName>
                                        </p:attrNameLst>
                                      </p:cBhvr>
                                      <p:tavLst>
                                        <p:tav tm="0">
                                          <p:val>
                                            <p:fltVal val="90"/>
                                          </p:val>
                                        </p:tav>
                                        <p:tav tm="100000">
                                          <p:val>
                                            <p:fltVal val="0"/>
                                          </p:val>
                                        </p:tav>
                                      </p:tavLst>
                                    </p:anim>
                                    <p:animEffect transition="in" filter="fade">
                                      <p:cBhvr>
                                        <p:cTn id="166" dur="1000"/>
                                        <p:tgtEl>
                                          <p:spTgt spid="97"/>
                                        </p:tgtEl>
                                      </p:cBhvr>
                                    </p:animEffect>
                                  </p:childTnLst>
                                </p:cTn>
                              </p:par>
                            </p:childTnLst>
                          </p:cTn>
                        </p:par>
                      </p:childTnLst>
                    </p:cTn>
                  </p:par>
                  <p:par>
                    <p:cTn id="167" fill="hold">
                      <p:stCondLst>
                        <p:cond delay="indefinite"/>
                      </p:stCondLst>
                      <p:childTnLst>
                        <p:par>
                          <p:cTn id="168" fill="hold">
                            <p:stCondLst>
                              <p:cond delay="0"/>
                            </p:stCondLst>
                            <p:childTnLst>
                              <p:par>
                                <p:cTn id="169" presetID="31" presetClass="entr" presetSubtype="0" fill="hold" nodeType="clickEffect">
                                  <p:stCondLst>
                                    <p:cond delay="0"/>
                                  </p:stCondLst>
                                  <p:childTnLst>
                                    <p:set>
                                      <p:cBhvr>
                                        <p:cTn id="170" dur="1" fill="hold">
                                          <p:stCondLst>
                                            <p:cond delay="0"/>
                                          </p:stCondLst>
                                        </p:cTn>
                                        <p:tgtEl>
                                          <p:spTgt spid="98"/>
                                        </p:tgtEl>
                                        <p:attrNameLst>
                                          <p:attrName>style.visibility</p:attrName>
                                        </p:attrNameLst>
                                      </p:cBhvr>
                                      <p:to>
                                        <p:strVal val="visible"/>
                                      </p:to>
                                    </p:set>
                                    <p:anim calcmode="lin" valueType="num">
                                      <p:cBhvr>
                                        <p:cTn id="171" dur="1000" fill="hold"/>
                                        <p:tgtEl>
                                          <p:spTgt spid="98"/>
                                        </p:tgtEl>
                                        <p:attrNameLst>
                                          <p:attrName>ppt_w</p:attrName>
                                        </p:attrNameLst>
                                      </p:cBhvr>
                                      <p:tavLst>
                                        <p:tav tm="0">
                                          <p:val>
                                            <p:fltVal val="0"/>
                                          </p:val>
                                        </p:tav>
                                        <p:tav tm="100000">
                                          <p:val>
                                            <p:strVal val="#ppt_w"/>
                                          </p:val>
                                        </p:tav>
                                      </p:tavLst>
                                    </p:anim>
                                    <p:anim calcmode="lin" valueType="num">
                                      <p:cBhvr>
                                        <p:cTn id="172" dur="1000" fill="hold"/>
                                        <p:tgtEl>
                                          <p:spTgt spid="98"/>
                                        </p:tgtEl>
                                        <p:attrNameLst>
                                          <p:attrName>ppt_h</p:attrName>
                                        </p:attrNameLst>
                                      </p:cBhvr>
                                      <p:tavLst>
                                        <p:tav tm="0">
                                          <p:val>
                                            <p:fltVal val="0"/>
                                          </p:val>
                                        </p:tav>
                                        <p:tav tm="100000">
                                          <p:val>
                                            <p:strVal val="#ppt_h"/>
                                          </p:val>
                                        </p:tav>
                                      </p:tavLst>
                                    </p:anim>
                                    <p:anim calcmode="lin" valueType="num">
                                      <p:cBhvr>
                                        <p:cTn id="173" dur="1000" fill="hold"/>
                                        <p:tgtEl>
                                          <p:spTgt spid="98"/>
                                        </p:tgtEl>
                                        <p:attrNameLst>
                                          <p:attrName>style.rotation</p:attrName>
                                        </p:attrNameLst>
                                      </p:cBhvr>
                                      <p:tavLst>
                                        <p:tav tm="0">
                                          <p:val>
                                            <p:fltVal val="90"/>
                                          </p:val>
                                        </p:tav>
                                        <p:tav tm="100000">
                                          <p:val>
                                            <p:fltVal val="0"/>
                                          </p:val>
                                        </p:tav>
                                      </p:tavLst>
                                    </p:anim>
                                    <p:animEffect transition="in" filter="fade">
                                      <p:cBhvr>
                                        <p:cTn id="174" dur="1000"/>
                                        <p:tgtEl>
                                          <p:spTgt spid="98"/>
                                        </p:tgtEl>
                                      </p:cBhvr>
                                    </p:animEffect>
                                  </p:childTnLst>
                                </p:cTn>
                              </p:par>
                              <p:par>
                                <p:cTn id="175" presetID="31" presetClass="entr" presetSubtype="0" fill="hold" grpId="0" nodeType="withEffect">
                                  <p:stCondLst>
                                    <p:cond delay="0"/>
                                  </p:stCondLst>
                                  <p:childTnLst>
                                    <p:set>
                                      <p:cBhvr>
                                        <p:cTn id="176" dur="1" fill="hold">
                                          <p:stCondLst>
                                            <p:cond delay="0"/>
                                          </p:stCondLst>
                                        </p:cTn>
                                        <p:tgtEl>
                                          <p:spTgt spid="99"/>
                                        </p:tgtEl>
                                        <p:attrNameLst>
                                          <p:attrName>style.visibility</p:attrName>
                                        </p:attrNameLst>
                                      </p:cBhvr>
                                      <p:to>
                                        <p:strVal val="visible"/>
                                      </p:to>
                                    </p:set>
                                    <p:anim calcmode="lin" valueType="num">
                                      <p:cBhvr>
                                        <p:cTn id="177" dur="1000" fill="hold"/>
                                        <p:tgtEl>
                                          <p:spTgt spid="99"/>
                                        </p:tgtEl>
                                        <p:attrNameLst>
                                          <p:attrName>ppt_w</p:attrName>
                                        </p:attrNameLst>
                                      </p:cBhvr>
                                      <p:tavLst>
                                        <p:tav tm="0">
                                          <p:val>
                                            <p:fltVal val="0"/>
                                          </p:val>
                                        </p:tav>
                                        <p:tav tm="100000">
                                          <p:val>
                                            <p:strVal val="#ppt_w"/>
                                          </p:val>
                                        </p:tav>
                                      </p:tavLst>
                                    </p:anim>
                                    <p:anim calcmode="lin" valueType="num">
                                      <p:cBhvr>
                                        <p:cTn id="178" dur="1000" fill="hold"/>
                                        <p:tgtEl>
                                          <p:spTgt spid="99"/>
                                        </p:tgtEl>
                                        <p:attrNameLst>
                                          <p:attrName>ppt_h</p:attrName>
                                        </p:attrNameLst>
                                      </p:cBhvr>
                                      <p:tavLst>
                                        <p:tav tm="0">
                                          <p:val>
                                            <p:fltVal val="0"/>
                                          </p:val>
                                        </p:tav>
                                        <p:tav tm="100000">
                                          <p:val>
                                            <p:strVal val="#ppt_h"/>
                                          </p:val>
                                        </p:tav>
                                      </p:tavLst>
                                    </p:anim>
                                    <p:anim calcmode="lin" valueType="num">
                                      <p:cBhvr>
                                        <p:cTn id="179" dur="1000" fill="hold"/>
                                        <p:tgtEl>
                                          <p:spTgt spid="99"/>
                                        </p:tgtEl>
                                        <p:attrNameLst>
                                          <p:attrName>style.rotation</p:attrName>
                                        </p:attrNameLst>
                                      </p:cBhvr>
                                      <p:tavLst>
                                        <p:tav tm="0">
                                          <p:val>
                                            <p:fltVal val="90"/>
                                          </p:val>
                                        </p:tav>
                                        <p:tav tm="100000">
                                          <p:val>
                                            <p:fltVal val="0"/>
                                          </p:val>
                                        </p:tav>
                                      </p:tavLst>
                                    </p:anim>
                                    <p:animEffect transition="in" filter="fade">
                                      <p:cBhvr>
                                        <p:cTn id="180" dur="1000"/>
                                        <p:tgtEl>
                                          <p:spTgt spid="99"/>
                                        </p:tgtEl>
                                      </p:cBhvr>
                                    </p:animEffect>
                                  </p:childTnLst>
                                </p:cTn>
                              </p:par>
                            </p:childTnLst>
                          </p:cTn>
                        </p:par>
                      </p:childTnLst>
                    </p:cTn>
                  </p:par>
                  <p:par>
                    <p:cTn id="181" fill="hold">
                      <p:stCondLst>
                        <p:cond delay="indefinite"/>
                      </p:stCondLst>
                      <p:childTnLst>
                        <p:par>
                          <p:cTn id="182" fill="hold">
                            <p:stCondLst>
                              <p:cond delay="0"/>
                            </p:stCondLst>
                            <p:childTnLst>
                              <p:par>
                                <p:cTn id="183" presetID="31" presetClass="entr" presetSubtype="0" fill="hold" nodeType="clickEffect">
                                  <p:stCondLst>
                                    <p:cond delay="0"/>
                                  </p:stCondLst>
                                  <p:childTnLst>
                                    <p:set>
                                      <p:cBhvr>
                                        <p:cTn id="184" dur="1" fill="hold">
                                          <p:stCondLst>
                                            <p:cond delay="0"/>
                                          </p:stCondLst>
                                        </p:cTn>
                                        <p:tgtEl>
                                          <p:spTgt spid="100"/>
                                        </p:tgtEl>
                                        <p:attrNameLst>
                                          <p:attrName>style.visibility</p:attrName>
                                        </p:attrNameLst>
                                      </p:cBhvr>
                                      <p:to>
                                        <p:strVal val="visible"/>
                                      </p:to>
                                    </p:set>
                                    <p:anim calcmode="lin" valueType="num">
                                      <p:cBhvr>
                                        <p:cTn id="185" dur="1000" fill="hold"/>
                                        <p:tgtEl>
                                          <p:spTgt spid="100"/>
                                        </p:tgtEl>
                                        <p:attrNameLst>
                                          <p:attrName>ppt_w</p:attrName>
                                        </p:attrNameLst>
                                      </p:cBhvr>
                                      <p:tavLst>
                                        <p:tav tm="0">
                                          <p:val>
                                            <p:fltVal val="0"/>
                                          </p:val>
                                        </p:tav>
                                        <p:tav tm="100000">
                                          <p:val>
                                            <p:strVal val="#ppt_w"/>
                                          </p:val>
                                        </p:tav>
                                      </p:tavLst>
                                    </p:anim>
                                    <p:anim calcmode="lin" valueType="num">
                                      <p:cBhvr>
                                        <p:cTn id="186" dur="1000" fill="hold"/>
                                        <p:tgtEl>
                                          <p:spTgt spid="100"/>
                                        </p:tgtEl>
                                        <p:attrNameLst>
                                          <p:attrName>ppt_h</p:attrName>
                                        </p:attrNameLst>
                                      </p:cBhvr>
                                      <p:tavLst>
                                        <p:tav tm="0">
                                          <p:val>
                                            <p:fltVal val="0"/>
                                          </p:val>
                                        </p:tav>
                                        <p:tav tm="100000">
                                          <p:val>
                                            <p:strVal val="#ppt_h"/>
                                          </p:val>
                                        </p:tav>
                                      </p:tavLst>
                                    </p:anim>
                                    <p:anim calcmode="lin" valueType="num">
                                      <p:cBhvr>
                                        <p:cTn id="187" dur="1000" fill="hold"/>
                                        <p:tgtEl>
                                          <p:spTgt spid="100"/>
                                        </p:tgtEl>
                                        <p:attrNameLst>
                                          <p:attrName>style.rotation</p:attrName>
                                        </p:attrNameLst>
                                      </p:cBhvr>
                                      <p:tavLst>
                                        <p:tav tm="0">
                                          <p:val>
                                            <p:fltVal val="90"/>
                                          </p:val>
                                        </p:tav>
                                        <p:tav tm="100000">
                                          <p:val>
                                            <p:fltVal val="0"/>
                                          </p:val>
                                        </p:tav>
                                      </p:tavLst>
                                    </p:anim>
                                    <p:animEffect transition="in" filter="fade">
                                      <p:cBhvr>
                                        <p:cTn id="188" dur="1000"/>
                                        <p:tgtEl>
                                          <p:spTgt spid="100"/>
                                        </p:tgtEl>
                                      </p:cBhvr>
                                    </p:animEffect>
                                  </p:childTnLst>
                                </p:cTn>
                              </p:par>
                              <p:par>
                                <p:cTn id="189" presetID="31" presetClass="entr" presetSubtype="0" fill="hold" grpId="0" nodeType="withEffect">
                                  <p:stCondLst>
                                    <p:cond delay="0"/>
                                  </p:stCondLst>
                                  <p:childTnLst>
                                    <p:set>
                                      <p:cBhvr>
                                        <p:cTn id="190" dur="1" fill="hold">
                                          <p:stCondLst>
                                            <p:cond delay="0"/>
                                          </p:stCondLst>
                                        </p:cTn>
                                        <p:tgtEl>
                                          <p:spTgt spid="101"/>
                                        </p:tgtEl>
                                        <p:attrNameLst>
                                          <p:attrName>style.visibility</p:attrName>
                                        </p:attrNameLst>
                                      </p:cBhvr>
                                      <p:to>
                                        <p:strVal val="visible"/>
                                      </p:to>
                                    </p:set>
                                    <p:anim calcmode="lin" valueType="num">
                                      <p:cBhvr>
                                        <p:cTn id="191" dur="1000" fill="hold"/>
                                        <p:tgtEl>
                                          <p:spTgt spid="101"/>
                                        </p:tgtEl>
                                        <p:attrNameLst>
                                          <p:attrName>ppt_w</p:attrName>
                                        </p:attrNameLst>
                                      </p:cBhvr>
                                      <p:tavLst>
                                        <p:tav tm="0">
                                          <p:val>
                                            <p:fltVal val="0"/>
                                          </p:val>
                                        </p:tav>
                                        <p:tav tm="100000">
                                          <p:val>
                                            <p:strVal val="#ppt_w"/>
                                          </p:val>
                                        </p:tav>
                                      </p:tavLst>
                                    </p:anim>
                                    <p:anim calcmode="lin" valueType="num">
                                      <p:cBhvr>
                                        <p:cTn id="192" dur="1000" fill="hold"/>
                                        <p:tgtEl>
                                          <p:spTgt spid="101"/>
                                        </p:tgtEl>
                                        <p:attrNameLst>
                                          <p:attrName>ppt_h</p:attrName>
                                        </p:attrNameLst>
                                      </p:cBhvr>
                                      <p:tavLst>
                                        <p:tav tm="0">
                                          <p:val>
                                            <p:fltVal val="0"/>
                                          </p:val>
                                        </p:tav>
                                        <p:tav tm="100000">
                                          <p:val>
                                            <p:strVal val="#ppt_h"/>
                                          </p:val>
                                        </p:tav>
                                      </p:tavLst>
                                    </p:anim>
                                    <p:anim calcmode="lin" valueType="num">
                                      <p:cBhvr>
                                        <p:cTn id="193" dur="1000" fill="hold"/>
                                        <p:tgtEl>
                                          <p:spTgt spid="101"/>
                                        </p:tgtEl>
                                        <p:attrNameLst>
                                          <p:attrName>style.rotation</p:attrName>
                                        </p:attrNameLst>
                                      </p:cBhvr>
                                      <p:tavLst>
                                        <p:tav tm="0">
                                          <p:val>
                                            <p:fltVal val="90"/>
                                          </p:val>
                                        </p:tav>
                                        <p:tav tm="100000">
                                          <p:val>
                                            <p:fltVal val="0"/>
                                          </p:val>
                                        </p:tav>
                                      </p:tavLst>
                                    </p:anim>
                                    <p:animEffect transition="in" filter="fade">
                                      <p:cBhvr>
                                        <p:cTn id="194" dur="1000"/>
                                        <p:tgtEl>
                                          <p:spTgt spid="101"/>
                                        </p:tgtEl>
                                      </p:cBhvr>
                                    </p:animEffect>
                                  </p:childTnLst>
                                </p:cTn>
                              </p:par>
                            </p:childTnLst>
                          </p:cTn>
                        </p:par>
                      </p:childTnLst>
                    </p:cTn>
                  </p:par>
                  <p:par>
                    <p:cTn id="195" fill="hold">
                      <p:stCondLst>
                        <p:cond delay="indefinite"/>
                      </p:stCondLst>
                      <p:childTnLst>
                        <p:par>
                          <p:cTn id="196" fill="hold">
                            <p:stCondLst>
                              <p:cond delay="0"/>
                            </p:stCondLst>
                            <p:childTnLst>
                              <p:par>
                                <p:cTn id="197" presetID="53" presetClass="entr" presetSubtype="16" fill="hold" nodeType="clickEffect">
                                  <p:stCondLst>
                                    <p:cond delay="0"/>
                                  </p:stCondLst>
                                  <p:childTnLst>
                                    <p:set>
                                      <p:cBhvr>
                                        <p:cTn id="198" dur="1" fill="hold">
                                          <p:stCondLst>
                                            <p:cond delay="0"/>
                                          </p:stCondLst>
                                        </p:cTn>
                                        <p:tgtEl>
                                          <p:spTgt spid="63"/>
                                        </p:tgtEl>
                                        <p:attrNameLst>
                                          <p:attrName>style.visibility</p:attrName>
                                        </p:attrNameLst>
                                      </p:cBhvr>
                                      <p:to>
                                        <p:strVal val="visible"/>
                                      </p:to>
                                    </p:set>
                                    <p:anim calcmode="lin" valueType="num">
                                      <p:cBhvr>
                                        <p:cTn id="199" dur="500" fill="hold"/>
                                        <p:tgtEl>
                                          <p:spTgt spid="63"/>
                                        </p:tgtEl>
                                        <p:attrNameLst>
                                          <p:attrName>ppt_w</p:attrName>
                                        </p:attrNameLst>
                                      </p:cBhvr>
                                      <p:tavLst>
                                        <p:tav tm="0">
                                          <p:val>
                                            <p:fltVal val="0"/>
                                          </p:val>
                                        </p:tav>
                                        <p:tav tm="100000">
                                          <p:val>
                                            <p:strVal val="#ppt_w"/>
                                          </p:val>
                                        </p:tav>
                                      </p:tavLst>
                                    </p:anim>
                                    <p:anim calcmode="lin" valueType="num">
                                      <p:cBhvr>
                                        <p:cTn id="200" dur="500" fill="hold"/>
                                        <p:tgtEl>
                                          <p:spTgt spid="63"/>
                                        </p:tgtEl>
                                        <p:attrNameLst>
                                          <p:attrName>ppt_h</p:attrName>
                                        </p:attrNameLst>
                                      </p:cBhvr>
                                      <p:tavLst>
                                        <p:tav tm="0">
                                          <p:val>
                                            <p:fltVal val="0"/>
                                          </p:val>
                                        </p:tav>
                                        <p:tav tm="100000">
                                          <p:val>
                                            <p:strVal val="#ppt_h"/>
                                          </p:val>
                                        </p:tav>
                                      </p:tavLst>
                                    </p:anim>
                                    <p:animEffect transition="in" filter="fade">
                                      <p:cBhvr>
                                        <p:cTn id="201" dur="500"/>
                                        <p:tgtEl>
                                          <p:spTgt spid="63"/>
                                        </p:tgtEl>
                                      </p:cBhvr>
                                    </p:animEffect>
                                  </p:childTnLst>
                                </p:cTn>
                              </p:par>
                              <p:par>
                                <p:cTn id="202" presetID="53" presetClass="entr" presetSubtype="16" fill="hold" grpId="0" nodeType="withEffect">
                                  <p:stCondLst>
                                    <p:cond delay="0"/>
                                  </p:stCondLst>
                                  <p:childTnLst>
                                    <p:set>
                                      <p:cBhvr>
                                        <p:cTn id="203" dur="1" fill="hold">
                                          <p:stCondLst>
                                            <p:cond delay="0"/>
                                          </p:stCondLst>
                                        </p:cTn>
                                        <p:tgtEl>
                                          <p:spTgt spid="64"/>
                                        </p:tgtEl>
                                        <p:attrNameLst>
                                          <p:attrName>style.visibility</p:attrName>
                                        </p:attrNameLst>
                                      </p:cBhvr>
                                      <p:to>
                                        <p:strVal val="visible"/>
                                      </p:to>
                                    </p:set>
                                    <p:anim calcmode="lin" valueType="num">
                                      <p:cBhvr>
                                        <p:cTn id="204" dur="500" fill="hold"/>
                                        <p:tgtEl>
                                          <p:spTgt spid="64"/>
                                        </p:tgtEl>
                                        <p:attrNameLst>
                                          <p:attrName>ppt_w</p:attrName>
                                        </p:attrNameLst>
                                      </p:cBhvr>
                                      <p:tavLst>
                                        <p:tav tm="0">
                                          <p:val>
                                            <p:fltVal val="0"/>
                                          </p:val>
                                        </p:tav>
                                        <p:tav tm="100000">
                                          <p:val>
                                            <p:strVal val="#ppt_w"/>
                                          </p:val>
                                        </p:tav>
                                      </p:tavLst>
                                    </p:anim>
                                    <p:anim calcmode="lin" valueType="num">
                                      <p:cBhvr>
                                        <p:cTn id="205" dur="500" fill="hold"/>
                                        <p:tgtEl>
                                          <p:spTgt spid="64"/>
                                        </p:tgtEl>
                                        <p:attrNameLst>
                                          <p:attrName>ppt_h</p:attrName>
                                        </p:attrNameLst>
                                      </p:cBhvr>
                                      <p:tavLst>
                                        <p:tav tm="0">
                                          <p:val>
                                            <p:fltVal val="0"/>
                                          </p:val>
                                        </p:tav>
                                        <p:tav tm="100000">
                                          <p:val>
                                            <p:strVal val="#ppt_h"/>
                                          </p:val>
                                        </p:tav>
                                      </p:tavLst>
                                    </p:anim>
                                    <p:animEffect transition="in" filter="fade">
                                      <p:cBhvr>
                                        <p:cTn id="206" dur="500"/>
                                        <p:tgtEl>
                                          <p:spTgt spid="64"/>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nodeType="clickEffect">
                                  <p:stCondLst>
                                    <p:cond delay="0"/>
                                  </p:stCondLst>
                                  <p:childTnLst>
                                    <p:set>
                                      <p:cBhvr>
                                        <p:cTn id="210" dur="1" fill="hold">
                                          <p:stCondLst>
                                            <p:cond delay="0"/>
                                          </p:stCondLst>
                                        </p:cTn>
                                        <p:tgtEl>
                                          <p:spTgt spid="65"/>
                                        </p:tgtEl>
                                        <p:attrNameLst>
                                          <p:attrName>style.visibility</p:attrName>
                                        </p:attrNameLst>
                                      </p:cBhvr>
                                      <p:to>
                                        <p:strVal val="visible"/>
                                      </p:to>
                                    </p:set>
                                    <p:animEffect transition="in" filter="fade">
                                      <p:cBhvr>
                                        <p:cTn id="211" dur="500"/>
                                        <p:tgtEl>
                                          <p:spTgt spid="65"/>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66"/>
                                        </p:tgtEl>
                                        <p:attrNameLst>
                                          <p:attrName>style.visibility</p:attrName>
                                        </p:attrNameLst>
                                      </p:cBhvr>
                                      <p:to>
                                        <p:strVal val="visible"/>
                                      </p:to>
                                    </p:set>
                                    <p:animEffect transition="in" filter="fade">
                                      <p:cBhvr>
                                        <p:cTn id="214" dur="500"/>
                                        <p:tgtEl>
                                          <p:spTgt spid="66"/>
                                        </p:tgtEl>
                                      </p:cBhvr>
                                    </p:animEffect>
                                  </p:childTnLst>
                                </p:cTn>
                              </p:par>
                            </p:childTnLst>
                          </p:cTn>
                        </p:par>
                      </p:childTnLst>
                    </p:cTn>
                  </p:par>
                  <p:par>
                    <p:cTn id="215" fill="hold">
                      <p:stCondLst>
                        <p:cond delay="indefinite"/>
                      </p:stCondLst>
                      <p:childTnLst>
                        <p:par>
                          <p:cTn id="216" fill="hold">
                            <p:stCondLst>
                              <p:cond delay="0"/>
                            </p:stCondLst>
                            <p:childTnLst>
                              <p:par>
                                <p:cTn id="217" presetID="31" presetClass="entr" presetSubtype="0" fill="hold" nodeType="clickEffect">
                                  <p:stCondLst>
                                    <p:cond delay="0"/>
                                  </p:stCondLst>
                                  <p:childTnLst>
                                    <p:set>
                                      <p:cBhvr>
                                        <p:cTn id="218" dur="1" fill="hold">
                                          <p:stCondLst>
                                            <p:cond delay="0"/>
                                          </p:stCondLst>
                                        </p:cTn>
                                        <p:tgtEl>
                                          <p:spTgt spid="76"/>
                                        </p:tgtEl>
                                        <p:attrNameLst>
                                          <p:attrName>style.visibility</p:attrName>
                                        </p:attrNameLst>
                                      </p:cBhvr>
                                      <p:to>
                                        <p:strVal val="visible"/>
                                      </p:to>
                                    </p:set>
                                    <p:anim calcmode="lin" valueType="num">
                                      <p:cBhvr>
                                        <p:cTn id="219" dur="1000" fill="hold"/>
                                        <p:tgtEl>
                                          <p:spTgt spid="76"/>
                                        </p:tgtEl>
                                        <p:attrNameLst>
                                          <p:attrName>ppt_w</p:attrName>
                                        </p:attrNameLst>
                                      </p:cBhvr>
                                      <p:tavLst>
                                        <p:tav tm="0">
                                          <p:val>
                                            <p:fltVal val="0"/>
                                          </p:val>
                                        </p:tav>
                                        <p:tav tm="100000">
                                          <p:val>
                                            <p:strVal val="#ppt_w"/>
                                          </p:val>
                                        </p:tav>
                                      </p:tavLst>
                                    </p:anim>
                                    <p:anim calcmode="lin" valueType="num">
                                      <p:cBhvr>
                                        <p:cTn id="220" dur="1000" fill="hold"/>
                                        <p:tgtEl>
                                          <p:spTgt spid="76"/>
                                        </p:tgtEl>
                                        <p:attrNameLst>
                                          <p:attrName>ppt_h</p:attrName>
                                        </p:attrNameLst>
                                      </p:cBhvr>
                                      <p:tavLst>
                                        <p:tav tm="0">
                                          <p:val>
                                            <p:fltVal val="0"/>
                                          </p:val>
                                        </p:tav>
                                        <p:tav tm="100000">
                                          <p:val>
                                            <p:strVal val="#ppt_h"/>
                                          </p:val>
                                        </p:tav>
                                      </p:tavLst>
                                    </p:anim>
                                    <p:anim calcmode="lin" valueType="num">
                                      <p:cBhvr>
                                        <p:cTn id="221" dur="1000" fill="hold"/>
                                        <p:tgtEl>
                                          <p:spTgt spid="76"/>
                                        </p:tgtEl>
                                        <p:attrNameLst>
                                          <p:attrName>style.rotation</p:attrName>
                                        </p:attrNameLst>
                                      </p:cBhvr>
                                      <p:tavLst>
                                        <p:tav tm="0">
                                          <p:val>
                                            <p:fltVal val="90"/>
                                          </p:val>
                                        </p:tav>
                                        <p:tav tm="100000">
                                          <p:val>
                                            <p:fltVal val="0"/>
                                          </p:val>
                                        </p:tav>
                                      </p:tavLst>
                                    </p:anim>
                                    <p:animEffect transition="in" filter="fade">
                                      <p:cBhvr>
                                        <p:cTn id="222" dur="1000"/>
                                        <p:tgtEl>
                                          <p:spTgt spid="76"/>
                                        </p:tgtEl>
                                      </p:cBhvr>
                                    </p:animEffect>
                                  </p:childTnLst>
                                </p:cTn>
                              </p:par>
                              <p:par>
                                <p:cTn id="223" presetID="31" presetClass="entr" presetSubtype="0" fill="hold" grpId="0" nodeType="withEffect">
                                  <p:stCondLst>
                                    <p:cond delay="0"/>
                                  </p:stCondLst>
                                  <p:childTnLst>
                                    <p:set>
                                      <p:cBhvr>
                                        <p:cTn id="224" dur="1" fill="hold">
                                          <p:stCondLst>
                                            <p:cond delay="0"/>
                                          </p:stCondLst>
                                        </p:cTn>
                                        <p:tgtEl>
                                          <p:spTgt spid="77"/>
                                        </p:tgtEl>
                                        <p:attrNameLst>
                                          <p:attrName>style.visibility</p:attrName>
                                        </p:attrNameLst>
                                      </p:cBhvr>
                                      <p:to>
                                        <p:strVal val="visible"/>
                                      </p:to>
                                    </p:set>
                                    <p:anim calcmode="lin" valueType="num">
                                      <p:cBhvr>
                                        <p:cTn id="225" dur="1000" fill="hold"/>
                                        <p:tgtEl>
                                          <p:spTgt spid="77"/>
                                        </p:tgtEl>
                                        <p:attrNameLst>
                                          <p:attrName>ppt_w</p:attrName>
                                        </p:attrNameLst>
                                      </p:cBhvr>
                                      <p:tavLst>
                                        <p:tav tm="0">
                                          <p:val>
                                            <p:fltVal val="0"/>
                                          </p:val>
                                        </p:tav>
                                        <p:tav tm="100000">
                                          <p:val>
                                            <p:strVal val="#ppt_w"/>
                                          </p:val>
                                        </p:tav>
                                      </p:tavLst>
                                    </p:anim>
                                    <p:anim calcmode="lin" valueType="num">
                                      <p:cBhvr>
                                        <p:cTn id="226" dur="1000" fill="hold"/>
                                        <p:tgtEl>
                                          <p:spTgt spid="77"/>
                                        </p:tgtEl>
                                        <p:attrNameLst>
                                          <p:attrName>ppt_h</p:attrName>
                                        </p:attrNameLst>
                                      </p:cBhvr>
                                      <p:tavLst>
                                        <p:tav tm="0">
                                          <p:val>
                                            <p:fltVal val="0"/>
                                          </p:val>
                                        </p:tav>
                                        <p:tav tm="100000">
                                          <p:val>
                                            <p:strVal val="#ppt_h"/>
                                          </p:val>
                                        </p:tav>
                                      </p:tavLst>
                                    </p:anim>
                                    <p:anim calcmode="lin" valueType="num">
                                      <p:cBhvr>
                                        <p:cTn id="227" dur="1000" fill="hold"/>
                                        <p:tgtEl>
                                          <p:spTgt spid="77"/>
                                        </p:tgtEl>
                                        <p:attrNameLst>
                                          <p:attrName>style.rotation</p:attrName>
                                        </p:attrNameLst>
                                      </p:cBhvr>
                                      <p:tavLst>
                                        <p:tav tm="0">
                                          <p:val>
                                            <p:fltVal val="90"/>
                                          </p:val>
                                        </p:tav>
                                        <p:tav tm="100000">
                                          <p:val>
                                            <p:fltVal val="0"/>
                                          </p:val>
                                        </p:tav>
                                      </p:tavLst>
                                    </p:anim>
                                    <p:animEffect transition="in" filter="fade">
                                      <p:cBhvr>
                                        <p:cTn id="228" dur="1000"/>
                                        <p:tgtEl>
                                          <p:spTgt spid="77"/>
                                        </p:tgtEl>
                                      </p:cBhvr>
                                    </p:animEffect>
                                  </p:childTnLst>
                                </p:cTn>
                              </p:par>
                            </p:childTnLst>
                          </p:cTn>
                        </p:par>
                      </p:childTnLst>
                    </p:cTn>
                  </p:par>
                  <p:par>
                    <p:cTn id="229" fill="hold">
                      <p:stCondLst>
                        <p:cond delay="indefinite"/>
                      </p:stCondLst>
                      <p:childTnLst>
                        <p:par>
                          <p:cTn id="230" fill="hold">
                            <p:stCondLst>
                              <p:cond delay="0"/>
                            </p:stCondLst>
                            <p:childTnLst>
                              <p:par>
                                <p:cTn id="231" presetID="31" presetClass="entr" presetSubtype="0" fill="hold" nodeType="clickEffect">
                                  <p:stCondLst>
                                    <p:cond delay="0"/>
                                  </p:stCondLst>
                                  <p:childTnLst>
                                    <p:set>
                                      <p:cBhvr>
                                        <p:cTn id="232" dur="1" fill="hold">
                                          <p:stCondLst>
                                            <p:cond delay="0"/>
                                          </p:stCondLst>
                                        </p:cTn>
                                        <p:tgtEl>
                                          <p:spTgt spid="78"/>
                                        </p:tgtEl>
                                        <p:attrNameLst>
                                          <p:attrName>style.visibility</p:attrName>
                                        </p:attrNameLst>
                                      </p:cBhvr>
                                      <p:to>
                                        <p:strVal val="visible"/>
                                      </p:to>
                                    </p:set>
                                    <p:anim calcmode="lin" valueType="num">
                                      <p:cBhvr>
                                        <p:cTn id="233" dur="1000" fill="hold"/>
                                        <p:tgtEl>
                                          <p:spTgt spid="78"/>
                                        </p:tgtEl>
                                        <p:attrNameLst>
                                          <p:attrName>ppt_w</p:attrName>
                                        </p:attrNameLst>
                                      </p:cBhvr>
                                      <p:tavLst>
                                        <p:tav tm="0">
                                          <p:val>
                                            <p:fltVal val="0"/>
                                          </p:val>
                                        </p:tav>
                                        <p:tav tm="100000">
                                          <p:val>
                                            <p:strVal val="#ppt_w"/>
                                          </p:val>
                                        </p:tav>
                                      </p:tavLst>
                                    </p:anim>
                                    <p:anim calcmode="lin" valueType="num">
                                      <p:cBhvr>
                                        <p:cTn id="234" dur="1000" fill="hold"/>
                                        <p:tgtEl>
                                          <p:spTgt spid="78"/>
                                        </p:tgtEl>
                                        <p:attrNameLst>
                                          <p:attrName>ppt_h</p:attrName>
                                        </p:attrNameLst>
                                      </p:cBhvr>
                                      <p:tavLst>
                                        <p:tav tm="0">
                                          <p:val>
                                            <p:fltVal val="0"/>
                                          </p:val>
                                        </p:tav>
                                        <p:tav tm="100000">
                                          <p:val>
                                            <p:strVal val="#ppt_h"/>
                                          </p:val>
                                        </p:tav>
                                      </p:tavLst>
                                    </p:anim>
                                    <p:anim calcmode="lin" valueType="num">
                                      <p:cBhvr>
                                        <p:cTn id="235" dur="1000" fill="hold"/>
                                        <p:tgtEl>
                                          <p:spTgt spid="78"/>
                                        </p:tgtEl>
                                        <p:attrNameLst>
                                          <p:attrName>style.rotation</p:attrName>
                                        </p:attrNameLst>
                                      </p:cBhvr>
                                      <p:tavLst>
                                        <p:tav tm="0">
                                          <p:val>
                                            <p:fltVal val="90"/>
                                          </p:val>
                                        </p:tav>
                                        <p:tav tm="100000">
                                          <p:val>
                                            <p:fltVal val="0"/>
                                          </p:val>
                                        </p:tav>
                                      </p:tavLst>
                                    </p:anim>
                                    <p:animEffect transition="in" filter="fade">
                                      <p:cBhvr>
                                        <p:cTn id="236" dur="1000"/>
                                        <p:tgtEl>
                                          <p:spTgt spid="78"/>
                                        </p:tgtEl>
                                      </p:cBhvr>
                                    </p:animEffect>
                                  </p:childTnLst>
                                </p:cTn>
                              </p:par>
                              <p:par>
                                <p:cTn id="237" presetID="31" presetClass="entr" presetSubtype="0" fill="hold" grpId="0" nodeType="withEffect">
                                  <p:stCondLst>
                                    <p:cond delay="0"/>
                                  </p:stCondLst>
                                  <p:childTnLst>
                                    <p:set>
                                      <p:cBhvr>
                                        <p:cTn id="238" dur="1" fill="hold">
                                          <p:stCondLst>
                                            <p:cond delay="0"/>
                                          </p:stCondLst>
                                        </p:cTn>
                                        <p:tgtEl>
                                          <p:spTgt spid="79"/>
                                        </p:tgtEl>
                                        <p:attrNameLst>
                                          <p:attrName>style.visibility</p:attrName>
                                        </p:attrNameLst>
                                      </p:cBhvr>
                                      <p:to>
                                        <p:strVal val="visible"/>
                                      </p:to>
                                    </p:set>
                                    <p:anim calcmode="lin" valueType="num">
                                      <p:cBhvr>
                                        <p:cTn id="239" dur="1000" fill="hold"/>
                                        <p:tgtEl>
                                          <p:spTgt spid="79"/>
                                        </p:tgtEl>
                                        <p:attrNameLst>
                                          <p:attrName>ppt_w</p:attrName>
                                        </p:attrNameLst>
                                      </p:cBhvr>
                                      <p:tavLst>
                                        <p:tav tm="0">
                                          <p:val>
                                            <p:fltVal val="0"/>
                                          </p:val>
                                        </p:tav>
                                        <p:tav tm="100000">
                                          <p:val>
                                            <p:strVal val="#ppt_w"/>
                                          </p:val>
                                        </p:tav>
                                      </p:tavLst>
                                    </p:anim>
                                    <p:anim calcmode="lin" valueType="num">
                                      <p:cBhvr>
                                        <p:cTn id="240" dur="1000" fill="hold"/>
                                        <p:tgtEl>
                                          <p:spTgt spid="79"/>
                                        </p:tgtEl>
                                        <p:attrNameLst>
                                          <p:attrName>ppt_h</p:attrName>
                                        </p:attrNameLst>
                                      </p:cBhvr>
                                      <p:tavLst>
                                        <p:tav tm="0">
                                          <p:val>
                                            <p:fltVal val="0"/>
                                          </p:val>
                                        </p:tav>
                                        <p:tav tm="100000">
                                          <p:val>
                                            <p:strVal val="#ppt_h"/>
                                          </p:val>
                                        </p:tav>
                                      </p:tavLst>
                                    </p:anim>
                                    <p:anim calcmode="lin" valueType="num">
                                      <p:cBhvr>
                                        <p:cTn id="241" dur="1000" fill="hold"/>
                                        <p:tgtEl>
                                          <p:spTgt spid="79"/>
                                        </p:tgtEl>
                                        <p:attrNameLst>
                                          <p:attrName>style.rotation</p:attrName>
                                        </p:attrNameLst>
                                      </p:cBhvr>
                                      <p:tavLst>
                                        <p:tav tm="0">
                                          <p:val>
                                            <p:fltVal val="90"/>
                                          </p:val>
                                        </p:tav>
                                        <p:tav tm="100000">
                                          <p:val>
                                            <p:fltVal val="0"/>
                                          </p:val>
                                        </p:tav>
                                      </p:tavLst>
                                    </p:anim>
                                    <p:animEffect transition="in" filter="fade">
                                      <p:cBhvr>
                                        <p:cTn id="242" dur="1000"/>
                                        <p:tgtEl>
                                          <p:spTgt spid="79"/>
                                        </p:tgtEl>
                                      </p:cBhvr>
                                    </p:animEffect>
                                  </p:childTnLst>
                                </p:cTn>
                              </p:par>
                            </p:childTnLst>
                          </p:cTn>
                        </p:par>
                      </p:childTnLst>
                    </p:cTn>
                  </p:par>
                  <p:par>
                    <p:cTn id="243" fill="hold">
                      <p:stCondLst>
                        <p:cond delay="indefinite"/>
                      </p:stCondLst>
                      <p:childTnLst>
                        <p:par>
                          <p:cTn id="244" fill="hold">
                            <p:stCondLst>
                              <p:cond delay="0"/>
                            </p:stCondLst>
                            <p:childTnLst>
                              <p:par>
                                <p:cTn id="245" presetID="2" presetClass="entr" presetSubtype="4" fill="hold" nodeType="clickEffect">
                                  <p:stCondLst>
                                    <p:cond delay="0"/>
                                  </p:stCondLst>
                                  <p:childTnLst>
                                    <p:set>
                                      <p:cBhvr>
                                        <p:cTn id="246" dur="1" fill="hold">
                                          <p:stCondLst>
                                            <p:cond delay="0"/>
                                          </p:stCondLst>
                                        </p:cTn>
                                        <p:tgtEl>
                                          <p:spTgt spid="80"/>
                                        </p:tgtEl>
                                        <p:attrNameLst>
                                          <p:attrName>style.visibility</p:attrName>
                                        </p:attrNameLst>
                                      </p:cBhvr>
                                      <p:to>
                                        <p:strVal val="visible"/>
                                      </p:to>
                                    </p:set>
                                    <p:anim calcmode="lin" valueType="num">
                                      <p:cBhvr additive="base">
                                        <p:cTn id="247" dur="500" fill="hold"/>
                                        <p:tgtEl>
                                          <p:spTgt spid="80"/>
                                        </p:tgtEl>
                                        <p:attrNameLst>
                                          <p:attrName>ppt_x</p:attrName>
                                        </p:attrNameLst>
                                      </p:cBhvr>
                                      <p:tavLst>
                                        <p:tav tm="0">
                                          <p:val>
                                            <p:strVal val="#ppt_x"/>
                                          </p:val>
                                        </p:tav>
                                        <p:tav tm="100000">
                                          <p:val>
                                            <p:strVal val="#ppt_x"/>
                                          </p:val>
                                        </p:tav>
                                      </p:tavLst>
                                    </p:anim>
                                    <p:anim calcmode="lin" valueType="num">
                                      <p:cBhvr additive="base">
                                        <p:cTn id="248" dur="500" fill="hold"/>
                                        <p:tgtEl>
                                          <p:spTgt spid="80"/>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81"/>
                                        </p:tgtEl>
                                        <p:attrNameLst>
                                          <p:attrName>style.visibility</p:attrName>
                                        </p:attrNameLst>
                                      </p:cBhvr>
                                      <p:to>
                                        <p:strVal val="visible"/>
                                      </p:to>
                                    </p:set>
                                    <p:anim calcmode="lin" valueType="num">
                                      <p:cBhvr additive="base">
                                        <p:cTn id="251" dur="500" fill="hold"/>
                                        <p:tgtEl>
                                          <p:spTgt spid="81"/>
                                        </p:tgtEl>
                                        <p:attrNameLst>
                                          <p:attrName>ppt_x</p:attrName>
                                        </p:attrNameLst>
                                      </p:cBhvr>
                                      <p:tavLst>
                                        <p:tav tm="0">
                                          <p:val>
                                            <p:strVal val="#ppt_x"/>
                                          </p:val>
                                        </p:tav>
                                        <p:tav tm="100000">
                                          <p:val>
                                            <p:strVal val="#ppt_x"/>
                                          </p:val>
                                        </p:tav>
                                      </p:tavLst>
                                    </p:anim>
                                    <p:anim calcmode="lin" valueType="num">
                                      <p:cBhvr additive="base">
                                        <p:cTn id="252"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53" fill="hold">
                      <p:stCondLst>
                        <p:cond delay="indefinite"/>
                      </p:stCondLst>
                      <p:childTnLst>
                        <p:par>
                          <p:cTn id="254" fill="hold">
                            <p:stCondLst>
                              <p:cond delay="0"/>
                            </p:stCondLst>
                            <p:childTnLst>
                              <p:par>
                                <p:cTn id="255" presetID="2" presetClass="entr" presetSubtype="4" fill="hold" nodeType="clickEffect">
                                  <p:stCondLst>
                                    <p:cond delay="0"/>
                                  </p:stCondLst>
                                  <p:childTnLst>
                                    <p:set>
                                      <p:cBhvr>
                                        <p:cTn id="256" dur="1" fill="hold">
                                          <p:stCondLst>
                                            <p:cond delay="0"/>
                                          </p:stCondLst>
                                        </p:cTn>
                                        <p:tgtEl>
                                          <p:spTgt spid="82"/>
                                        </p:tgtEl>
                                        <p:attrNameLst>
                                          <p:attrName>style.visibility</p:attrName>
                                        </p:attrNameLst>
                                      </p:cBhvr>
                                      <p:to>
                                        <p:strVal val="visible"/>
                                      </p:to>
                                    </p:set>
                                    <p:anim calcmode="lin" valueType="num">
                                      <p:cBhvr additive="base">
                                        <p:cTn id="257" dur="500" fill="hold"/>
                                        <p:tgtEl>
                                          <p:spTgt spid="82"/>
                                        </p:tgtEl>
                                        <p:attrNameLst>
                                          <p:attrName>ppt_x</p:attrName>
                                        </p:attrNameLst>
                                      </p:cBhvr>
                                      <p:tavLst>
                                        <p:tav tm="0">
                                          <p:val>
                                            <p:strVal val="#ppt_x"/>
                                          </p:val>
                                        </p:tav>
                                        <p:tav tm="100000">
                                          <p:val>
                                            <p:strVal val="#ppt_x"/>
                                          </p:val>
                                        </p:tav>
                                      </p:tavLst>
                                    </p:anim>
                                    <p:anim calcmode="lin" valueType="num">
                                      <p:cBhvr additive="base">
                                        <p:cTn id="258" dur="500" fill="hold"/>
                                        <p:tgtEl>
                                          <p:spTgt spid="82"/>
                                        </p:tgtEl>
                                        <p:attrNameLst>
                                          <p:attrName>ppt_y</p:attrName>
                                        </p:attrNameLst>
                                      </p:cBhvr>
                                      <p:tavLst>
                                        <p:tav tm="0">
                                          <p:val>
                                            <p:strVal val="1+#ppt_h/2"/>
                                          </p:val>
                                        </p:tav>
                                        <p:tav tm="100000">
                                          <p:val>
                                            <p:strVal val="#ppt_y"/>
                                          </p:val>
                                        </p:tav>
                                      </p:tavLst>
                                    </p:anim>
                                  </p:childTnLst>
                                </p:cTn>
                              </p:par>
                              <p:par>
                                <p:cTn id="259" presetID="2" presetClass="entr" presetSubtype="4" fill="hold" grpId="0" nodeType="withEffect">
                                  <p:stCondLst>
                                    <p:cond delay="0"/>
                                  </p:stCondLst>
                                  <p:childTnLst>
                                    <p:set>
                                      <p:cBhvr>
                                        <p:cTn id="260" dur="1" fill="hold">
                                          <p:stCondLst>
                                            <p:cond delay="0"/>
                                          </p:stCondLst>
                                        </p:cTn>
                                        <p:tgtEl>
                                          <p:spTgt spid="83"/>
                                        </p:tgtEl>
                                        <p:attrNameLst>
                                          <p:attrName>style.visibility</p:attrName>
                                        </p:attrNameLst>
                                      </p:cBhvr>
                                      <p:to>
                                        <p:strVal val="visible"/>
                                      </p:to>
                                    </p:set>
                                    <p:anim calcmode="lin" valueType="num">
                                      <p:cBhvr additive="base">
                                        <p:cTn id="261" dur="500" fill="hold"/>
                                        <p:tgtEl>
                                          <p:spTgt spid="83"/>
                                        </p:tgtEl>
                                        <p:attrNameLst>
                                          <p:attrName>ppt_x</p:attrName>
                                        </p:attrNameLst>
                                      </p:cBhvr>
                                      <p:tavLst>
                                        <p:tav tm="0">
                                          <p:val>
                                            <p:strVal val="#ppt_x"/>
                                          </p:val>
                                        </p:tav>
                                        <p:tav tm="100000">
                                          <p:val>
                                            <p:strVal val="#ppt_x"/>
                                          </p:val>
                                        </p:tav>
                                      </p:tavLst>
                                    </p:anim>
                                    <p:anim calcmode="lin" valueType="num">
                                      <p:cBhvr additive="base">
                                        <p:cTn id="26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presetID="31" presetClass="entr" presetSubtype="0" fill="hold" nodeType="clickEffect">
                                  <p:stCondLst>
                                    <p:cond delay="0"/>
                                  </p:stCondLst>
                                  <p:childTnLst>
                                    <p:set>
                                      <p:cBhvr>
                                        <p:cTn id="266" dur="1" fill="hold">
                                          <p:stCondLst>
                                            <p:cond delay="0"/>
                                          </p:stCondLst>
                                        </p:cTn>
                                        <p:tgtEl>
                                          <p:spTgt spid="75"/>
                                        </p:tgtEl>
                                        <p:attrNameLst>
                                          <p:attrName>style.visibility</p:attrName>
                                        </p:attrNameLst>
                                      </p:cBhvr>
                                      <p:to>
                                        <p:strVal val="visible"/>
                                      </p:to>
                                    </p:set>
                                    <p:anim calcmode="lin" valueType="num">
                                      <p:cBhvr>
                                        <p:cTn id="267" dur="1000" fill="hold"/>
                                        <p:tgtEl>
                                          <p:spTgt spid="75"/>
                                        </p:tgtEl>
                                        <p:attrNameLst>
                                          <p:attrName>ppt_w</p:attrName>
                                        </p:attrNameLst>
                                      </p:cBhvr>
                                      <p:tavLst>
                                        <p:tav tm="0">
                                          <p:val>
                                            <p:fltVal val="0"/>
                                          </p:val>
                                        </p:tav>
                                        <p:tav tm="100000">
                                          <p:val>
                                            <p:strVal val="#ppt_w"/>
                                          </p:val>
                                        </p:tav>
                                      </p:tavLst>
                                    </p:anim>
                                    <p:anim calcmode="lin" valueType="num">
                                      <p:cBhvr>
                                        <p:cTn id="268" dur="1000" fill="hold"/>
                                        <p:tgtEl>
                                          <p:spTgt spid="75"/>
                                        </p:tgtEl>
                                        <p:attrNameLst>
                                          <p:attrName>ppt_h</p:attrName>
                                        </p:attrNameLst>
                                      </p:cBhvr>
                                      <p:tavLst>
                                        <p:tav tm="0">
                                          <p:val>
                                            <p:fltVal val="0"/>
                                          </p:val>
                                        </p:tav>
                                        <p:tav tm="100000">
                                          <p:val>
                                            <p:strVal val="#ppt_h"/>
                                          </p:val>
                                        </p:tav>
                                      </p:tavLst>
                                    </p:anim>
                                    <p:anim calcmode="lin" valueType="num">
                                      <p:cBhvr>
                                        <p:cTn id="269" dur="1000" fill="hold"/>
                                        <p:tgtEl>
                                          <p:spTgt spid="75"/>
                                        </p:tgtEl>
                                        <p:attrNameLst>
                                          <p:attrName>style.rotation</p:attrName>
                                        </p:attrNameLst>
                                      </p:cBhvr>
                                      <p:tavLst>
                                        <p:tav tm="0">
                                          <p:val>
                                            <p:fltVal val="90"/>
                                          </p:val>
                                        </p:tav>
                                        <p:tav tm="100000">
                                          <p:val>
                                            <p:fltVal val="0"/>
                                          </p:val>
                                        </p:tav>
                                      </p:tavLst>
                                    </p:anim>
                                    <p:animEffect transition="in" filter="fade">
                                      <p:cBhvr>
                                        <p:cTn id="270" dur="1000"/>
                                        <p:tgtEl>
                                          <p:spTgt spid="75"/>
                                        </p:tgtEl>
                                      </p:cBhvr>
                                    </p:animEffect>
                                  </p:childTnLst>
                                </p:cTn>
                              </p:par>
                            </p:childTnLst>
                          </p:cTn>
                        </p:par>
                        <p:par>
                          <p:cTn id="271" fill="hold">
                            <p:stCondLst>
                              <p:cond delay="1000"/>
                            </p:stCondLst>
                            <p:childTnLst>
                              <p:par>
                                <p:cTn id="272" presetID="31" presetClass="entr" presetSubtype="0" fill="hold" grpId="0" nodeType="afterEffect">
                                  <p:stCondLst>
                                    <p:cond delay="0"/>
                                  </p:stCondLst>
                                  <p:childTnLst>
                                    <p:set>
                                      <p:cBhvr>
                                        <p:cTn id="273" dur="1" fill="hold">
                                          <p:stCondLst>
                                            <p:cond delay="0"/>
                                          </p:stCondLst>
                                        </p:cTn>
                                        <p:tgtEl>
                                          <p:spTgt spid="67"/>
                                        </p:tgtEl>
                                        <p:attrNameLst>
                                          <p:attrName>style.visibility</p:attrName>
                                        </p:attrNameLst>
                                      </p:cBhvr>
                                      <p:to>
                                        <p:strVal val="visible"/>
                                      </p:to>
                                    </p:set>
                                    <p:anim calcmode="lin" valueType="num">
                                      <p:cBhvr>
                                        <p:cTn id="274" dur="1000" fill="hold"/>
                                        <p:tgtEl>
                                          <p:spTgt spid="67"/>
                                        </p:tgtEl>
                                        <p:attrNameLst>
                                          <p:attrName>ppt_w</p:attrName>
                                        </p:attrNameLst>
                                      </p:cBhvr>
                                      <p:tavLst>
                                        <p:tav tm="0">
                                          <p:val>
                                            <p:fltVal val="0"/>
                                          </p:val>
                                        </p:tav>
                                        <p:tav tm="100000">
                                          <p:val>
                                            <p:strVal val="#ppt_w"/>
                                          </p:val>
                                        </p:tav>
                                      </p:tavLst>
                                    </p:anim>
                                    <p:anim calcmode="lin" valueType="num">
                                      <p:cBhvr>
                                        <p:cTn id="275" dur="1000" fill="hold"/>
                                        <p:tgtEl>
                                          <p:spTgt spid="67"/>
                                        </p:tgtEl>
                                        <p:attrNameLst>
                                          <p:attrName>ppt_h</p:attrName>
                                        </p:attrNameLst>
                                      </p:cBhvr>
                                      <p:tavLst>
                                        <p:tav tm="0">
                                          <p:val>
                                            <p:fltVal val="0"/>
                                          </p:val>
                                        </p:tav>
                                        <p:tav tm="100000">
                                          <p:val>
                                            <p:strVal val="#ppt_h"/>
                                          </p:val>
                                        </p:tav>
                                      </p:tavLst>
                                    </p:anim>
                                    <p:anim calcmode="lin" valueType="num">
                                      <p:cBhvr>
                                        <p:cTn id="276" dur="1000" fill="hold"/>
                                        <p:tgtEl>
                                          <p:spTgt spid="67"/>
                                        </p:tgtEl>
                                        <p:attrNameLst>
                                          <p:attrName>style.rotation</p:attrName>
                                        </p:attrNameLst>
                                      </p:cBhvr>
                                      <p:tavLst>
                                        <p:tav tm="0">
                                          <p:val>
                                            <p:fltVal val="90"/>
                                          </p:val>
                                        </p:tav>
                                        <p:tav tm="100000">
                                          <p:val>
                                            <p:fltVal val="0"/>
                                          </p:val>
                                        </p:tav>
                                      </p:tavLst>
                                    </p:anim>
                                    <p:animEffect transition="in" filter="fade">
                                      <p:cBhvr>
                                        <p:cTn id="277" dur="1000"/>
                                        <p:tgtEl>
                                          <p:spTgt spid="67"/>
                                        </p:tgtEl>
                                      </p:cBhvr>
                                    </p:animEffect>
                                  </p:childTnLst>
                                </p:cTn>
                              </p:par>
                            </p:childTnLst>
                          </p:cTn>
                        </p:par>
                      </p:childTnLst>
                    </p:cTn>
                  </p:par>
                  <p:par>
                    <p:cTn id="278" fill="hold">
                      <p:stCondLst>
                        <p:cond delay="indefinite"/>
                      </p:stCondLst>
                      <p:childTnLst>
                        <p:par>
                          <p:cTn id="279" fill="hold">
                            <p:stCondLst>
                              <p:cond delay="0"/>
                            </p:stCondLst>
                            <p:childTnLst>
                              <p:par>
                                <p:cTn id="280" presetID="31" presetClass="entr" presetSubtype="0" fill="hold" nodeType="clickEffect">
                                  <p:stCondLst>
                                    <p:cond delay="0"/>
                                  </p:stCondLst>
                                  <p:childTnLst>
                                    <p:set>
                                      <p:cBhvr>
                                        <p:cTn id="281" dur="1" fill="hold">
                                          <p:stCondLst>
                                            <p:cond delay="0"/>
                                          </p:stCondLst>
                                        </p:cTn>
                                        <p:tgtEl>
                                          <p:spTgt spid="68"/>
                                        </p:tgtEl>
                                        <p:attrNameLst>
                                          <p:attrName>style.visibility</p:attrName>
                                        </p:attrNameLst>
                                      </p:cBhvr>
                                      <p:to>
                                        <p:strVal val="visible"/>
                                      </p:to>
                                    </p:set>
                                    <p:anim calcmode="lin" valueType="num">
                                      <p:cBhvr>
                                        <p:cTn id="282" dur="1000" fill="hold"/>
                                        <p:tgtEl>
                                          <p:spTgt spid="68"/>
                                        </p:tgtEl>
                                        <p:attrNameLst>
                                          <p:attrName>ppt_w</p:attrName>
                                        </p:attrNameLst>
                                      </p:cBhvr>
                                      <p:tavLst>
                                        <p:tav tm="0">
                                          <p:val>
                                            <p:fltVal val="0"/>
                                          </p:val>
                                        </p:tav>
                                        <p:tav tm="100000">
                                          <p:val>
                                            <p:strVal val="#ppt_w"/>
                                          </p:val>
                                        </p:tav>
                                      </p:tavLst>
                                    </p:anim>
                                    <p:anim calcmode="lin" valueType="num">
                                      <p:cBhvr>
                                        <p:cTn id="283" dur="1000" fill="hold"/>
                                        <p:tgtEl>
                                          <p:spTgt spid="68"/>
                                        </p:tgtEl>
                                        <p:attrNameLst>
                                          <p:attrName>ppt_h</p:attrName>
                                        </p:attrNameLst>
                                      </p:cBhvr>
                                      <p:tavLst>
                                        <p:tav tm="0">
                                          <p:val>
                                            <p:fltVal val="0"/>
                                          </p:val>
                                        </p:tav>
                                        <p:tav tm="100000">
                                          <p:val>
                                            <p:strVal val="#ppt_h"/>
                                          </p:val>
                                        </p:tav>
                                      </p:tavLst>
                                    </p:anim>
                                    <p:anim calcmode="lin" valueType="num">
                                      <p:cBhvr>
                                        <p:cTn id="284" dur="1000" fill="hold"/>
                                        <p:tgtEl>
                                          <p:spTgt spid="68"/>
                                        </p:tgtEl>
                                        <p:attrNameLst>
                                          <p:attrName>style.rotation</p:attrName>
                                        </p:attrNameLst>
                                      </p:cBhvr>
                                      <p:tavLst>
                                        <p:tav tm="0">
                                          <p:val>
                                            <p:fltVal val="90"/>
                                          </p:val>
                                        </p:tav>
                                        <p:tav tm="100000">
                                          <p:val>
                                            <p:fltVal val="0"/>
                                          </p:val>
                                        </p:tav>
                                      </p:tavLst>
                                    </p:anim>
                                    <p:animEffect transition="in" filter="fade">
                                      <p:cBhvr>
                                        <p:cTn id="285" dur="1000"/>
                                        <p:tgtEl>
                                          <p:spTgt spid="68"/>
                                        </p:tgtEl>
                                      </p:cBhvr>
                                    </p:animEffect>
                                  </p:childTnLst>
                                </p:cTn>
                              </p:par>
                              <p:par>
                                <p:cTn id="286" presetID="31" presetClass="entr" presetSubtype="0" fill="hold" grpId="0" nodeType="withEffect">
                                  <p:stCondLst>
                                    <p:cond delay="0"/>
                                  </p:stCondLst>
                                  <p:childTnLst>
                                    <p:set>
                                      <p:cBhvr>
                                        <p:cTn id="287" dur="1" fill="hold">
                                          <p:stCondLst>
                                            <p:cond delay="0"/>
                                          </p:stCondLst>
                                        </p:cTn>
                                        <p:tgtEl>
                                          <p:spTgt spid="70"/>
                                        </p:tgtEl>
                                        <p:attrNameLst>
                                          <p:attrName>style.visibility</p:attrName>
                                        </p:attrNameLst>
                                      </p:cBhvr>
                                      <p:to>
                                        <p:strVal val="visible"/>
                                      </p:to>
                                    </p:set>
                                    <p:anim calcmode="lin" valueType="num">
                                      <p:cBhvr>
                                        <p:cTn id="288" dur="1000" fill="hold"/>
                                        <p:tgtEl>
                                          <p:spTgt spid="70"/>
                                        </p:tgtEl>
                                        <p:attrNameLst>
                                          <p:attrName>ppt_w</p:attrName>
                                        </p:attrNameLst>
                                      </p:cBhvr>
                                      <p:tavLst>
                                        <p:tav tm="0">
                                          <p:val>
                                            <p:fltVal val="0"/>
                                          </p:val>
                                        </p:tav>
                                        <p:tav tm="100000">
                                          <p:val>
                                            <p:strVal val="#ppt_w"/>
                                          </p:val>
                                        </p:tav>
                                      </p:tavLst>
                                    </p:anim>
                                    <p:anim calcmode="lin" valueType="num">
                                      <p:cBhvr>
                                        <p:cTn id="289" dur="1000" fill="hold"/>
                                        <p:tgtEl>
                                          <p:spTgt spid="70"/>
                                        </p:tgtEl>
                                        <p:attrNameLst>
                                          <p:attrName>ppt_h</p:attrName>
                                        </p:attrNameLst>
                                      </p:cBhvr>
                                      <p:tavLst>
                                        <p:tav tm="0">
                                          <p:val>
                                            <p:fltVal val="0"/>
                                          </p:val>
                                        </p:tav>
                                        <p:tav tm="100000">
                                          <p:val>
                                            <p:strVal val="#ppt_h"/>
                                          </p:val>
                                        </p:tav>
                                      </p:tavLst>
                                    </p:anim>
                                    <p:anim calcmode="lin" valueType="num">
                                      <p:cBhvr>
                                        <p:cTn id="290" dur="1000" fill="hold"/>
                                        <p:tgtEl>
                                          <p:spTgt spid="70"/>
                                        </p:tgtEl>
                                        <p:attrNameLst>
                                          <p:attrName>style.rotation</p:attrName>
                                        </p:attrNameLst>
                                      </p:cBhvr>
                                      <p:tavLst>
                                        <p:tav tm="0">
                                          <p:val>
                                            <p:fltVal val="90"/>
                                          </p:val>
                                        </p:tav>
                                        <p:tav tm="100000">
                                          <p:val>
                                            <p:fltVal val="0"/>
                                          </p:val>
                                        </p:tav>
                                      </p:tavLst>
                                    </p:anim>
                                    <p:animEffect transition="in" filter="fade">
                                      <p:cBhvr>
                                        <p:cTn id="291" dur="1000"/>
                                        <p:tgtEl>
                                          <p:spTgt spid="70"/>
                                        </p:tgtEl>
                                      </p:cBhvr>
                                    </p:animEffect>
                                  </p:childTnLst>
                                </p:cTn>
                              </p:par>
                            </p:childTnLst>
                          </p:cTn>
                        </p:par>
                      </p:childTnLst>
                    </p:cTn>
                  </p:par>
                  <p:par>
                    <p:cTn id="292" fill="hold">
                      <p:stCondLst>
                        <p:cond delay="indefinite"/>
                      </p:stCondLst>
                      <p:childTnLst>
                        <p:par>
                          <p:cTn id="293" fill="hold">
                            <p:stCondLst>
                              <p:cond delay="0"/>
                            </p:stCondLst>
                            <p:childTnLst>
                              <p:par>
                                <p:cTn id="294" presetID="31" presetClass="entr" presetSubtype="0" fill="hold" nodeType="clickEffect">
                                  <p:stCondLst>
                                    <p:cond delay="0"/>
                                  </p:stCondLst>
                                  <p:childTnLst>
                                    <p:set>
                                      <p:cBhvr>
                                        <p:cTn id="295" dur="1" fill="hold">
                                          <p:stCondLst>
                                            <p:cond delay="0"/>
                                          </p:stCondLst>
                                        </p:cTn>
                                        <p:tgtEl>
                                          <p:spTgt spid="73"/>
                                        </p:tgtEl>
                                        <p:attrNameLst>
                                          <p:attrName>style.visibility</p:attrName>
                                        </p:attrNameLst>
                                      </p:cBhvr>
                                      <p:to>
                                        <p:strVal val="visible"/>
                                      </p:to>
                                    </p:set>
                                    <p:anim calcmode="lin" valueType="num">
                                      <p:cBhvr>
                                        <p:cTn id="296" dur="1000" fill="hold"/>
                                        <p:tgtEl>
                                          <p:spTgt spid="73"/>
                                        </p:tgtEl>
                                        <p:attrNameLst>
                                          <p:attrName>ppt_w</p:attrName>
                                        </p:attrNameLst>
                                      </p:cBhvr>
                                      <p:tavLst>
                                        <p:tav tm="0">
                                          <p:val>
                                            <p:fltVal val="0"/>
                                          </p:val>
                                        </p:tav>
                                        <p:tav tm="100000">
                                          <p:val>
                                            <p:strVal val="#ppt_w"/>
                                          </p:val>
                                        </p:tav>
                                      </p:tavLst>
                                    </p:anim>
                                    <p:anim calcmode="lin" valueType="num">
                                      <p:cBhvr>
                                        <p:cTn id="297" dur="1000" fill="hold"/>
                                        <p:tgtEl>
                                          <p:spTgt spid="73"/>
                                        </p:tgtEl>
                                        <p:attrNameLst>
                                          <p:attrName>ppt_h</p:attrName>
                                        </p:attrNameLst>
                                      </p:cBhvr>
                                      <p:tavLst>
                                        <p:tav tm="0">
                                          <p:val>
                                            <p:fltVal val="0"/>
                                          </p:val>
                                        </p:tav>
                                        <p:tav tm="100000">
                                          <p:val>
                                            <p:strVal val="#ppt_h"/>
                                          </p:val>
                                        </p:tav>
                                      </p:tavLst>
                                    </p:anim>
                                    <p:anim calcmode="lin" valueType="num">
                                      <p:cBhvr>
                                        <p:cTn id="298" dur="1000" fill="hold"/>
                                        <p:tgtEl>
                                          <p:spTgt spid="73"/>
                                        </p:tgtEl>
                                        <p:attrNameLst>
                                          <p:attrName>style.rotation</p:attrName>
                                        </p:attrNameLst>
                                      </p:cBhvr>
                                      <p:tavLst>
                                        <p:tav tm="0">
                                          <p:val>
                                            <p:fltVal val="90"/>
                                          </p:val>
                                        </p:tav>
                                        <p:tav tm="100000">
                                          <p:val>
                                            <p:fltVal val="0"/>
                                          </p:val>
                                        </p:tav>
                                      </p:tavLst>
                                    </p:anim>
                                    <p:animEffect transition="in" filter="fade">
                                      <p:cBhvr>
                                        <p:cTn id="299" dur="1000"/>
                                        <p:tgtEl>
                                          <p:spTgt spid="73"/>
                                        </p:tgtEl>
                                      </p:cBhvr>
                                    </p:animEffect>
                                  </p:childTnLst>
                                </p:cTn>
                              </p:par>
                              <p:par>
                                <p:cTn id="300" presetID="31" presetClass="entr" presetSubtype="0" fill="hold" grpId="0" nodeType="withEffect">
                                  <p:stCondLst>
                                    <p:cond delay="0"/>
                                  </p:stCondLst>
                                  <p:childTnLst>
                                    <p:set>
                                      <p:cBhvr>
                                        <p:cTn id="301" dur="1" fill="hold">
                                          <p:stCondLst>
                                            <p:cond delay="0"/>
                                          </p:stCondLst>
                                        </p:cTn>
                                        <p:tgtEl>
                                          <p:spTgt spid="74"/>
                                        </p:tgtEl>
                                        <p:attrNameLst>
                                          <p:attrName>style.visibility</p:attrName>
                                        </p:attrNameLst>
                                      </p:cBhvr>
                                      <p:to>
                                        <p:strVal val="visible"/>
                                      </p:to>
                                    </p:set>
                                    <p:anim calcmode="lin" valueType="num">
                                      <p:cBhvr>
                                        <p:cTn id="302" dur="1000" fill="hold"/>
                                        <p:tgtEl>
                                          <p:spTgt spid="74"/>
                                        </p:tgtEl>
                                        <p:attrNameLst>
                                          <p:attrName>ppt_w</p:attrName>
                                        </p:attrNameLst>
                                      </p:cBhvr>
                                      <p:tavLst>
                                        <p:tav tm="0">
                                          <p:val>
                                            <p:fltVal val="0"/>
                                          </p:val>
                                        </p:tav>
                                        <p:tav tm="100000">
                                          <p:val>
                                            <p:strVal val="#ppt_w"/>
                                          </p:val>
                                        </p:tav>
                                      </p:tavLst>
                                    </p:anim>
                                    <p:anim calcmode="lin" valueType="num">
                                      <p:cBhvr>
                                        <p:cTn id="303" dur="1000" fill="hold"/>
                                        <p:tgtEl>
                                          <p:spTgt spid="74"/>
                                        </p:tgtEl>
                                        <p:attrNameLst>
                                          <p:attrName>ppt_h</p:attrName>
                                        </p:attrNameLst>
                                      </p:cBhvr>
                                      <p:tavLst>
                                        <p:tav tm="0">
                                          <p:val>
                                            <p:fltVal val="0"/>
                                          </p:val>
                                        </p:tav>
                                        <p:tav tm="100000">
                                          <p:val>
                                            <p:strVal val="#ppt_h"/>
                                          </p:val>
                                        </p:tav>
                                      </p:tavLst>
                                    </p:anim>
                                    <p:anim calcmode="lin" valueType="num">
                                      <p:cBhvr>
                                        <p:cTn id="304" dur="1000" fill="hold"/>
                                        <p:tgtEl>
                                          <p:spTgt spid="74"/>
                                        </p:tgtEl>
                                        <p:attrNameLst>
                                          <p:attrName>style.rotation</p:attrName>
                                        </p:attrNameLst>
                                      </p:cBhvr>
                                      <p:tavLst>
                                        <p:tav tm="0">
                                          <p:val>
                                            <p:fltVal val="90"/>
                                          </p:val>
                                        </p:tav>
                                        <p:tav tm="100000">
                                          <p:val>
                                            <p:fltVal val="0"/>
                                          </p:val>
                                        </p:tav>
                                      </p:tavLst>
                                    </p:anim>
                                    <p:animEffect transition="in" filter="fade">
                                      <p:cBhvr>
                                        <p:cTn id="305" dur="1000"/>
                                        <p:tgtEl>
                                          <p:spTgt spid="74"/>
                                        </p:tgtEl>
                                      </p:cBhvr>
                                    </p:animEffect>
                                  </p:childTnLst>
                                </p:cTn>
                              </p:par>
                            </p:childTnLst>
                          </p:cTn>
                        </p:par>
                      </p:childTnLst>
                    </p:cTn>
                  </p:par>
                  <p:par>
                    <p:cTn id="306" fill="hold">
                      <p:stCondLst>
                        <p:cond delay="indefinite"/>
                      </p:stCondLst>
                      <p:childTnLst>
                        <p:par>
                          <p:cTn id="307" fill="hold">
                            <p:stCondLst>
                              <p:cond delay="0"/>
                            </p:stCondLst>
                            <p:childTnLst>
                              <p:par>
                                <p:cTn id="308" presetID="31" presetClass="entr" presetSubtype="0" fill="hold" nodeType="clickEffect">
                                  <p:stCondLst>
                                    <p:cond delay="0"/>
                                  </p:stCondLst>
                                  <p:childTnLst>
                                    <p:set>
                                      <p:cBhvr>
                                        <p:cTn id="309" dur="1" fill="hold">
                                          <p:stCondLst>
                                            <p:cond delay="0"/>
                                          </p:stCondLst>
                                        </p:cTn>
                                        <p:tgtEl>
                                          <p:spTgt spid="71"/>
                                        </p:tgtEl>
                                        <p:attrNameLst>
                                          <p:attrName>style.visibility</p:attrName>
                                        </p:attrNameLst>
                                      </p:cBhvr>
                                      <p:to>
                                        <p:strVal val="visible"/>
                                      </p:to>
                                    </p:set>
                                    <p:anim calcmode="lin" valueType="num">
                                      <p:cBhvr>
                                        <p:cTn id="310" dur="1000" fill="hold"/>
                                        <p:tgtEl>
                                          <p:spTgt spid="71"/>
                                        </p:tgtEl>
                                        <p:attrNameLst>
                                          <p:attrName>ppt_w</p:attrName>
                                        </p:attrNameLst>
                                      </p:cBhvr>
                                      <p:tavLst>
                                        <p:tav tm="0">
                                          <p:val>
                                            <p:fltVal val="0"/>
                                          </p:val>
                                        </p:tav>
                                        <p:tav tm="100000">
                                          <p:val>
                                            <p:strVal val="#ppt_w"/>
                                          </p:val>
                                        </p:tav>
                                      </p:tavLst>
                                    </p:anim>
                                    <p:anim calcmode="lin" valueType="num">
                                      <p:cBhvr>
                                        <p:cTn id="311" dur="1000" fill="hold"/>
                                        <p:tgtEl>
                                          <p:spTgt spid="71"/>
                                        </p:tgtEl>
                                        <p:attrNameLst>
                                          <p:attrName>ppt_h</p:attrName>
                                        </p:attrNameLst>
                                      </p:cBhvr>
                                      <p:tavLst>
                                        <p:tav tm="0">
                                          <p:val>
                                            <p:fltVal val="0"/>
                                          </p:val>
                                        </p:tav>
                                        <p:tav tm="100000">
                                          <p:val>
                                            <p:strVal val="#ppt_h"/>
                                          </p:val>
                                        </p:tav>
                                      </p:tavLst>
                                    </p:anim>
                                    <p:anim calcmode="lin" valueType="num">
                                      <p:cBhvr>
                                        <p:cTn id="312" dur="1000" fill="hold"/>
                                        <p:tgtEl>
                                          <p:spTgt spid="71"/>
                                        </p:tgtEl>
                                        <p:attrNameLst>
                                          <p:attrName>style.rotation</p:attrName>
                                        </p:attrNameLst>
                                      </p:cBhvr>
                                      <p:tavLst>
                                        <p:tav tm="0">
                                          <p:val>
                                            <p:fltVal val="90"/>
                                          </p:val>
                                        </p:tav>
                                        <p:tav tm="100000">
                                          <p:val>
                                            <p:fltVal val="0"/>
                                          </p:val>
                                        </p:tav>
                                      </p:tavLst>
                                    </p:anim>
                                    <p:animEffect transition="in" filter="fade">
                                      <p:cBhvr>
                                        <p:cTn id="313" dur="1000"/>
                                        <p:tgtEl>
                                          <p:spTgt spid="71"/>
                                        </p:tgtEl>
                                      </p:cBhvr>
                                    </p:animEffect>
                                  </p:childTnLst>
                                </p:cTn>
                              </p:par>
                              <p:par>
                                <p:cTn id="314" presetID="31" presetClass="entr" presetSubtype="0" fill="hold" grpId="0" nodeType="withEffect">
                                  <p:stCondLst>
                                    <p:cond delay="0"/>
                                  </p:stCondLst>
                                  <p:childTnLst>
                                    <p:set>
                                      <p:cBhvr>
                                        <p:cTn id="315" dur="1" fill="hold">
                                          <p:stCondLst>
                                            <p:cond delay="0"/>
                                          </p:stCondLst>
                                        </p:cTn>
                                        <p:tgtEl>
                                          <p:spTgt spid="72"/>
                                        </p:tgtEl>
                                        <p:attrNameLst>
                                          <p:attrName>style.visibility</p:attrName>
                                        </p:attrNameLst>
                                      </p:cBhvr>
                                      <p:to>
                                        <p:strVal val="visible"/>
                                      </p:to>
                                    </p:set>
                                    <p:anim calcmode="lin" valueType="num">
                                      <p:cBhvr>
                                        <p:cTn id="316" dur="1000" fill="hold"/>
                                        <p:tgtEl>
                                          <p:spTgt spid="72"/>
                                        </p:tgtEl>
                                        <p:attrNameLst>
                                          <p:attrName>ppt_w</p:attrName>
                                        </p:attrNameLst>
                                      </p:cBhvr>
                                      <p:tavLst>
                                        <p:tav tm="0">
                                          <p:val>
                                            <p:fltVal val="0"/>
                                          </p:val>
                                        </p:tav>
                                        <p:tav tm="100000">
                                          <p:val>
                                            <p:strVal val="#ppt_w"/>
                                          </p:val>
                                        </p:tav>
                                      </p:tavLst>
                                    </p:anim>
                                    <p:anim calcmode="lin" valueType="num">
                                      <p:cBhvr>
                                        <p:cTn id="317" dur="1000" fill="hold"/>
                                        <p:tgtEl>
                                          <p:spTgt spid="72"/>
                                        </p:tgtEl>
                                        <p:attrNameLst>
                                          <p:attrName>ppt_h</p:attrName>
                                        </p:attrNameLst>
                                      </p:cBhvr>
                                      <p:tavLst>
                                        <p:tav tm="0">
                                          <p:val>
                                            <p:fltVal val="0"/>
                                          </p:val>
                                        </p:tav>
                                        <p:tav tm="100000">
                                          <p:val>
                                            <p:strVal val="#ppt_h"/>
                                          </p:val>
                                        </p:tav>
                                      </p:tavLst>
                                    </p:anim>
                                    <p:anim calcmode="lin" valueType="num">
                                      <p:cBhvr>
                                        <p:cTn id="318" dur="1000" fill="hold"/>
                                        <p:tgtEl>
                                          <p:spTgt spid="72"/>
                                        </p:tgtEl>
                                        <p:attrNameLst>
                                          <p:attrName>style.rotation</p:attrName>
                                        </p:attrNameLst>
                                      </p:cBhvr>
                                      <p:tavLst>
                                        <p:tav tm="0">
                                          <p:val>
                                            <p:fltVal val="90"/>
                                          </p:val>
                                        </p:tav>
                                        <p:tav tm="100000">
                                          <p:val>
                                            <p:fltVal val="0"/>
                                          </p:val>
                                        </p:tav>
                                      </p:tavLst>
                                    </p:anim>
                                    <p:animEffect transition="in" filter="fade">
                                      <p:cBhvr>
                                        <p:cTn id="319"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2" grpId="0" animBg="1"/>
      <p:bldP spid="54" grpId="0" animBg="1"/>
      <p:bldP spid="56" grpId="0" animBg="1"/>
      <p:bldP spid="58" grpId="0" animBg="1"/>
      <p:bldP spid="60" grpId="0" animBg="1"/>
      <p:bldP spid="62" grpId="0" animBg="1"/>
      <p:bldP spid="64" grpId="0" animBg="1"/>
      <p:bldP spid="66" grpId="0" animBg="1"/>
      <p:bldP spid="67" grpId="0" animBg="1"/>
      <p:bldP spid="70" grpId="0" animBg="1"/>
      <p:bldP spid="72" grpId="0" animBg="1"/>
      <p:bldP spid="74" grpId="0" animBg="1"/>
      <p:bldP spid="77" grpId="0" animBg="1"/>
      <p:bldP spid="79" grpId="0" animBg="1"/>
      <p:bldP spid="81" grpId="0" animBg="1"/>
      <p:bldP spid="83" grpId="0" animBg="1"/>
      <p:bldP spid="85" grpId="0" animBg="1"/>
      <p:bldP spid="87" grpId="0" animBg="1"/>
      <p:bldP spid="89" grpId="0" animBg="1"/>
      <p:bldP spid="91" grpId="0" animBg="1"/>
      <p:bldP spid="93" grpId="0" animBg="1"/>
      <p:bldP spid="95" grpId="0" animBg="1"/>
      <p:bldP spid="97" grpId="0" animBg="1"/>
      <p:bldP spid="99" grpId="0" animBg="1"/>
      <p:bldP spid="10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0F1B2396-66BC-4D0F-8257-6EA79A9A2D71}"/>
              </a:ext>
            </a:extLst>
          </p:cNvPr>
          <p:cNvSpPr txBox="1">
            <a:spLocks/>
          </p:cNvSpPr>
          <p:nvPr/>
        </p:nvSpPr>
        <p:spPr>
          <a:xfrm>
            <a:off x="336676" y="153371"/>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b="1" dirty="0">
                <a:solidFill>
                  <a:schemeClr val="tx1"/>
                </a:solidFill>
              </a:rPr>
              <a:t>ESTADÍSTICA DESCRIPTIVA</a:t>
            </a:r>
            <a:endParaRPr lang="es-CO" sz="2800" b="1" dirty="0">
              <a:solidFill>
                <a:schemeClr val="tx1"/>
              </a:solidFill>
            </a:endParaRPr>
          </a:p>
        </p:txBody>
      </p:sp>
      <p:pic>
        <p:nvPicPr>
          <p:cNvPr id="4" name="Picture 2" descr="Estadística descriptiva - Qué es, definición y concepto | 2021 |  Economipedia">
            <a:extLst>
              <a:ext uri="{FF2B5EF4-FFF2-40B4-BE49-F238E27FC236}">
                <a16:creationId xmlns:a16="http://schemas.microsoft.com/office/drawing/2014/main" id="{FA4B5E5A-37B4-41E9-8881-7E0A6EF293E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6676" y="1407479"/>
            <a:ext cx="6521324" cy="5158627"/>
          </a:xfrm>
          <a:prstGeom prst="rect">
            <a:avLst/>
          </a:prstGeom>
          <a:noFill/>
          <a:ln>
            <a:solidFill>
              <a:srgbClr val="3399CC"/>
            </a:solidFill>
          </a:ln>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5C8807FA-113F-4C84-902F-4AE9E40B5A32}"/>
              </a:ext>
            </a:extLst>
          </p:cNvPr>
          <p:cNvPicPr/>
          <p:nvPr/>
        </p:nvPicPr>
        <p:blipFill rotWithShape="1">
          <a:blip r:embed="rId4"/>
          <a:srcRect t="25934" r="49310"/>
          <a:stretch/>
        </p:blipFill>
        <p:spPr>
          <a:xfrm>
            <a:off x="7128356" y="2207300"/>
            <a:ext cx="4194372" cy="3750370"/>
          </a:xfrm>
          <a:prstGeom prst="rect">
            <a:avLst/>
          </a:prstGeom>
          <a:ln>
            <a:solidFill>
              <a:srgbClr val="3399CC"/>
            </a:solidFill>
          </a:ln>
        </p:spPr>
      </p:pic>
    </p:spTree>
    <p:extLst>
      <p:ext uri="{BB962C8B-B14F-4D97-AF65-F5344CB8AC3E}">
        <p14:creationId xmlns:p14="http://schemas.microsoft.com/office/powerpoint/2010/main" val="34235413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5FA289D-4D80-4027-A43D-8F6CAFB85323}"/>
              </a:ext>
            </a:extLst>
          </p:cNvPr>
          <p:cNvSpPr txBox="1">
            <a:spLocks/>
          </p:cNvSpPr>
          <p:nvPr/>
        </p:nvSpPr>
        <p:spPr>
          <a:xfrm>
            <a:off x="188057" y="121366"/>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rPr>
              <a:t>Estadística Descriptiva.</a:t>
            </a:r>
            <a:endParaRPr lang="es-CO" sz="3984" b="1" dirty="0">
              <a:solidFill>
                <a:schemeClr val="tx1"/>
              </a:solidFill>
            </a:endParaRPr>
          </a:p>
        </p:txBody>
      </p:sp>
      <p:sp>
        <p:nvSpPr>
          <p:cNvPr id="4" name="Rectángulo 3">
            <a:extLst>
              <a:ext uri="{FF2B5EF4-FFF2-40B4-BE49-F238E27FC236}">
                <a16:creationId xmlns:a16="http://schemas.microsoft.com/office/drawing/2014/main" id="{35EAC227-90E0-4BF5-B982-C2712D14F5C0}"/>
              </a:ext>
            </a:extLst>
          </p:cNvPr>
          <p:cNvSpPr/>
          <p:nvPr/>
        </p:nvSpPr>
        <p:spPr>
          <a:xfrm>
            <a:off x="4608013" y="1118950"/>
            <a:ext cx="2472286" cy="596382"/>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3188" b="1" dirty="0"/>
              <a:t>Estadística</a:t>
            </a:r>
            <a:endParaRPr lang="es-CO" sz="3188" b="1" dirty="0"/>
          </a:p>
        </p:txBody>
      </p:sp>
      <p:cxnSp>
        <p:nvCxnSpPr>
          <p:cNvPr id="5" name="Conector: angular 4">
            <a:extLst>
              <a:ext uri="{FF2B5EF4-FFF2-40B4-BE49-F238E27FC236}">
                <a16:creationId xmlns:a16="http://schemas.microsoft.com/office/drawing/2014/main" id="{738CEF74-96CC-4249-A4C7-1DD06D67B6CF}"/>
              </a:ext>
            </a:extLst>
          </p:cNvPr>
          <p:cNvCxnSpPr>
            <a:cxnSpLocks/>
            <a:stCxn id="4" idx="2"/>
            <a:endCxn id="6" idx="0"/>
          </p:cNvCxnSpPr>
          <p:nvPr/>
        </p:nvCxnSpPr>
        <p:spPr>
          <a:xfrm rot="5400000">
            <a:off x="5695060" y="1864428"/>
            <a:ext cx="29819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0556343C-C672-4D48-9E76-C40E0A96610B}"/>
              </a:ext>
            </a:extLst>
          </p:cNvPr>
          <p:cNvSpPr/>
          <p:nvPr/>
        </p:nvSpPr>
        <p:spPr>
          <a:xfrm>
            <a:off x="4803193" y="2013523"/>
            <a:ext cx="2081924" cy="4012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ES" sz="2391" dirty="0"/>
              <a:t>Descriptiva</a:t>
            </a:r>
            <a:endParaRPr lang="es-CO" sz="2391" dirty="0"/>
          </a:p>
        </p:txBody>
      </p:sp>
      <p:cxnSp>
        <p:nvCxnSpPr>
          <p:cNvPr id="7" name="Conector: angular 6">
            <a:extLst>
              <a:ext uri="{FF2B5EF4-FFF2-40B4-BE49-F238E27FC236}">
                <a16:creationId xmlns:a16="http://schemas.microsoft.com/office/drawing/2014/main" id="{440A6F74-3D35-4C66-9F43-E9AB57D54D78}"/>
              </a:ext>
            </a:extLst>
          </p:cNvPr>
          <p:cNvCxnSpPr>
            <a:cxnSpLocks/>
            <a:stCxn id="6" idx="2"/>
            <a:endCxn id="8" idx="0"/>
          </p:cNvCxnSpPr>
          <p:nvPr/>
        </p:nvCxnSpPr>
        <p:spPr>
          <a:xfrm rot="5400000">
            <a:off x="3925190" y="1275595"/>
            <a:ext cx="779832" cy="3058098"/>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Rectángulo 7">
            <a:extLst>
              <a:ext uri="{FF2B5EF4-FFF2-40B4-BE49-F238E27FC236}">
                <a16:creationId xmlns:a16="http://schemas.microsoft.com/office/drawing/2014/main" id="{403DA912-4902-4BC1-94E5-8059BEDE7B71}"/>
              </a:ext>
            </a:extLst>
          </p:cNvPr>
          <p:cNvSpPr/>
          <p:nvPr/>
        </p:nvSpPr>
        <p:spPr>
          <a:xfrm>
            <a:off x="2131338" y="3194560"/>
            <a:ext cx="1309438" cy="489697"/>
          </a:xfrm>
          <a:prstGeom prst="rect">
            <a:avLst/>
          </a:prstGeom>
          <a:solidFill>
            <a:schemeClr val="accent2">
              <a:lumMod val="2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1992" b="1" dirty="0">
                <a:solidFill>
                  <a:schemeClr val="tx1"/>
                </a:solidFill>
              </a:rPr>
              <a:t>Variables</a:t>
            </a:r>
            <a:endParaRPr lang="es-CO" sz="1992" b="1" dirty="0">
              <a:solidFill>
                <a:schemeClr val="tx1"/>
              </a:solidFill>
            </a:endParaRPr>
          </a:p>
        </p:txBody>
      </p:sp>
      <p:cxnSp>
        <p:nvCxnSpPr>
          <p:cNvPr id="9" name="Conector: angular 8">
            <a:extLst>
              <a:ext uri="{FF2B5EF4-FFF2-40B4-BE49-F238E27FC236}">
                <a16:creationId xmlns:a16="http://schemas.microsoft.com/office/drawing/2014/main" id="{9C82E04E-F4E0-4C7D-8AED-A6DD4E785B0A}"/>
              </a:ext>
            </a:extLst>
          </p:cNvPr>
          <p:cNvCxnSpPr>
            <a:cxnSpLocks/>
            <a:stCxn id="6" idx="2"/>
            <a:endCxn id="10" idx="0"/>
          </p:cNvCxnSpPr>
          <p:nvPr/>
        </p:nvCxnSpPr>
        <p:spPr>
          <a:xfrm rot="16200000" flipH="1">
            <a:off x="5406210" y="2852673"/>
            <a:ext cx="910919" cy="35027"/>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Rectángulo 9">
            <a:extLst>
              <a:ext uri="{FF2B5EF4-FFF2-40B4-BE49-F238E27FC236}">
                <a16:creationId xmlns:a16="http://schemas.microsoft.com/office/drawing/2014/main" id="{C087D513-F8A2-4F0A-B735-C09B21E21A42}"/>
              </a:ext>
            </a:extLst>
          </p:cNvPr>
          <p:cNvSpPr/>
          <p:nvPr/>
        </p:nvSpPr>
        <p:spPr>
          <a:xfrm>
            <a:off x="5261699" y="3325647"/>
            <a:ext cx="1234967" cy="489697"/>
          </a:xfrm>
          <a:prstGeom prst="rect">
            <a:avLst/>
          </a:prstGeom>
          <a:solidFill>
            <a:schemeClr val="accent2">
              <a:lumMod val="2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1992" b="1" dirty="0">
                <a:solidFill>
                  <a:schemeClr val="tx1"/>
                </a:solidFill>
              </a:rPr>
              <a:t>Medidas</a:t>
            </a:r>
            <a:endParaRPr lang="es-CO" sz="1992" b="1" dirty="0">
              <a:solidFill>
                <a:schemeClr val="tx1"/>
              </a:solidFill>
            </a:endParaRPr>
          </a:p>
        </p:txBody>
      </p:sp>
      <p:cxnSp>
        <p:nvCxnSpPr>
          <p:cNvPr id="11" name="Conector: angular 10">
            <a:extLst>
              <a:ext uri="{FF2B5EF4-FFF2-40B4-BE49-F238E27FC236}">
                <a16:creationId xmlns:a16="http://schemas.microsoft.com/office/drawing/2014/main" id="{8A3DB89A-4D56-49BD-8AE3-21802BB33A87}"/>
              </a:ext>
            </a:extLst>
          </p:cNvPr>
          <p:cNvCxnSpPr>
            <a:cxnSpLocks/>
            <a:stCxn id="6" idx="2"/>
            <a:endCxn id="12" idx="0"/>
          </p:cNvCxnSpPr>
          <p:nvPr/>
        </p:nvCxnSpPr>
        <p:spPr>
          <a:xfrm rot="16200000" flipH="1">
            <a:off x="7094240" y="1164643"/>
            <a:ext cx="779832" cy="3280002"/>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ángulo 11">
            <a:extLst>
              <a:ext uri="{FF2B5EF4-FFF2-40B4-BE49-F238E27FC236}">
                <a16:creationId xmlns:a16="http://schemas.microsoft.com/office/drawing/2014/main" id="{321EF89F-5700-4EF8-9340-CCD637AAFB18}"/>
              </a:ext>
            </a:extLst>
          </p:cNvPr>
          <p:cNvSpPr/>
          <p:nvPr/>
        </p:nvSpPr>
        <p:spPr>
          <a:xfrm>
            <a:off x="8506674" y="3194560"/>
            <a:ext cx="1234967" cy="489697"/>
          </a:xfrm>
          <a:prstGeom prst="rect">
            <a:avLst/>
          </a:prstGeom>
          <a:solidFill>
            <a:schemeClr val="accent2">
              <a:lumMod val="2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s-ES" sz="1992" b="1" dirty="0">
                <a:solidFill>
                  <a:schemeClr val="tx1"/>
                </a:solidFill>
              </a:rPr>
              <a:t>Datos</a:t>
            </a:r>
            <a:endParaRPr lang="es-CO" sz="1992" b="1" dirty="0">
              <a:solidFill>
                <a:schemeClr val="tx1"/>
              </a:solidFill>
            </a:endParaRPr>
          </a:p>
        </p:txBody>
      </p:sp>
      <p:cxnSp>
        <p:nvCxnSpPr>
          <p:cNvPr id="13" name="Conector: angular 12">
            <a:extLst>
              <a:ext uri="{FF2B5EF4-FFF2-40B4-BE49-F238E27FC236}">
                <a16:creationId xmlns:a16="http://schemas.microsoft.com/office/drawing/2014/main" id="{48CC6E5B-B920-444D-AF68-C7C17E3DABF3}"/>
              </a:ext>
            </a:extLst>
          </p:cNvPr>
          <p:cNvCxnSpPr>
            <a:cxnSpLocks/>
            <a:stCxn id="8" idx="1"/>
            <a:endCxn id="14" idx="1"/>
          </p:cNvCxnSpPr>
          <p:nvPr/>
        </p:nvCxnSpPr>
        <p:spPr>
          <a:xfrm rot="10800000" flipV="1">
            <a:off x="2106768" y="3439408"/>
            <a:ext cx="24571" cy="968887"/>
          </a:xfrm>
          <a:prstGeom prst="bentConnector3">
            <a:avLst>
              <a:gd name="adj1" fmla="val 1030365"/>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4" name="Rectángulo 13">
            <a:extLst>
              <a:ext uri="{FF2B5EF4-FFF2-40B4-BE49-F238E27FC236}">
                <a16:creationId xmlns:a16="http://schemas.microsoft.com/office/drawing/2014/main" id="{A2F3D054-36A1-4D86-B7C2-E4302E2043C9}"/>
              </a:ext>
            </a:extLst>
          </p:cNvPr>
          <p:cNvSpPr/>
          <p:nvPr/>
        </p:nvSpPr>
        <p:spPr>
          <a:xfrm>
            <a:off x="2106767" y="4264620"/>
            <a:ext cx="1614627" cy="287351"/>
          </a:xfrm>
          <a:prstGeom prst="rect">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solidFill>
                  <a:srgbClr val="002060"/>
                </a:solidFill>
              </a:rPr>
              <a:t>Cuantitativas</a:t>
            </a:r>
            <a:endParaRPr lang="es-CO" dirty="0">
              <a:solidFill>
                <a:srgbClr val="002060"/>
              </a:solidFill>
            </a:endParaRPr>
          </a:p>
        </p:txBody>
      </p:sp>
      <p:cxnSp>
        <p:nvCxnSpPr>
          <p:cNvPr id="15" name="Conector: angular 14">
            <a:extLst>
              <a:ext uri="{FF2B5EF4-FFF2-40B4-BE49-F238E27FC236}">
                <a16:creationId xmlns:a16="http://schemas.microsoft.com/office/drawing/2014/main" id="{91D8195A-DEEE-4117-95C7-43C5BF29CDDA}"/>
              </a:ext>
            </a:extLst>
          </p:cNvPr>
          <p:cNvCxnSpPr>
            <a:cxnSpLocks/>
            <a:stCxn id="8" idx="1"/>
            <a:endCxn id="16" idx="1"/>
          </p:cNvCxnSpPr>
          <p:nvPr/>
        </p:nvCxnSpPr>
        <p:spPr>
          <a:xfrm rot="10800000" flipV="1">
            <a:off x="2082200" y="3439409"/>
            <a:ext cx="49138" cy="1906360"/>
          </a:xfrm>
          <a:prstGeom prst="bentConnector3">
            <a:avLst>
              <a:gd name="adj1" fmla="val 565220"/>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6" name="Rectángulo 15">
            <a:extLst>
              <a:ext uri="{FF2B5EF4-FFF2-40B4-BE49-F238E27FC236}">
                <a16:creationId xmlns:a16="http://schemas.microsoft.com/office/drawing/2014/main" id="{F8C87E4B-D1A2-4BA6-BE64-FC70C1514CFC}"/>
              </a:ext>
            </a:extLst>
          </p:cNvPr>
          <p:cNvSpPr/>
          <p:nvPr/>
        </p:nvSpPr>
        <p:spPr>
          <a:xfrm>
            <a:off x="2082200" y="5186355"/>
            <a:ext cx="1675112" cy="318827"/>
          </a:xfrm>
          <a:prstGeom prst="rect">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solidFill>
                  <a:srgbClr val="002060"/>
                </a:solidFill>
              </a:rPr>
              <a:t>Cualitativas</a:t>
            </a:r>
            <a:endParaRPr lang="es-CO" dirty="0">
              <a:solidFill>
                <a:srgbClr val="002060"/>
              </a:solidFill>
            </a:endParaRPr>
          </a:p>
        </p:txBody>
      </p:sp>
      <p:cxnSp>
        <p:nvCxnSpPr>
          <p:cNvPr id="17" name="Conector: angular 16">
            <a:extLst>
              <a:ext uri="{FF2B5EF4-FFF2-40B4-BE49-F238E27FC236}">
                <a16:creationId xmlns:a16="http://schemas.microsoft.com/office/drawing/2014/main" id="{A8F42EE0-3568-4DA0-ADA7-AB4A97FD59A5}"/>
              </a:ext>
            </a:extLst>
          </p:cNvPr>
          <p:cNvCxnSpPr>
            <a:cxnSpLocks/>
            <a:stCxn id="10" idx="2"/>
            <a:endCxn id="18" idx="1"/>
          </p:cNvCxnSpPr>
          <p:nvPr/>
        </p:nvCxnSpPr>
        <p:spPr>
          <a:xfrm rot="5400000">
            <a:off x="4998752" y="4103605"/>
            <a:ext cx="1168692" cy="592170"/>
          </a:xfrm>
          <a:prstGeom prst="bentConnector4">
            <a:avLst>
              <a:gd name="adj1" fmla="val 37662"/>
              <a:gd name="adj2" fmla="val 138604"/>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18" name="Rectángulo 17">
            <a:extLst>
              <a:ext uri="{FF2B5EF4-FFF2-40B4-BE49-F238E27FC236}">
                <a16:creationId xmlns:a16="http://schemas.microsoft.com/office/drawing/2014/main" id="{99AD4A9A-513C-4C73-86F3-9EEDA17FD9BA}"/>
              </a:ext>
            </a:extLst>
          </p:cNvPr>
          <p:cNvSpPr/>
          <p:nvPr/>
        </p:nvSpPr>
        <p:spPr>
          <a:xfrm>
            <a:off x="5287013" y="4695648"/>
            <a:ext cx="1793286" cy="576776"/>
          </a:xfrm>
          <a:prstGeom prst="rect">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solidFill>
                  <a:srgbClr val="002060"/>
                </a:solidFill>
              </a:rPr>
              <a:t>Posición y Tendencia</a:t>
            </a:r>
            <a:endParaRPr lang="es-CO" dirty="0">
              <a:solidFill>
                <a:srgbClr val="002060"/>
              </a:solidFill>
            </a:endParaRPr>
          </a:p>
        </p:txBody>
      </p:sp>
      <p:cxnSp>
        <p:nvCxnSpPr>
          <p:cNvPr id="19" name="Conector: angular 18">
            <a:extLst>
              <a:ext uri="{FF2B5EF4-FFF2-40B4-BE49-F238E27FC236}">
                <a16:creationId xmlns:a16="http://schemas.microsoft.com/office/drawing/2014/main" id="{F2BC973B-58BC-4326-A6C6-AA2D5DA88DAA}"/>
              </a:ext>
            </a:extLst>
          </p:cNvPr>
          <p:cNvCxnSpPr>
            <a:cxnSpLocks/>
            <a:endCxn id="20" idx="1"/>
          </p:cNvCxnSpPr>
          <p:nvPr/>
        </p:nvCxnSpPr>
        <p:spPr>
          <a:xfrm rot="5400000">
            <a:off x="4653499" y="4339717"/>
            <a:ext cx="1844075" cy="577046"/>
          </a:xfrm>
          <a:prstGeom prst="bentConnector4">
            <a:avLst>
              <a:gd name="adj1" fmla="val 26431"/>
              <a:gd name="adj2" fmla="val 139616"/>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20" name="Rectángulo 19">
            <a:extLst>
              <a:ext uri="{FF2B5EF4-FFF2-40B4-BE49-F238E27FC236}">
                <a16:creationId xmlns:a16="http://schemas.microsoft.com/office/drawing/2014/main" id="{55F70922-F597-4F55-84E4-856309A28777}"/>
              </a:ext>
            </a:extLst>
          </p:cNvPr>
          <p:cNvSpPr/>
          <p:nvPr/>
        </p:nvSpPr>
        <p:spPr>
          <a:xfrm>
            <a:off x="5287013" y="5361506"/>
            <a:ext cx="1793286" cy="377544"/>
          </a:xfrm>
          <a:prstGeom prst="rect">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solidFill>
                  <a:srgbClr val="002060"/>
                </a:solidFill>
              </a:rPr>
              <a:t>Dispersión</a:t>
            </a:r>
            <a:endParaRPr lang="es-CO" dirty="0">
              <a:solidFill>
                <a:srgbClr val="002060"/>
              </a:solidFill>
            </a:endParaRPr>
          </a:p>
        </p:txBody>
      </p:sp>
      <p:cxnSp>
        <p:nvCxnSpPr>
          <p:cNvPr id="21" name="Conector: angular 20">
            <a:extLst>
              <a:ext uri="{FF2B5EF4-FFF2-40B4-BE49-F238E27FC236}">
                <a16:creationId xmlns:a16="http://schemas.microsoft.com/office/drawing/2014/main" id="{4049FF29-6E12-4FF6-97A6-446333712D4C}"/>
              </a:ext>
            </a:extLst>
          </p:cNvPr>
          <p:cNvCxnSpPr>
            <a:cxnSpLocks/>
          </p:cNvCxnSpPr>
          <p:nvPr/>
        </p:nvCxnSpPr>
        <p:spPr>
          <a:xfrm rot="5400000">
            <a:off x="4437564" y="4605011"/>
            <a:ext cx="2190902" cy="588066"/>
          </a:xfrm>
          <a:prstGeom prst="bentConnector4">
            <a:avLst>
              <a:gd name="adj1" fmla="val 21485"/>
              <a:gd name="adj2" fmla="val 138873"/>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22" name="Rectángulo 21">
            <a:extLst>
              <a:ext uri="{FF2B5EF4-FFF2-40B4-BE49-F238E27FC236}">
                <a16:creationId xmlns:a16="http://schemas.microsoft.com/office/drawing/2014/main" id="{2DA2F958-CADE-4FEF-9A8E-749BEED70136}"/>
              </a:ext>
            </a:extLst>
          </p:cNvPr>
          <p:cNvSpPr/>
          <p:nvPr/>
        </p:nvSpPr>
        <p:spPr>
          <a:xfrm>
            <a:off x="5291117" y="5862570"/>
            <a:ext cx="1817837" cy="287351"/>
          </a:xfrm>
          <a:prstGeom prst="rect">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solidFill>
                  <a:srgbClr val="002060"/>
                </a:solidFill>
              </a:rPr>
              <a:t>Asimetría</a:t>
            </a:r>
            <a:endParaRPr lang="es-CO" dirty="0">
              <a:solidFill>
                <a:srgbClr val="002060"/>
              </a:solidFill>
            </a:endParaRPr>
          </a:p>
        </p:txBody>
      </p:sp>
      <p:cxnSp>
        <p:nvCxnSpPr>
          <p:cNvPr id="23" name="Conector: angular 22">
            <a:extLst>
              <a:ext uri="{FF2B5EF4-FFF2-40B4-BE49-F238E27FC236}">
                <a16:creationId xmlns:a16="http://schemas.microsoft.com/office/drawing/2014/main" id="{44A681A9-61E4-45EB-89E4-14495C3AA597}"/>
              </a:ext>
            </a:extLst>
          </p:cNvPr>
          <p:cNvCxnSpPr>
            <a:cxnSpLocks/>
            <a:stCxn id="10" idx="2"/>
            <a:endCxn id="24" idx="1"/>
          </p:cNvCxnSpPr>
          <p:nvPr/>
        </p:nvCxnSpPr>
        <p:spPr>
          <a:xfrm rot="5400000">
            <a:off x="4207268" y="4870537"/>
            <a:ext cx="2727109" cy="616722"/>
          </a:xfrm>
          <a:prstGeom prst="bentConnector4">
            <a:avLst>
              <a:gd name="adj1" fmla="val 15353"/>
              <a:gd name="adj2" fmla="val 137067"/>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24" name="Rectángulo 23">
            <a:extLst>
              <a:ext uri="{FF2B5EF4-FFF2-40B4-BE49-F238E27FC236}">
                <a16:creationId xmlns:a16="http://schemas.microsoft.com/office/drawing/2014/main" id="{CD4E4BC6-7882-4132-AC82-4F3A3158F43F}"/>
              </a:ext>
            </a:extLst>
          </p:cNvPr>
          <p:cNvSpPr/>
          <p:nvPr/>
        </p:nvSpPr>
        <p:spPr>
          <a:xfrm>
            <a:off x="5262461" y="6311393"/>
            <a:ext cx="1817838" cy="462119"/>
          </a:xfrm>
          <a:prstGeom prst="rect">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solidFill>
                  <a:srgbClr val="002060"/>
                </a:solidFill>
              </a:rPr>
              <a:t>Apuntamiento</a:t>
            </a:r>
            <a:endParaRPr lang="es-CO" dirty="0">
              <a:solidFill>
                <a:srgbClr val="002060"/>
              </a:solidFill>
            </a:endParaRPr>
          </a:p>
        </p:txBody>
      </p:sp>
      <p:cxnSp>
        <p:nvCxnSpPr>
          <p:cNvPr id="25" name="Conector: angular 24">
            <a:extLst>
              <a:ext uri="{FF2B5EF4-FFF2-40B4-BE49-F238E27FC236}">
                <a16:creationId xmlns:a16="http://schemas.microsoft.com/office/drawing/2014/main" id="{2164B9B0-EFF3-4D85-9EB4-7557A5FE7C9B}"/>
              </a:ext>
            </a:extLst>
          </p:cNvPr>
          <p:cNvCxnSpPr>
            <a:cxnSpLocks/>
          </p:cNvCxnSpPr>
          <p:nvPr/>
        </p:nvCxnSpPr>
        <p:spPr>
          <a:xfrm rot="5400000">
            <a:off x="8539592" y="3881618"/>
            <a:ext cx="695117" cy="474016"/>
          </a:xfrm>
          <a:prstGeom prst="bentConnector4">
            <a:avLst>
              <a:gd name="adj1" fmla="val 33231"/>
              <a:gd name="adj2" fmla="val 148226"/>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26" name="Rectángulo 25">
            <a:extLst>
              <a:ext uri="{FF2B5EF4-FFF2-40B4-BE49-F238E27FC236}">
                <a16:creationId xmlns:a16="http://schemas.microsoft.com/office/drawing/2014/main" id="{DCF2B557-4AB6-4C8F-89AB-29BB2E83E016}"/>
              </a:ext>
            </a:extLst>
          </p:cNvPr>
          <p:cNvSpPr/>
          <p:nvPr/>
        </p:nvSpPr>
        <p:spPr>
          <a:xfrm>
            <a:off x="8650142" y="4146246"/>
            <a:ext cx="1817836" cy="466256"/>
          </a:xfrm>
          <a:prstGeom prst="rect">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solidFill>
                  <a:srgbClr val="002060"/>
                </a:solidFill>
              </a:rPr>
              <a:t>Muestra</a:t>
            </a:r>
            <a:endParaRPr lang="es-CO" dirty="0">
              <a:solidFill>
                <a:srgbClr val="002060"/>
              </a:solidFill>
            </a:endParaRPr>
          </a:p>
        </p:txBody>
      </p:sp>
      <p:cxnSp>
        <p:nvCxnSpPr>
          <p:cNvPr id="27" name="Conector: angular 26">
            <a:extLst>
              <a:ext uri="{FF2B5EF4-FFF2-40B4-BE49-F238E27FC236}">
                <a16:creationId xmlns:a16="http://schemas.microsoft.com/office/drawing/2014/main" id="{9F1103AE-642F-44B9-A709-AD2405D89A19}"/>
              </a:ext>
            </a:extLst>
          </p:cNvPr>
          <p:cNvCxnSpPr>
            <a:cxnSpLocks/>
            <a:stCxn id="12" idx="2"/>
            <a:endCxn id="28" idx="1"/>
          </p:cNvCxnSpPr>
          <p:nvPr/>
        </p:nvCxnSpPr>
        <p:spPr>
          <a:xfrm rot="5400000">
            <a:off x="8242930" y="4091471"/>
            <a:ext cx="1288443" cy="474015"/>
          </a:xfrm>
          <a:prstGeom prst="bentConnector4">
            <a:avLst>
              <a:gd name="adj1" fmla="val 24853"/>
              <a:gd name="adj2" fmla="val 148226"/>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28" name="Rectángulo 27">
            <a:extLst>
              <a:ext uri="{FF2B5EF4-FFF2-40B4-BE49-F238E27FC236}">
                <a16:creationId xmlns:a16="http://schemas.microsoft.com/office/drawing/2014/main" id="{BF39177E-CCC8-4A24-98C8-C0680A81F15D}"/>
              </a:ext>
            </a:extLst>
          </p:cNvPr>
          <p:cNvSpPr/>
          <p:nvPr/>
        </p:nvSpPr>
        <p:spPr>
          <a:xfrm>
            <a:off x="8650143" y="4813778"/>
            <a:ext cx="1817836" cy="317844"/>
          </a:xfrm>
          <a:prstGeom prst="rect">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solidFill>
                  <a:srgbClr val="002060"/>
                </a:solidFill>
              </a:rPr>
              <a:t>Población</a:t>
            </a:r>
            <a:endParaRPr lang="es-CO" dirty="0">
              <a:solidFill>
                <a:srgbClr val="002060"/>
              </a:solidFill>
            </a:endParaRPr>
          </a:p>
        </p:txBody>
      </p:sp>
      <p:cxnSp>
        <p:nvCxnSpPr>
          <p:cNvPr id="29" name="Conector: angular 28">
            <a:extLst>
              <a:ext uri="{FF2B5EF4-FFF2-40B4-BE49-F238E27FC236}">
                <a16:creationId xmlns:a16="http://schemas.microsoft.com/office/drawing/2014/main" id="{D93F305D-698F-4EDE-91BF-1679BF86DB2F}"/>
              </a:ext>
            </a:extLst>
          </p:cNvPr>
          <p:cNvCxnSpPr>
            <a:cxnSpLocks/>
            <a:stCxn id="12" idx="2"/>
            <a:endCxn id="30" idx="1"/>
          </p:cNvCxnSpPr>
          <p:nvPr/>
        </p:nvCxnSpPr>
        <p:spPr>
          <a:xfrm rot="5400000">
            <a:off x="7898633" y="4435768"/>
            <a:ext cx="1977037" cy="474014"/>
          </a:xfrm>
          <a:prstGeom prst="bentConnector4">
            <a:avLst>
              <a:gd name="adj1" fmla="val 16406"/>
              <a:gd name="adj2" fmla="val 148226"/>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sp>
        <p:nvSpPr>
          <p:cNvPr id="30" name="Rectángulo 29">
            <a:extLst>
              <a:ext uri="{FF2B5EF4-FFF2-40B4-BE49-F238E27FC236}">
                <a16:creationId xmlns:a16="http://schemas.microsoft.com/office/drawing/2014/main" id="{F9174734-7100-44B7-A4D6-0ADD06B2422B}"/>
              </a:ext>
            </a:extLst>
          </p:cNvPr>
          <p:cNvSpPr/>
          <p:nvPr/>
        </p:nvSpPr>
        <p:spPr>
          <a:xfrm>
            <a:off x="8650144" y="5460018"/>
            <a:ext cx="1817837" cy="402552"/>
          </a:xfrm>
          <a:prstGeom prst="rect">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solidFill>
                  <a:srgbClr val="002060"/>
                </a:solidFill>
              </a:rPr>
              <a:t>Representación</a:t>
            </a:r>
            <a:endParaRPr lang="es-CO" dirty="0">
              <a:solidFill>
                <a:srgbClr val="002060"/>
              </a:solidFill>
            </a:endParaRPr>
          </a:p>
        </p:txBody>
      </p:sp>
    </p:spTree>
    <p:extLst>
      <p:ext uri="{BB962C8B-B14F-4D97-AF65-F5344CB8AC3E}">
        <p14:creationId xmlns:p14="http://schemas.microsoft.com/office/powerpoint/2010/main" val="216111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499"/>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 presetClass="entr" presetSubtype="4"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3500"/>
                            </p:stCondLst>
                            <p:childTnLst>
                              <p:par>
                                <p:cTn id="33" presetID="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par>
                          <p:cTn id="37" fill="hold">
                            <p:stCondLst>
                              <p:cond delay="4000"/>
                            </p:stCondLst>
                            <p:childTnLst>
                              <p:par>
                                <p:cTn id="38" presetID="2" presetClass="entr" presetSubtype="4"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par>
                          <p:cTn id="47" fill="hold">
                            <p:stCondLst>
                              <p:cond delay="5000"/>
                            </p:stCondLst>
                            <p:childTnLst>
                              <p:par>
                                <p:cTn id="48" presetID="31" presetClass="entr" presetSubtype="0"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1000" fill="hold"/>
                                        <p:tgtEl>
                                          <p:spTgt spid="13"/>
                                        </p:tgtEl>
                                        <p:attrNameLst>
                                          <p:attrName>ppt_w</p:attrName>
                                        </p:attrNameLst>
                                      </p:cBhvr>
                                      <p:tavLst>
                                        <p:tav tm="0">
                                          <p:val>
                                            <p:fltVal val="0"/>
                                          </p:val>
                                        </p:tav>
                                        <p:tav tm="100000">
                                          <p:val>
                                            <p:strVal val="#ppt_w"/>
                                          </p:val>
                                        </p:tav>
                                      </p:tavLst>
                                    </p:anim>
                                    <p:anim calcmode="lin" valueType="num">
                                      <p:cBhvr>
                                        <p:cTn id="51" dur="1000" fill="hold"/>
                                        <p:tgtEl>
                                          <p:spTgt spid="13"/>
                                        </p:tgtEl>
                                        <p:attrNameLst>
                                          <p:attrName>ppt_h</p:attrName>
                                        </p:attrNameLst>
                                      </p:cBhvr>
                                      <p:tavLst>
                                        <p:tav tm="0">
                                          <p:val>
                                            <p:fltVal val="0"/>
                                          </p:val>
                                        </p:tav>
                                        <p:tav tm="100000">
                                          <p:val>
                                            <p:strVal val="#ppt_h"/>
                                          </p:val>
                                        </p:tav>
                                      </p:tavLst>
                                    </p:anim>
                                    <p:anim calcmode="lin" valueType="num">
                                      <p:cBhvr>
                                        <p:cTn id="52" dur="1000" fill="hold"/>
                                        <p:tgtEl>
                                          <p:spTgt spid="13"/>
                                        </p:tgtEl>
                                        <p:attrNameLst>
                                          <p:attrName>style.rotation</p:attrName>
                                        </p:attrNameLst>
                                      </p:cBhvr>
                                      <p:tavLst>
                                        <p:tav tm="0">
                                          <p:val>
                                            <p:fltVal val="90"/>
                                          </p:val>
                                        </p:tav>
                                        <p:tav tm="100000">
                                          <p:val>
                                            <p:fltVal val="0"/>
                                          </p:val>
                                        </p:tav>
                                      </p:tavLst>
                                    </p:anim>
                                    <p:animEffect transition="in" filter="fade">
                                      <p:cBhvr>
                                        <p:cTn id="53" dur="1000"/>
                                        <p:tgtEl>
                                          <p:spTgt spid="13"/>
                                        </p:tgtEl>
                                      </p:cBhvr>
                                    </p:animEffect>
                                  </p:childTnLst>
                                </p:cTn>
                              </p:par>
                            </p:childTnLst>
                          </p:cTn>
                        </p:par>
                        <p:par>
                          <p:cTn id="54" fill="hold">
                            <p:stCondLst>
                              <p:cond delay="6000"/>
                            </p:stCondLst>
                            <p:childTnLst>
                              <p:par>
                                <p:cTn id="55" presetID="31"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1000" fill="hold"/>
                                        <p:tgtEl>
                                          <p:spTgt spid="14"/>
                                        </p:tgtEl>
                                        <p:attrNameLst>
                                          <p:attrName>ppt_w</p:attrName>
                                        </p:attrNameLst>
                                      </p:cBhvr>
                                      <p:tavLst>
                                        <p:tav tm="0">
                                          <p:val>
                                            <p:fltVal val="0"/>
                                          </p:val>
                                        </p:tav>
                                        <p:tav tm="100000">
                                          <p:val>
                                            <p:strVal val="#ppt_w"/>
                                          </p:val>
                                        </p:tav>
                                      </p:tavLst>
                                    </p:anim>
                                    <p:anim calcmode="lin" valueType="num">
                                      <p:cBhvr>
                                        <p:cTn id="58" dur="1000" fill="hold"/>
                                        <p:tgtEl>
                                          <p:spTgt spid="14"/>
                                        </p:tgtEl>
                                        <p:attrNameLst>
                                          <p:attrName>ppt_h</p:attrName>
                                        </p:attrNameLst>
                                      </p:cBhvr>
                                      <p:tavLst>
                                        <p:tav tm="0">
                                          <p:val>
                                            <p:fltVal val="0"/>
                                          </p:val>
                                        </p:tav>
                                        <p:tav tm="100000">
                                          <p:val>
                                            <p:strVal val="#ppt_h"/>
                                          </p:val>
                                        </p:tav>
                                      </p:tavLst>
                                    </p:anim>
                                    <p:anim calcmode="lin" valueType="num">
                                      <p:cBhvr>
                                        <p:cTn id="59" dur="1000" fill="hold"/>
                                        <p:tgtEl>
                                          <p:spTgt spid="14"/>
                                        </p:tgtEl>
                                        <p:attrNameLst>
                                          <p:attrName>style.rotation</p:attrName>
                                        </p:attrNameLst>
                                      </p:cBhvr>
                                      <p:tavLst>
                                        <p:tav tm="0">
                                          <p:val>
                                            <p:fltVal val="90"/>
                                          </p:val>
                                        </p:tav>
                                        <p:tav tm="100000">
                                          <p:val>
                                            <p:fltVal val="0"/>
                                          </p:val>
                                        </p:tav>
                                      </p:tavLst>
                                    </p:anim>
                                    <p:animEffect transition="in" filter="fade">
                                      <p:cBhvr>
                                        <p:cTn id="60" dur="1000"/>
                                        <p:tgtEl>
                                          <p:spTgt spid="14"/>
                                        </p:tgtEl>
                                      </p:cBhvr>
                                    </p:animEffect>
                                  </p:childTnLst>
                                </p:cTn>
                              </p:par>
                            </p:childTnLst>
                          </p:cTn>
                        </p:par>
                        <p:par>
                          <p:cTn id="61" fill="hold">
                            <p:stCondLst>
                              <p:cond delay="7000"/>
                            </p:stCondLst>
                            <p:childTnLst>
                              <p:par>
                                <p:cTn id="62" presetID="31" presetClass="entr" presetSubtype="0" fill="hold"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1000" fill="hold"/>
                                        <p:tgtEl>
                                          <p:spTgt spid="15"/>
                                        </p:tgtEl>
                                        <p:attrNameLst>
                                          <p:attrName>ppt_w</p:attrName>
                                        </p:attrNameLst>
                                      </p:cBhvr>
                                      <p:tavLst>
                                        <p:tav tm="0">
                                          <p:val>
                                            <p:fltVal val="0"/>
                                          </p:val>
                                        </p:tav>
                                        <p:tav tm="100000">
                                          <p:val>
                                            <p:strVal val="#ppt_w"/>
                                          </p:val>
                                        </p:tav>
                                      </p:tavLst>
                                    </p:anim>
                                    <p:anim calcmode="lin" valueType="num">
                                      <p:cBhvr>
                                        <p:cTn id="65" dur="1000" fill="hold"/>
                                        <p:tgtEl>
                                          <p:spTgt spid="15"/>
                                        </p:tgtEl>
                                        <p:attrNameLst>
                                          <p:attrName>ppt_h</p:attrName>
                                        </p:attrNameLst>
                                      </p:cBhvr>
                                      <p:tavLst>
                                        <p:tav tm="0">
                                          <p:val>
                                            <p:fltVal val="0"/>
                                          </p:val>
                                        </p:tav>
                                        <p:tav tm="100000">
                                          <p:val>
                                            <p:strVal val="#ppt_h"/>
                                          </p:val>
                                        </p:tav>
                                      </p:tavLst>
                                    </p:anim>
                                    <p:anim calcmode="lin" valueType="num">
                                      <p:cBhvr>
                                        <p:cTn id="66" dur="1000" fill="hold"/>
                                        <p:tgtEl>
                                          <p:spTgt spid="15"/>
                                        </p:tgtEl>
                                        <p:attrNameLst>
                                          <p:attrName>style.rotation</p:attrName>
                                        </p:attrNameLst>
                                      </p:cBhvr>
                                      <p:tavLst>
                                        <p:tav tm="0">
                                          <p:val>
                                            <p:fltVal val="90"/>
                                          </p:val>
                                        </p:tav>
                                        <p:tav tm="100000">
                                          <p:val>
                                            <p:fltVal val="0"/>
                                          </p:val>
                                        </p:tav>
                                      </p:tavLst>
                                    </p:anim>
                                    <p:animEffect transition="in" filter="fade">
                                      <p:cBhvr>
                                        <p:cTn id="67" dur="1000"/>
                                        <p:tgtEl>
                                          <p:spTgt spid="15"/>
                                        </p:tgtEl>
                                      </p:cBhvr>
                                    </p:animEffect>
                                  </p:childTnLst>
                                </p:cTn>
                              </p:par>
                            </p:childTnLst>
                          </p:cTn>
                        </p:par>
                        <p:par>
                          <p:cTn id="68" fill="hold">
                            <p:stCondLst>
                              <p:cond delay="8000"/>
                            </p:stCondLst>
                            <p:childTnLst>
                              <p:par>
                                <p:cTn id="69" presetID="31"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1000" fill="hold"/>
                                        <p:tgtEl>
                                          <p:spTgt spid="16"/>
                                        </p:tgtEl>
                                        <p:attrNameLst>
                                          <p:attrName>ppt_w</p:attrName>
                                        </p:attrNameLst>
                                      </p:cBhvr>
                                      <p:tavLst>
                                        <p:tav tm="0">
                                          <p:val>
                                            <p:fltVal val="0"/>
                                          </p:val>
                                        </p:tav>
                                        <p:tav tm="100000">
                                          <p:val>
                                            <p:strVal val="#ppt_w"/>
                                          </p:val>
                                        </p:tav>
                                      </p:tavLst>
                                    </p:anim>
                                    <p:anim calcmode="lin" valueType="num">
                                      <p:cBhvr>
                                        <p:cTn id="72" dur="1000" fill="hold"/>
                                        <p:tgtEl>
                                          <p:spTgt spid="16"/>
                                        </p:tgtEl>
                                        <p:attrNameLst>
                                          <p:attrName>ppt_h</p:attrName>
                                        </p:attrNameLst>
                                      </p:cBhvr>
                                      <p:tavLst>
                                        <p:tav tm="0">
                                          <p:val>
                                            <p:fltVal val="0"/>
                                          </p:val>
                                        </p:tav>
                                        <p:tav tm="100000">
                                          <p:val>
                                            <p:strVal val="#ppt_h"/>
                                          </p:val>
                                        </p:tav>
                                      </p:tavLst>
                                    </p:anim>
                                    <p:anim calcmode="lin" valueType="num">
                                      <p:cBhvr>
                                        <p:cTn id="73" dur="1000" fill="hold"/>
                                        <p:tgtEl>
                                          <p:spTgt spid="16"/>
                                        </p:tgtEl>
                                        <p:attrNameLst>
                                          <p:attrName>style.rotation</p:attrName>
                                        </p:attrNameLst>
                                      </p:cBhvr>
                                      <p:tavLst>
                                        <p:tav tm="0">
                                          <p:val>
                                            <p:fltVal val="90"/>
                                          </p:val>
                                        </p:tav>
                                        <p:tav tm="100000">
                                          <p:val>
                                            <p:fltVal val="0"/>
                                          </p:val>
                                        </p:tav>
                                      </p:tavLst>
                                    </p:anim>
                                    <p:animEffect transition="in" filter="fade">
                                      <p:cBhvr>
                                        <p:cTn id="74" dur="1000"/>
                                        <p:tgtEl>
                                          <p:spTgt spid="16"/>
                                        </p:tgtEl>
                                      </p:cBhvr>
                                    </p:animEffect>
                                  </p:childTnLst>
                                </p:cTn>
                              </p:par>
                            </p:childTnLst>
                          </p:cTn>
                        </p:par>
                        <p:par>
                          <p:cTn id="75" fill="hold">
                            <p:stCondLst>
                              <p:cond delay="9000"/>
                            </p:stCondLst>
                            <p:childTnLst>
                              <p:par>
                                <p:cTn id="76" presetID="31" presetClass="entr" presetSubtype="0" fill="hold" nodeType="after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p:cTn id="78" dur="1000" fill="hold"/>
                                        <p:tgtEl>
                                          <p:spTgt spid="17"/>
                                        </p:tgtEl>
                                        <p:attrNameLst>
                                          <p:attrName>ppt_w</p:attrName>
                                        </p:attrNameLst>
                                      </p:cBhvr>
                                      <p:tavLst>
                                        <p:tav tm="0">
                                          <p:val>
                                            <p:fltVal val="0"/>
                                          </p:val>
                                        </p:tav>
                                        <p:tav tm="100000">
                                          <p:val>
                                            <p:strVal val="#ppt_w"/>
                                          </p:val>
                                        </p:tav>
                                      </p:tavLst>
                                    </p:anim>
                                    <p:anim calcmode="lin" valueType="num">
                                      <p:cBhvr>
                                        <p:cTn id="79" dur="1000" fill="hold"/>
                                        <p:tgtEl>
                                          <p:spTgt spid="17"/>
                                        </p:tgtEl>
                                        <p:attrNameLst>
                                          <p:attrName>ppt_h</p:attrName>
                                        </p:attrNameLst>
                                      </p:cBhvr>
                                      <p:tavLst>
                                        <p:tav tm="0">
                                          <p:val>
                                            <p:fltVal val="0"/>
                                          </p:val>
                                        </p:tav>
                                        <p:tav tm="100000">
                                          <p:val>
                                            <p:strVal val="#ppt_h"/>
                                          </p:val>
                                        </p:tav>
                                      </p:tavLst>
                                    </p:anim>
                                    <p:anim calcmode="lin" valueType="num">
                                      <p:cBhvr>
                                        <p:cTn id="80" dur="1000" fill="hold"/>
                                        <p:tgtEl>
                                          <p:spTgt spid="17"/>
                                        </p:tgtEl>
                                        <p:attrNameLst>
                                          <p:attrName>style.rotation</p:attrName>
                                        </p:attrNameLst>
                                      </p:cBhvr>
                                      <p:tavLst>
                                        <p:tav tm="0">
                                          <p:val>
                                            <p:fltVal val="90"/>
                                          </p:val>
                                        </p:tav>
                                        <p:tav tm="100000">
                                          <p:val>
                                            <p:fltVal val="0"/>
                                          </p:val>
                                        </p:tav>
                                      </p:tavLst>
                                    </p:anim>
                                    <p:animEffect transition="in" filter="fade">
                                      <p:cBhvr>
                                        <p:cTn id="81" dur="1000"/>
                                        <p:tgtEl>
                                          <p:spTgt spid="17"/>
                                        </p:tgtEl>
                                      </p:cBhvr>
                                    </p:animEffect>
                                  </p:childTnLst>
                                </p:cTn>
                              </p:par>
                            </p:childTnLst>
                          </p:cTn>
                        </p:par>
                        <p:par>
                          <p:cTn id="82" fill="hold">
                            <p:stCondLst>
                              <p:cond delay="10000"/>
                            </p:stCondLst>
                            <p:childTnLst>
                              <p:par>
                                <p:cTn id="83" presetID="3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p:cTn id="85" dur="1000" fill="hold"/>
                                        <p:tgtEl>
                                          <p:spTgt spid="18"/>
                                        </p:tgtEl>
                                        <p:attrNameLst>
                                          <p:attrName>ppt_w</p:attrName>
                                        </p:attrNameLst>
                                      </p:cBhvr>
                                      <p:tavLst>
                                        <p:tav tm="0">
                                          <p:val>
                                            <p:fltVal val="0"/>
                                          </p:val>
                                        </p:tav>
                                        <p:tav tm="100000">
                                          <p:val>
                                            <p:strVal val="#ppt_w"/>
                                          </p:val>
                                        </p:tav>
                                      </p:tavLst>
                                    </p:anim>
                                    <p:anim calcmode="lin" valueType="num">
                                      <p:cBhvr>
                                        <p:cTn id="86" dur="1000" fill="hold"/>
                                        <p:tgtEl>
                                          <p:spTgt spid="18"/>
                                        </p:tgtEl>
                                        <p:attrNameLst>
                                          <p:attrName>ppt_h</p:attrName>
                                        </p:attrNameLst>
                                      </p:cBhvr>
                                      <p:tavLst>
                                        <p:tav tm="0">
                                          <p:val>
                                            <p:fltVal val="0"/>
                                          </p:val>
                                        </p:tav>
                                        <p:tav tm="100000">
                                          <p:val>
                                            <p:strVal val="#ppt_h"/>
                                          </p:val>
                                        </p:tav>
                                      </p:tavLst>
                                    </p:anim>
                                    <p:anim calcmode="lin" valueType="num">
                                      <p:cBhvr>
                                        <p:cTn id="87" dur="1000" fill="hold"/>
                                        <p:tgtEl>
                                          <p:spTgt spid="18"/>
                                        </p:tgtEl>
                                        <p:attrNameLst>
                                          <p:attrName>style.rotation</p:attrName>
                                        </p:attrNameLst>
                                      </p:cBhvr>
                                      <p:tavLst>
                                        <p:tav tm="0">
                                          <p:val>
                                            <p:fltVal val="90"/>
                                          </p:val>
                                        </p:tav>
                                        <p:tav tm="100000">
                                          <p:val>
                                            <p:fltVal val="0"/>
                                          </p:val>
                                        </p:tav>
                                      </p:tavLst>
                                    </p:anim>
                                    <p:animEffect transition="in" filter="fade">
                                      <p:cBhvr>
                                        <p:cTn id="88" dur="1000"/>
                                        <p:tgtEl>
                                          <p:spTgt spid="18"/>
                                        </p:tgtEl>
                                      </p:cBhvr>
                                    </p:animEffect>
                                  </p:childTnLst>
                                </p:cTn>
                              </p:par>
                            </p:childTnLst>
                          </p:cTn>
                        </p:par>
                        <p:par>
                          <p:cTn id="89" fill="hold">
                            <p:stCondLst>
                              <p:cond delay="11000"/>
                            </p:stCondLst>
                            <p:childTnLst>
                              <p:par>
                                <p:cTn id="90" presetID="31" presetClass="entr" presetSubtype="0" fill="hold" nodeType="after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p:cTn id="92" dur="1000" fill="hold"/>
                                        <p:tgtEl>
                                          <p:spTgt spid="19"/>
                                        </p:tgtEl>
                                        <p:attrNameLst>
                                          <p:attrName>ppt_w</p:attrName>
                                        </p:attrNameLst>
                                      </p:cBhvr>
                                      <p:tavLst>
                                        <p:tav tm="0">
                                          <p:val>
                                            <p:fltVal val="0"/>
                                          </p:val>
                                        </p:tav>
                                        <p:tav tm="100000">
                                          <p:val>
                                            <p:strVal val="#ppt_w"/>
                                          </p:val>
                                        </p:tav>
                                      </p:tavLst>
                                    </p:anim>
                                    <p:anim calcmode="lin" valueType="num">
                                      <p:cBhvr>
                                        <p:cTn id="93" dur="1000" fill="hold"/>
                                        <p:tgtEl>
                                          <p:spTgt spid="19"/>
                                        </p:tgtEl>
                                        <p:attrNameLst>
                                          <p:attrName>ppt_h</p:attrName>
                                        </p:attrNameLst>
                                      </p:cBhvr>
                                      <p:tavLst>
                                        <p:tav tm="0">
                                          <p:val>
                                            <p:fltVal val="0"/>
                                          </p:val>
                                        </p:tav>
                                        <p:tav tm="100000">
                                          <p:val>
                                            <p:strVal val="#ppt_h"/>
                                          </p:val>
                                        </p:tav>
                                      </p:tavLst>
                                    </p:anim>
                                    <p:anim calcmode="lin" valueType="num">
                                      <p:cBhvr>
                                        <p:cTn id="94" dur="1000" fill="hold"/>
                                        <p:tgtEl>
                                          <p:spTgt spid="19"/>
                                        </p:tgtEl>
                                        <p:attrNameLst>
                                          <p:attrName>style.rotation</p:attrName>
                                        </p:attrNameLst>
                                      </p:cBhvr>
                                      <p:tavLst>
                                        <p:tav tm="0">
                                          <p:val>
                                            <p:fltVal val="90"/>
                                          </p:val>
                                        </p:tav>
                                        <p:tav tm="100000">
                                          <p:val>
                                            <p:fltVal val="0"/>
                                          </p:val>
                                        </p:tav>
                                      </p:tavLst>
                                    </p:anim>
                                    <p:animEffect transition="in" filter="fade">
                                      <p:cBhvr>
                                        <p:cTn id="95" dur="1000"/>
                                        <p:tgtEl>
                                          <p:spTgt spid="19"/>
                                        </p:tgtEl>
                                      </p:cBhvr>
                                    </p:animEffect>
                                  </p:childTnLst>
                                </p:cTn>
                              </p:par>
                            </p:childTnLst>
                          </p:cTn>
                        </p:par>
                        <p:par>
                          <p:cTn id="96" fill="hold">
                            <p:stCondLst>
                              <p:cond delay="12000"/>
                            </p:stCondLst>
                            <p:childTnLst>
                              <p:par>
                                <p:cTn id="97" presetID="31" presetClass="entr" presetSubtype="0" fill="hold" grpId="0" nodeType="afterEffect">
                                  <p:stCondLst>
                                    <p:cond delay="0"/>
                                  </p:stCondLst>
                                  <p:childTnLst>
                                    <p:set>
                                      <p:cBhvr>
                                        <p:cTn id="98" dur="1" fill="hold">
                                          <p:stCondLst>
                                            <p:cond delay="0"/>
                                          </p:stCondLst>
                                        </p:cTn>
                                        <p:tgtEl>
                                          <p:spTgt spid="20"/>
                                        </p:tgtEl>
                                        <p:attrNameLst>
                                          <p:attrName>style.visibility</p:attrName>
                                        </p:attrNameLst>
                                      </p:cBhvr>
                                      <p:to>
                                        <p:strVal val="visible"/>
                                      </p:to>
                                    </p:set>
                                    <p:anim calcmode="lin" valueType="num">
                                      <p:cBhvr>
                                        <p:cTn id="99" dur="1000" fill="hold"/>
                                        <p:tgtEl>
                                          <p:spTgt spid="20"/>
                                        </p:tgtEl>
                                        <p:attrNameLst>
                                          <p:attrName>ppt_w</p:attrName>
                                        </p:attrNameLst>
                                      </p:cBhvr>
                                      <p:tavLst>
                                        <p:tav tm="0">
                                          <p:val>
                                            <p:fltVal val="0"/>
                                          </p:val>
                                        </p:tav>
                                        <p:tav tm="100000">
                                          <p:val>
                                            <p:strVal val="#ppt_w"/>
                                          </p:val>
                                        </p:tav>
                                      </p:tavLst>
                                    </p:anim>
                                    <p:anim calcmode="lin" valueType="num">
                                      <p:cBhvr>
                                        <p:cTn id="100" dur="1000" fill="hold"/>
                                        <p:tgtEl>
                                          <p:spTgt spid="20"/>
                                        </p:tgtEl>
                                        <p:attrNameLst>
                                          <p:attrName>ppt_h</p:attrName>
                                        </p:attrNameLst>
                                      </p:cBhvr>
                                      <p:tavLst>
                                        <p:tav tm="0">
                                          <p:val>
                                            <p:fltVal val="0"/>
                                          </p:val>
                                        </p:tav>
                                        <p:tav tm="100000">
                                          <p:val>
                                            <p:strVal val="#ppt_h"/>
                                          </p:val>
                                        </p:tav>
                                      </p:tavLst>
                                    </p:anim>
                                    <p:anim calcmode="lin" valueType="num">
                                      <p:cBhvr>
                                        <p:cTn id="101" dur="1000" fill="hold"/>
                                        <p:tgtEl>
                                          <p:spTgt spid="20"/>
                                        </p:tgtEl>
                                        <p:attrNameLst>
                                          <p:attrName>style.rotation</p:attrName>
                                        </p:attrNameLst>
                                      </p:cBhvr>
                                      <p:tavLst>
                                        <p:tav tm="0">
                                          <p:val>
                                            <p:fltVal val="90"/>
                                          </p:val>
                                        </p:tav>
                                        <p:tav tm="100000">
                                          <p:val>
                                            <p:fltVal val="0"/>
                                          </p:val>
                                        </p:tav>
                                      </p:tavLst>
                                    </p:anim>
                                    <p:animEffect transition="in" filter="fade">
                                      <p:cBhvr>
                                        <p:cTn id="102" dur="1000"/>
                                        <p:tgtEl>
                                          <p:spTgt spid="20"/>
                                        </p:tgtEl>
                                      </p:cBhvr>
                                    </p:animEffect>
                                  </p:childTnLst>
                                </p:cTn>
                              </p:par>
                            </p:childTnLst>
                          </p:cTn>
                        </p:par>
                        <p:par>
                          <p:cTn id="103" fill="hold">
                            <p:stCondLst>
                              <p:cond delay="13000"/>
                            </p:stCondLst>
                            <p:childTnLst>
                              <p:par>
                                <p:cTn id="104" presetID="31" presetClass="entr" presetSubtype="0" fill="hold" nodeType="afterEffect">
                                  <p:stCondLst>
                                    <p:cond delay="0"/>
                                  </p:stCondLst>
                                  <p:childTnLst>
                                    <p:set>
                                      <p:cBhvr>
                                        <p:cTn id="105" dur="1" fill="hold">
                                          <p:stCondLst>
                                            <p:cond delay="0"/>
                                          </p:stCondLst>
                                        </p:cTn>
                                        <p:tgtEl>
                                          <p:spTgt spid="21"/>
                                        </p:tgtEl>
                                        <p:attrNameLst>
                                          <p:attrName>style.visibility</p:attrName>
                                        </p:attrNameLst>
                                      </p:cBhvr>
                                      <p:to>
                                        <p:strVal val="visible"/>
                                      </p:to>
                                    </p:set>
                                    <p:anim calcmode="lin" valueType="num">
                                      <p:cBhvr>
                                        <p:cTn id="106" dur="1000" fill="hold"/>
                                        <p:tgtEl>
                                          <p:spTgt spid="21"/>
                                        </p:tgtEl>
                                        <p:attrNameLst>
                                          <p:attrName>ppt_w</p:attrName>
                                        </p:attrNameLst>
                                      </p:cBhvr>
                                      <p:tavLst>
                                        <p:tav tm="0">
                                          <p:val>
                                            <p:fltVal val="0"/>
                                          </p:val>
                                        </p:tav>
                                        <p:tav tm="100000">
                                          <p:val>
                                            <p:strVal val="#ppt_w"/>
                                          </p:val>
                                        </p:tav>
                                      </p:tavLst>
                                    </p:anim>
                                    <p:anim calcmode="lin" valueType="num">
                                      <p:cBhvr>
                                        <p:cTn id="107" dur="1000" fill="hold"/>
                                        <p:tgtEl>
                                          <p:spTgt spid="21"/>
                                        </p:tgtEl>
                                        <p:attrNameLst>
                                          <p:attrName>ppt_h</p:attrName>
                                        </p:attrNameLst>
                                      </p:cBhvr>
                                      <p:tavLst>
                                        <p:tav tm="0">
                                          <p:val>
                                            <p:fltVal val="0"/>
                                          </p:val>
                                        </p:tav>
                                        <p:tav tm="100000">
                                          <p:val>
                                            <p:strVal val="#ppt_h"/>
                                          </p:val>
                                        </p:tav>
                                      </p:tavLst>
                                    </p:anim>
                                    <p:anim calcmode="lin" valueType="num">
                                      <p:cBhvr>
                                        <p:cTn id="108" dur="1000" fill="hold"/>
                                        <p:tgtEl>
                                          <p:spTgt spid="21"/>
                                        </p:tgtEl>
                                        <p:attrNameLst>
                                          <p:attrName>style.rotation</p:attrName>
                                        </p:attrNameLst>
                                      </p:cBhvr>
                                      <p:tavLst>
                                        <p:tav tm="0">
                                          <p:val>
                                            <p:fltVal val="90"/>
                                          </p:val>
                                        </p:tav>
                                        <p:tav tm="100000">
                                          <p:val>
                                            <p:fltVal val="0"/>
                                          </p:val>
                                        </p:tav>
                                      </p:tavLst>
                                    </p:anim>
                                    <p:animEffect transition="in" filter="fade">
                                      <p:cBhvr>
                                        <p:cTn id="109" dur="1000"/>
                                        <p:tgtEl>
                                          <p:spTgt spid="21"/>
                                        </p:tgtEl>
                                      </p:cBhvr>
                                    </p:animEffect>
                                  </p:childTnLst>
                                </p:cTn>
                              </p:par>
                            </p:childTnLst>
                          </p:cTn>
                        </p:par>
                        <p:par>
                          <p:cTn id="110" fill="hold">
                            <p:stCondLst>
                              <p:cond delay="14000"/>
                            </p:stCondLst>
                            <p:childTnLst>
                              <p:par>
                                <p:cTn id="111" presetID="31"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 calcmode="lin" valueType="num">
                                      <p:cBhvr>
                                        <p:cTn id="113" dur="1000" fill="hold"/>
                                        <p:tgtEl>
                                          <p:spTgt spid="22"/>
                                        </p:tgtEl>
                                        <p:attrNameLst>
                                          <p:attrName>ppt_w</p:attrName>
                                        </p:attrNameLst>
                                      </p:cBhvr>
                                      <p:tavLst>
                                        <p:tav tm="0">
                                          <p:val>
                                            <p:fltVal val="0"/>
                                          </p:val>
                                        </p:tav>
                                        <p:tav tm="100000">
                                          <p:val>
                                            <p:strVal val="#ppt_w"/>
                                          </p:val>
                                        </p:tav>
                                      </p:tavLst>
                                    </p:anim>
                                    <p:anim calcmode="lin" valueType="num">
                                      <p:cBhvr>
                                        <p:cTn id="114" dur="1000" fill="hold"/>
                                        <p:tgtEl>
                                          <p:spTgt spid="22"/>
                                        </p:tgtEl>
                                        <p:attrNameLst>
                                          <p:attrName>ppt_h</p:attrName>
                                        </p:attrNameLst>
                                      </p:cBhvr>
                                      <p:tavLst>
                                        <p:tav tm="0">
                                          <p:val>
                                            <p:fltVal val="0"/>
                                          </p:val>
                                        </p:tav>
                                        <p:tav tm="100000">
                                          <p:val>
                                            <p:strVal val="#ppt_h"/>
                                          </p:val>
                                        </p:tav>
                                      </p:tavLst>
                                    </p:anim>
                                    <p:anim calcmode="lin" valueType="num">
                                      <p:cBhvr>
                                        <p:cTn id="115" dur="1000" fill="hold"/>
                                        <p:tgtEl>
                                          <p:spTgt spid="22"/>
                                        </p:tgtEl>
                                        <p:attrNameLst>
                                          <p:attrName>style.rotation</p:attrName>
                                        </p:attrNameLst>
                                      </p:cBhvr>
                                      <p:tavLst>
                                        <p:tav tm="0">
                                          <p:val>
                                            <p:fltVal val="90"/>
                                          </p:val>
                                        </p:tav>
                                        <p:tav tm="100000">
                                          <p:val>
                                            <p:fltVal val="0"/>
                                          </p:val>
                                        </p:tav>
                                      </p:tavLst>
                                    </p:anim>
                                    <p:animEffect transition="in" filter="fade">
                                      <p:cBhvr>
                                        <p:cTn id="116" dur="1000"/>
                                        <p:tgtEl>
                                          <p:spTgt spid="22"/>
                                        </p:tgtEl>
                                      </p:cBhvr>
                                    </p:animEffect>
                                  </p:childTnLst>
                                </p:cTn>
                              </p:par>
                            </p:childTnLst>
                          </p:cTn>
                        </p:par>
                        <p:par>
                          <p:cTn id="117" fill="hold">
                            <p:stCondLst>
                              <p:cond delay="15000"/>
                            </p:stCondLst>
                            <p:childTnLst>
                              <p:par>
                                <p:cTn id="118" presetID="31" presetClass="entr" presetSubtype="0" fill="hold" nodeType="afterEffect">
                                  <p:stCondLst>
                                    <p:cond delay="0"/>
                                  </p:stCondLst>
                                  <p:childTnLst>
                                    <p:set>
                                      <p:cBhvr>
                                        <p:cTn id="119" dur="1" fill="hold">
                                          <p:stCondLst>
                                            <p:cond delay="0"/>
                                          </p:stCondLst>
                                        </p:cTn>
                                        <p:tgtEl>
                                          <p:spTgt spid="23"/>
                                        </p:tgtEl>
                                        <p:attrNameLst>
                                          <p:attrName>style.visibility</p:attrName>
                                        </p:attrNameLst>
                                      </p:cBhvr>
                                      <p:to>
                                        <p:strVal val="visible"/>
                                      </p:to>
                                    </p:set>
                                    <p:anim calcmode="lin" valueType="num">
                                      <p:cBhvr>
                                        <p:cTn id="120" dur="1000" fill="hold"/>
                                        <p:tgtEl>
                                          <p:spTgt spid="23"/>
                                        </p:tgtEl>
                                        <p:attrNameLst>
                                          <p:attrName>ppt_w</p:attrName>
                                        </p:attrNameLst>
                                      </p:cBhvr>
                                      <p:tavLst>
                                        <p:tav tm="0">
                                          <p:val>
                                            <p:fltVal val="0"/>
                                          </p:val>
                                        </p:tav>
                                        <p:tav tm="100000">
                                          <p:val>
                                            <p:strVal val="#ppt_w"/>
                                          </p:val>
                                        </p:tav>
                                      </p:tavLst>
                                    </p:anim>
                                    <p:anim calcmode="lin" valueType="num">
                                      <p:cBhvr>
                                        <p:cTn id="121" dur="1000" fill="hold"/>
                                        <p:tgtEl>
                                          <p:spTgt spid="23"/>
                                        </p:tgtEl>
                                        <p:attrNameLst>
                                          <p:attrName>ppt_h</p:attrName>
                                        </p:attrNameLst>
                                      </p:cBhvr>
                                      <p:tavLst>
                                        <p:tav tm="0">
                                          <p:val>
                                            <p:fltVal val="0"/>
                                          </p:val>
                                        </p:tav>
                                        <p:tav tm="100000">
                                          <p:val>
                                            <p:strVal val="#ppt_h"/>
                                          </p:val>
                                        </p:tav>
                                      </p:tavLst>
                                    </p:anim>
                                    <p:anim calcmode="lin" valueType="num">
                                      <p:cBhvr>
                                        <p:cTn id="122" dur="1000" fill="hold"/>
                                        <p:tgtEl>
                                          <p:spTgt spid="23"/>
                                        </p:tgtEl>
                                        <p:attrNameLst>
                                          <p:attrName>style.rotation</p:attrName>
                                        </p:attrNameLst>
                                      </p:cBhvr>
                                      <p:tavLst>
                                        <p:tav tm="0">
                                          <p:val>
                                            <p:fltVal val="90"/>
                                          </p:val>
                                        </p:tav>
                                        <p:tav tm="100000">
                                          <p:val>
                                            <p:fltVal val="0"/>
                                          </p:val>
                                        </p:tav>
                                      </p:tavLst>
                                    </p:anim>
                                    <p:animEffect transition="in" filter="fade">
                                      <p:cBhvr>
                                        <p:cTn id="123" dur="1000"/>
                                        <p:tgtEl>
                                          <p:spTgt spid="23"/>
                                        </p:tgtEl>
                                      </p:cBhvr>
                                    </p:animEffect>
                                  </p:childTnLst>
                                </p:cTn>
                              </p:par>
                            </p:childTnLst>
                          </p:cTn>
                        </p:par>
                        <p:par>
                          <p:cTn id="124" fill="hold">
                            <p:stCondLst>
                              <p:cond delay="16000"/>
                            </p:stCondLst>
                            <p:childTnLst>
                              <p:par>
                                <p:cTn id="125" presetID="31" presetClass="entr" presetSubtype="0" fill="hold" grpId="0" nodeType="after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p:cTn id="127" dur="1000" fill="hold"/>
                                        <p:tgtEl>
                                          <p:spTgt spid="24"/>
                                        </p:tgtEl>
                                        <p:attrNameLst>
                                          <p:attrName>ppt_w</p:attrName>
                                        </p:attrNameLst>
                                      </p:cBhvr>
                                      <p:tavLst>
                                        <p:tav tm="0">
                                          <p:val>
                                            <p:fltVal val="0"/>
                                          </p:val>
                                        </p:tav>
                                        <p:tav tm="100000">
                                          <p:val>
                                            <p:strVal val="#ppt_w"/>
                                          </p:val>
                                        </p:tav>
                                      </p:tavLst>
                                    </p:anim>
                                    <p:anim calcmode="lin" valueType="num">
                                      <p:cBhvr>
                                        <p:cTn id="128" dur="1000" fill="hold"/>
                                        <p:tgtEl>
                                          <p:spTgt spid="24"/>
                                        </p:tgtEl>
                                        <p:attrNameLst>
                                          <p:attrName>ppt_h</p:attrName>
                                        </p:attrNameLst>
                                      </p:cBhvr>
                                      <p:tavLst>
                                        <p:tav tm="0">
                                          <p:val>
                                            <p:fltVal val="0"/>
                                          </p:val>
                                        </p:tav>
                                        <p:tav tm="100000">
                                          <p:val>
                                            <p:strVal val="#ppt_h"/>
                                          </p:val>
                                        </p:tav>
                                      </p:tavLst>
                                    </p:anim>
                                    <p:anim calcmode="lin" valueType="num">
                                      <p:cBhvr>
                                        <p:cTn id="129" dur="1000" fill="hold"/>
                                        <p:tgtEl>
                                          <p:spTgt spid="24"/>
                                        </p:tgtEl>
                                        <p:attrNameLst>
                                          <p:attrName>style.rotation</p:attrName>
                                        </p:attrNameLst>
                                      </p:cBhvr>
                                      <p:tavLst>
                                        <p:tav tm="0">
                                          <p:val>
                                            <p:fltVal val="90"/>
                                          </p:val>
                                        </p:tav>
                                        <p:tav tm="100000">
                                          <p:val>
                                            <p:fltVal val="0"/>
                                          </p:val>
                                        </p:tav>
                                      </p:tavLst>
                                    </p:anim>
                                    <p:animEffect transition="in" filter="fade">
                                      <p:cBhvr>
                                        <p:cTn id="130" dur="1000"/>
                                        <p:tgtEl>
                                          <p:spTgt spid="24"/>
                                        </p:tgtEl>
                                      </p:cBhvr>
                                    </p:animEffect>
                                  </p:childTnLst>
                                </p:cTn>
                              </p:par>
                            </p:childTnLst>
                          </p:cTn>
                        </p:par>
                        <p:par>
                          <p:cTn id="131" fill="hold">
                            <p:stCondLst>
                              <p:cond delay="17000"/>
                            </p:stCondLst>
                            <p:childTnLst>
                              <p:par>
                                <p:cTn id="132" presetID="31" presetClass="entr" presetSubtype="0" fill="hold" nodeType="after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p:cTn id="134" dur="1000" fill="hold"/>
                                        <p:tgtEl>
                                          <p:spTgt spid="25"/>
                                        </p:tgtEl>
                                        <p:attrNameLst>
                                          <p:attrName>ppt_w</p:attrName>
                                        </p:attrNameLst>
                                      </p:cBhvr>
                                      <p:tavLst>
                                        <p:tav tm="0">
                                          <p:val>
                                            <p:fltVal val="0"/>
                                          </p:val>
                                        </p:tav>
                                        <p:tav tm="100000">
                                          <p:val>
                                            <p:strVal val="#ppt_w"/>
                                          </p:val>
                                        </p:tav>
                                      </p:tavLst>
                                    </p:anim>
                                    <p:anim calcmode="lin" valueType="num">
                                      <p:cBhvr>
                                        <p:cTn id="135" dur="1000" fill="hold"/>
                                        <p:tgtEl>
                                          <p:spTgt spid="25"/>
                                        </p:tgtEl>
                                        <p:attrNameLst>
                                          <p:attrName>ppt_h</p:attrName>
                                        </p:attrNameLst>
                                      </p:cBhvr>
                                      <p:tavLst>
                                        <p:tav tm="0">
                                          <p:val>
                                            <p:fltVal val="0"/>
                                          </p:val>
                                        </p:tav>
                                        <p:tav tm="100000">
                                          <p:val>
                                            <p:strVal val="#ppt_h"/>
                                          </p:val>
                                        </p:tav>
                                      </p:tavLst>
                                    </p:anim>
                                    <p:anim calcmode="lin" valueType="num">
                                      <p:cBhvr>
                                        <p:cTn id="136" dur="1000" fill="hold"/>
                                        <p:tgtEl>
                                          <p:spTgt spid="25"/>
                                        </p:tgtEl>
                                        <p:attrNameLst>
                                          <p:attrName>style.rotation</p:attrName>
                                        </p:attrNameLst>
                                      </p:cBhvr>
                                      <p:tavLst>
                                        <p:tav tm="0">
                                          <p:val>
                                            <p:fltVal val="90"/>
                                          </p:val>
                                        </p:tav>
                                        <p:tav tm="100000">
                                          <p:val>
                                            <p:fltVal val="0"/>
                                          </p:val>
                                        </p:tav>
                                      </p:tavLst>
                                    </p:anim>
                                    <p:animEffect transition="in" filter="fade">
                                      <p:cBhvr>
                                        <p:cTn id="137" dur="1000"/>
                                        <p:tgtEl>
                                          <p:spTgt spid="25"/>
                                        </p:tgtEl>
                                      </p:cBhvr>
                                    </p:animEffect>
                                  </p:childTnLst>
                                </p:cTn>
                              </p:par>
                            </p:childTnLst>
                          </p:cTn>
                        </p:par>
                        <p:par>
                          <p:cTn id="138" fill="hold">
                            <p:stCondLst>
                              <p:cond delay="18000"/>
                            </p:stCondLst>
                            <p:childTnLst>
                              <p:par>
                                <p:cTn id="139" presetID="31" presetClass="entr" presetSubtype="0" fill="hold" grpId="0" nodeType="afterEffect">
                                  <p:stCondLst>
                                    <p:cond delay="0"/>
                                  </p:stCondLst>
                                  <p:childTnLst>
                                    <p:set>
                                      <p:cBhvr>
                                        <p:cTn id="140" dur="1" fill="hold">
                                          <p:stCondLst>
                                            <p:cond delay="0"/>
                                          </p:stCondLst>
                                        </p:cTn>
                                        <p:tgtEl>
                                          <p:spTgt spid="26"/>
                                        </p:tgtEl>
                                        <p:attrNameLst>
                                          <p:attrName>style.visibility</p:attrName>
                                        </p:attrNameLst>
                                      </p:cBhvr>
                                      <p:to>
                                        <p:strVal val="visible"/>
                                      </p:to>
                                    </p:set>
                                    <p:anim calcmode="lin" valueType="num">
                                      <p:cBhvr>
                                        <p:cTn id="141" dur="1000" fill="hold"/>
                                        <p:tgtEl>
                                          <p:spTgt spid="26"/>
                                        </p:tgtEl>
                                        <p:attrNameLst>
                                          <p:attrName>ppt_w</p:attrName>
                                        </p:attrNameLst>
                                      </p:cBhvr>
                                      <p:tavLst>
                                        <p:tav tm="0">
                                          <p:val>
                                            <p:fltVal val="0"/>
                                          </p:val>
                                        </p:tav>
                                        <p:tav tm="100000">
                                          <p:val>
                                            <p:strVal val="#ppt_w"/>
                                          </p:val>
                                        </p:tav>
                                      </p:tavLst>
                                    </p:anim>
                                    <p:anim calcmode="lin" valueType="num">
                                      <p:cBhvr>
                                        <p:cTn id="142" dur="1000" fill="hold"/>
                                        <p:tgtEl>
                                          <p:spTgt spid="26"/>
                                        </p:tgtEl>
                                        <p:attrNameLst>
                                          <p:attrName>ppt_h</p:attrName>
                                        </p:attrNameLst>
                                      </p:cBhvr>
                                      <p:tavLst>
                                        <p:tav tm="0">
                                          <p:val>
                                            <p:fltVal val="0"/>
                                          </p:val>
                                        </p:tav>
                                        <p:tav tm="100000">
                                          <p:val>
                                            <p:strVal val="#ppt_h"/>
                                          </p:val>
                                        </p:tav>
                                      </p:tavLst>
                                    </p:anim>
                                    <p:anim calcmode="lin" valueType="num">
                                      <p:cBhvr>
                                        <p:cTn id="143" dur="1000" fill="hold"/>
                                        <p:tgtEl>
                                          <p:spTgt spid="26"/>
                                        </p:tgtEl>
                                        <p:attrNameLst>
                                          <p:attrName>style.rotation</p:attrName>
                                        </p:attrNameLst>
                                      </p:cBhvr>
                                      <p:tavLst>
                                        <p:tav tm="0">
                                          <p:val>
                                            <p:fltVal val="90"/>
                                          </p:val>
                                        </p:tav>
                                        <p:tav tm="100000">
                                          <p:val>
                                            <p:fltVal val="0"/>
                                          </p:val>
                                        </p:tav>
                                      </p:tavLst>
                                    </p:anim>
                                    <p:animEffect transition="in" filter="fade">
                                      <p:cBhvr>
                                        <p:cTn id="144" dur="1000"/>
                                        <p:tgtEl>
                                          <p:spTgt spid="26"/>
                                        </p:tgtEl>
                                      </p:cBhvr>
                                    </p:animEffect>
                                  </p:childTnLst>
                                </p:cTn>
                              </p:par>
                            </p:childTnLst>
                          </p:cTn>
                        </p:par>
                        <p:par>
                          <p:cTn id="145" fill="hold">
                            <p:stCondLst>
                              <p:cond delay="19000"/>
                            </p:stCondLst>
                            <p:childTnLst>
                              <p:par>
                                <p:cTn id="146" presetID="31" presetClass="entr" presetSubtype="0" fill="hold" nodeType="afterEffect">
                                  <p:stCondLst>
                                    <p:cond delay="0"/>
                                  </p:stCondLst>
                                  <p:childTnLst>
                                    <p:set>
                                      <p:cBhvr>
                                        <p:cTn id="147" dur="1" fill="hold">
                                          <p:stCondLst>
                                            <p:cond delay="0"/>
                                          </p:stCondLst>
                                        </p:cTn>
                                        <p:tgtEl>
                                          <p:spTgt spid="27"/>
                                        </p:tgtEl>
                                        <p:attrNameLst>
                                          <p:attrName>style.visibility</p:attrName>
                                        </p:attrNameLst>
                                      </p:cBhvr>
                                      <p:to>
                                        <p:strVal val="visible"/>
                                      </p:to>
                                    </p:set>
                                    <p:anim calcmode="lin" valueType="num">
                                      <p:cBhvr>
                                        <p:cTn id="148" dur="1000" fill="hold"/>
                                        <p:tgtEl>
                                          <p:spTgt spid="27"/>
                                        </p:tgtEl>
                                        <p:attrNameLst>
                                          <p:attrName>ppt_w</p:attrName>
                                        </p:attrNameLst>
                                      </p:cBhvr>
                                      <p:tavLst>
                                        <p:tav tm="0">
                                          <p:val>
                                            <p:fltVal val="0"/>
                                          </p:val>
                                        </p:tav>
                                        <p:tav tm="100000">
                                          <p:val>
                                            <p:strVal val="#ppt_w"/>
                                          </p:val>
                                        </p:tav>
                                      </p:tavLst>
                                    </p:anim>
                                    <p:anim calcmode="lin" valueType="num">
                                      <p:cBhvr>
                                        <p:cTn id="149" dur="1000" fill="hold"/>
                                        <p:tgtEl>
                                          <p:spTgt spid="27"/>
                                        </p:tgtEl>
                                        <p:attrNameLst>
                                          <p:attrName>ppt_h</p:attrName>
                                        </p:attrNameLst>
                                      </p:cBhvr>
                                      <p:tavLst>
                                        <p:tav tm="0">
                                          <p:val>
                                            <p:fltVal val="0"/>
                                          </p:val>
                                        </p:tav>
                                        <p:tav tm="100000">
                                          <p:val>
                                            <p:strVal val="#ppt_h"/>
                                          </p:val>
                                        </p:tav>
                                      </p:tavLst>
                                    </p:anim>
                                    <p:anim calcmode="lin" valueType="num">
                                      <p:cBhvr>
                                        <p:cTn id="150" dur="1000" fill="hold"/>
                                        <p:tgtEl>
                                          <p:spTgt spid="27"/>
                                        </p:tgtEl>
                                        <p:attrNameLst>
                                          <p:attrName>style.rotation</p:attrName>
                                        </p:attrNameLst>
                                      </p:cBhvr>
                                      <p:tavLst>
                                        <p:tav tm="0">
                                          <p:val>
                                            <p:fltVal val="90"/>
                                          </p:val>
                                        </p:tav>
                                        <p:tav tm="100000">
                                          <p:val>
                                            <p:fltVal val="0"/>
                                          </p:val>
                                        </p:tav>
                                      </p:tavLst>
                                    </p:anim>
                                    <p:animEffect transition="in" filter="fade">
                                      <p:cBhvr>
                                        <p:cTn id="151" dur="1000"/>
                                        <p:tgtEl>
                                          <p:spTgt spid="27"/>
                                        </p:tgtEl>
                                      </p:cBhvr>
                                    </p:animEffect>
                                  </p:childTnLst>
                                </p:cTn>
                              </p:par>
                            </p:childTnLst>
                          </p:cTn>
                        </p:par>
                        <p:par>
                          <p:cTn id="152" fill="hold">
                            <p:stCondLst>
                              <p:cond delay="20000"/>
                            </p:stCondLst>
                            <p:childTnLst>
                              <p:par>
                                <p:cTn id="153" presetID="31" presetClass="entr" presetSubtype="0" fill="hold" grpId="0" nodeType="afterEffect">
                                  <p:stCondLst>
                                    <p:cond delay="0"/>
                                  </p:stCondLst>
                                  <p:childTnLst>
                                    <p:set>
                                      <p:cBhvr>
                                        <p:cTn id="154" dur="1" fill="hold">
                                          <p:stCondLst>
                                            <p:cond delay="0"/>
                                          </p:stCondLst>
                                        </p:cTn>
                                        <p:tgtEl>
                                          <p:spTgt spid="28"/>
                                        </p:tgtEl>
                                        <p:attrNameLst>
                                          <p:attrName>style.visibility</p:attrName>
                                        </p:attrNameLst>
                                      </p:cBhvr>
                                      <p:to>
                                        <p:strVal val="visible"/>
                                      </p:to>
                                    </p:set>
                                    <p:anim calcmode="lin" valueType="num">
                                      <p:cBhvr>
                                        <p:cTn id="155" dur="1000" fill="hold"/>
                                        <p:tgtEl>
                                          <p:spTgt spid="28"/>
                                        </p:tgtEl>
                                        <p:attrNameLst>
                                          <p:attrName>ppt_w</p:attrName>
                                        </p:attrNameLst>
                                      </p:cBhvr>
                                      <p:tavLst>
                                        <p:tav tm="0">
                                          <p:val>
                                            <p:fltVal val="0"/>
                                          </p:val>
                                        </p:tav>
                                        <p:tav tm="100000">
                                          <p:val>
                                            <p:strVal val="#ppt_w"/>
                                          </p:val>
                                        </p:tav>
                                      </p:tavLst>
                                    </p:anim>
                                    <p:anim calcmode="lin" valueType="num">
                                      <p:cBhvr>
                                        <p:cTn id="156" dur="1000" fill="hold"/>
                                        <p:tgtEl>
                                          <p:spTgt spid="28"/>
                                        </p:tgtEl>
                                        <p:attrNameLst>
                                          <p:attrName>ppt_h</p:attrName>
                                        </p:attrNameLst>
                                      </p:cBhvr>
                                      <p:tavLst>
                                        <p:tav tm="0">
                                          <p:val>
                                            <p:fltVal val="0"/>
                                          </p:val>
                                        </p:tav>
                                        <p:tav tm="100000">
                                          <p:val>
                                            <p:strVal val="#ppt_h"/>
                                          </p:val>
                                        </p:tav>
                                      </p:tavLst>
                                    </p:anim>
                                    <p:anim calcmode="lin" valueType="num">
                                      <p:cBhvr>
                                        <p:cTn id="157" dur="1000" fill="hold"/>
                                        <p:tgtEl>
                                          <p:spTgt spid="28"/>
                                        </p:tgtEl>
                                        <p:attrNameLst>
                                          <p:attrName>style.rotation</p:attrName>
                                        </p:attrNameLst>
                                      </p:cBhvr>
                                      <p:tavLst>
                                        <p:tav tm="0">
                                          <p:val>
                                            <p:fltVal val="90"/>
                                          </p:val>
                                        </p:tav>
                                        <p:tav tm="100000">
                                          <p:val>
                                            <p:fltVal val="0"/>
                                          </p:val>
                                        </p:tav>
                                      </p:tavLst>
                                    </p:anim>
                                    <p:animEffect transition="in" filter="fade">
                                      <p:cBhvr>
                                        <p:cTn id="158" dur="1000"/>
                                        <p:tgtEl>
                                          <p:spTgt spid="28"/>
                                        </p:tgtEl>
                                      </p:cBhvr>
                                    </p:animEffect>
                                  </p:childTnLst>
                                </p:cTn>
                              </p:par>
                            </p:childTnLst>
                          </p:cTn>
                        </p:par>
                        <p:par>
                          <p:cTn id="159" fill="hold">
                            <p:stCondLst>
                              <p:cond delay="21000"/>
                            </p:stCondLst>
                            <p:childTnLst>
                              <p:par>
                                <p:cTn id="160" presetID="31" presetClass="entr" presetSubtype="0" fill="hold" nodeType="afterEffect">
                                  <p:stCondLst>
                                    <p:cond delay="0"/>
                                  </p:stCondLst>
                                  <p:childTnLst>
                                    <p:set>
                                      <p:cBhvr>
                                        <p:cTn id="161" dur="1" fill="hold">
                                          <p:stCondLst>
                                            <p:cond delay="0"/>
                                          </p:stCondLst>
                                        </p:cTn>
                                        <p:tgtEl>
                                          <p:spTgt spid="29"/>
                                        </p:tgtEl>
                                        <p:attrNameLst>
                                          <p:attrName>style.visibility</p:attrName>
                                        </p:attrNameLst>
                                      </p:cBhvr>
                                      <p:to>
                                        <p:strVal val="visible"/>
                                      </p:to>
                                    </p:set>
                                    <p:anim calcmode="lin" valueType="num">
                                      <p:cBhvr>
                                        <p:cTn id="162" dur="1000" fill="hold"/>
                                        <p:tgtEl>
                                          <p:spTgt spid="29"/>
                                        </p:tgtEl>
                                        <p:attrNameLst>
                                          <p:attrName>ppt_w</p:attrName>
                                        </p:attrNameLst>
                                      </p:cBhvr>
                                      <p:tavLst>
                                        <p:tav tm="0">
                                          <p:val>
                                            <p:fltVal val="0"/>
                                          </p:val>
                                        </p:tav>
                                        <p:tav tm="100000">
                                          <p:val>
                                            <p:strVal val="#ppt_w"/>
                                          </p:val>
                                        </p:tav>
                                      </p:tavLst>
                                    </p:anim>
                                    <p:anim calcmode="lin" valueType="num">
                                      <p:cBhvr>
                                        <p:cTn id="163" dur="1000" fill="hold"/>
                                        <p:tgtEl>
                                          <p:spTgt spid="29"/>
                                        </p:tgtEl>
                                        <p:attrNameLst>
                                          <p:attrName>ppt_h</p:attrName>
                                        </p:attrNameLst>
                                      </p:cBhvr>
                                      <p:tavLst>
                                        <p:tav tm="0">
                                          <p:val>
                                            <p:fltVal val="0"/>
                                          </p:val>
                                        </p:tav>
                                        <p:tav tm="100000">
                                          <p:val>
                                            <p:strVal val="#ppt_h"/>
                                          </p:val>
                                        </p:tav>
                                      </p:tavLst>
                                    </p:anim>
                                    <p:anim calcmode="lin" valueType="num">
                                      <p:cBhvr>
                                        <p:cTn id="164" dur="1000" fill="hold"/>
                                        <p:tgtEl>
                                          <p:spTgt spid="29"/>
                                        </p:tgtEl>
                                        <p:attrNameLst>
                                          <p:attrName>style.rotation</p:attrName>
                                        </p:attrNameLst>
                                      </p:cBhvr>
                                      <p:tavLst>
                                        <p:tav tm="0">
                                          <p:val>
                                            <p:fltVal val="90"/>
                                          </p:val>
                                        </p:tav>
                                        <p:tav tm="100000">
                                          <p:val>
                                            <p:fltVal val="0"/>
                                          </p:val>
                                        </p:tav>
                                      </p:tavLst>
                                    </p:anim>
                                    <p:animEffect transition="in" filter="fade">
                                      <p:cBhvr>
                                        <p:cTn id="165" dur="1000"/>
                                        <p:tgtEl>
                                          <p:spTgt spid="29"/>
                                        </p:tgtEl>
                                      </p:cBhvr>
                                    </p:animEffect>
                                  </p:childTnLst>
                                </p:cTn>
                              </p:par>
                            </p:childTnLst>
                          </p:cTn>
                        </p:par>
                        <p:par>
                          <p:cTn id="166" fill="hold">
                            <p:stCondLst>
                              <p:cond delay="22000"/>
                            </p:stCondLst>
                            <p:childTnLst>
                              <p:par>
                                <p:cTn id="167" presetID="31" presetClass="entr" presetSubtype="0" fill="hold" grpId="0" nodeType="afterEffect">
                                  <p:stCondLst>
                                    <p:cond delay="0"/>
                                  </p:stCondLst>
                                  <p:childTnLst>
                                    <p:set>
                                      <p:cBhvr>
                                        <p:cTn id="168" dur="1" fill="hold">
                                          <p:stCondLst>
                                            <p:cond delay="0"/>
                                          </p:stCondLst>
                                        </p:cTn>
                                        <p:tgtEl>
                                          <p:spTgt spid="30"/>
                                        </p:tgtEl>
                                        <p:attrNameLst>
                                          <p:attrName>style.visibility</p:attrName>
                                        </p:attrNameLst>
                                      </p:cBhvr>
                                      <p:to>
                                        <p:strVal val="visible"/>
                                      </p:to>
                                    </p:set>
                                    <p:anim calcmode="lin" valueType="num">
                                      <p:cBhvr>
                                        <p:cTn id="169" dur="1000" fill="hold"/>
                                        <p:tgtEl>
                                          <p:spTgt spid="30"/>
                                        </p:tgtEl>
                                        <p:attrNameLst>
                                          <p:attrName>ppt_w</p:attrName>
                                        </p:attrNameLst>
                                      </p:cBhvr>
                                      <p:tavLst>
                                        <p:tav tm="0">
                                          <p:val>
                                            <p:fltVal val="0"/>
                                          </p:val>
                                        </p:tav>
                                        <p:tav tm="100000">
                                          <p:val>
                                            <p:strVal val="#ppt_w"/>
                                          </p:val>
                                        </p:tav>
                                      </p:tavLst>
                                    </p:anim>
                                    <p:anim calcmode="lin" valueType="num">
                                      <p:cBhvr>
                                        <p:cTn id="170" dur="1000" fill="hold"/>
                                        <p:tgtEl>
                                          <p:spTgt spid="30"/>
                                        </p:tgtEl>
                                        <p:attrNameLst>
                                          <p:attrName>ppt_h</p:attrName>
                                        </p:attrNameLst>
                                      </p:cBhvr>
                                      <p:tavLst>
                                        <p:tav tm="0">
                                          <p:val>
                                            <p:fltVal val="0"/>
                                          </p:val>
                                        </p:tav>
                                        <p:tav tm="100000">
                                          <p:val>
                                            <p:strVal val="#ppt_h"/>
                                          </p:val>
                                        </p:tav>
                                      </p:tavLst>
                                    </p:anim>
                                    <p:anim calcmode="lin" valueType="num">
                                      <p:cBhvr>
                                        <p:cTn id="171" dur="1000" fill="hold"/>
                                        <p:tgtEl>
                                          <p:spTgt spid="30"/>
                                        </p:tgtEl>
                                        <p:attrNameLst>
                                          <p:attrName>style.rotation</p:attrName>
                                        </p:attrNameLst>
                                      </p:cBhvr>
                                      <p:tavLst>
                                        <p:tav tm="0">
                                          <p:val>
                                            <p:fltVal val="90"/>
                                          </p:val>
                                        </p:tav>
                                        <p:tav tm="100000">
                                          <p:val>
                                            <p:fltVal val="0"/>
                                          </p:val>
                                        </p:tav>
                                      </p:tavLst>
                                    </p:anim>
                                    <p:animEffect transition="in" filter="fade">
                                      <p:cBhvr>
                                        <p:cTn id="17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P spid="14" grpId="0" animBg="1"/>
      <p:bldP spid="16" grpId="0" animBg="1"/>
      <p:bldP spid="18" grpId="0" animBg="1"/>
      <p:bldP spid="20" grpId="0" animBg="1"/>
      <p:bldP spid="22" grpId="0" animBg="1"/>
      <p:bldP spid="24" grpId="0" animBg="1"/>
      <p:bldP spid="26" grpId="0" animBg="1"/>
      <p:bldP spid="28" grpId="0" animBg="1"/>
      <p:bldP spid="3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B06FA0B-724E-422F-837E-D84A737CEA4B}"/>
              </a:ext>
            </a:extLst>
          </p:cNvPr>
          <p:cNvSpPr txBox="1">
            <a:spLocks/>
          </p:cNvSpPr>
          <p:nvPr/>
        </p:nvSpPr>
        <p:spPr>
          <a:xfrm>
            <a:off x="441860" y="136312"/>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586" b="1" dirty="0">
                <a:solidFill>
                  <a:schemeClr val="tx1"/>
                </a:solidFill>
              </a:rPr>
              <a:t>Variables.</a:t>
            </a:r>
            <a:endParaRPr lang="es-CO" sz="3586" b="1" dirty="0">
              <a:solidFill>
                <a:schemeClr val="tx1"/>
              </a:solidFill>
            </a:endParaRPr>
          </a:p>
        </p:txBody>
      </p:sp>
      <p:graphicFrame>
        <p:nvGraphicFramePr>
          <p:cNvPr id="4" name="6 Marcador de contenido">
            <a:extLst>
              <a:ext uri="{FF2B5EF4-FFF2-40B4-BE49-F238E27FC236}">
                <a16:creationId xmlns:a16="http://schemas.microsoft.com/office/drawing/2014/main" id="{D1683B5C-19E8-481B-9FEF-7B372693F670}"/>
              </a:ext>
            </a:extLst>
          </p:cNvPr>
          <p:cNvGraphicFramePr>
            <a:graphicFrameLocks/>
          </p:cNvGraphicFramePr>
          <p:nvPr/>
        </p:nvGraphicFramePr>
        <p:xfrm>
          <a:off x="0" y="1691498"/>
          <a:ext cx="8785879" cy="450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7 CuadroTexto">
            <a:extLst>
              <a:ext uri="{FF2B5EF4-FFF2-40B4-BE49-F238E27FC236}">
                <a16:creationId xmlns:a16="http://schemas.microsoft.com/office/drawing/2014/main" id="{B3528B95-4098-402F-B3D1-EEB0EF7336D5}"/>
              </a:ext>
            </a:extLst>
          </p:cNvPr>
          <p:cNvSpPr txBox="1"/>
          <p:nvPr/>
        </p:nvSpPr>
        <p:spPr>
          <a:xfrm>
            <a:off x="8714151" y="1451308"/>
            <a:ext cx="2510473" cy="919737"/>
          </a:xfrm>
          <a:prstGeom prst="rect">
            <a:avLst/>
          </a:prstGeom>
          <a:noFill/>
        </p:spPr>
        <p:txBody>
          <a:bodyPr wrap="square" rtlCol="0">
            <a:spAutoFit/>
          </a:bodyPr>
          <a:lstStyle/>
          <a:p>
            <a:r>
              <a:rPr lang="es-CO" sz="1793" b="1" dirty="0">
                <a:solidFill>
                  <a:schemeClr val="bg1"/>
                </a:solidFill>
              </a:rPr>
              <a:t>Ej1</a:t>
            </a:r>
            <a:r>
              <a:rPr lang="es-CO" sz="1793" dirty="0">
                <a:solidFill>
                  <a:schemeClr val="bg1"/>
                </a:solidFill>
              </a:rPr>
              <a:t>: América, Europa, Asia, África, Oceanía, Antártida</a:t>
            </a:r>
          </a:p>
        </p:txBody>
      </p:sp>
      <p:sp>
        <p:nvSpPr>
          <p:cNvPr id="6" name="8 CuadroTexto">
            <a:extLst>
              <a:ext uri="{FF2B5EF4-FFF2-40B4-BE49-F238E27FC236}">
                <a16:creationId xmlns:a16="http://schemas.microsoft.com/office/drawing/2014/main" id="{76CF3E06-09C9-4B15-8C7B-A3730FA4B1C3}"/>
              </a:ext>
            </a:extLst>
          </p:cNvPr>
          <p:cNvSpPr txBox="1"/>
          <p:nvPr/>
        </p:nvSpPr>
        <p:spPr>
          <a:xfrm>
            <a:off x="8714151" y="2371045"/>
            <a:ext cx="2510473" cy="367895"/>
          </a:xfrm>
          <a:prstGeom prst="rect">
            <a:avLst/>
          </a:prstGeom>
          <a:noFill/>
        </p:spPr>
        <p:txBody>
          <a:bodyPr wrap="square" rtlCol="0">
            <a:spAutoFit/>
          </a:bodyPr>
          <a:lstStyle/>
          <a:p>
            <a:r>
              <a:rPr lang="es-CO" sz="1793" b="1" dirty="0">
                <a:solidFill>
                  <a:schemeClr val="bg1"/>
                </a:solidFill>
              </a:rPr>
              <a:t>Ej2</a:t>
            </a:r>
            <a:r>
              <a:rPr lang="es-CO" sz="1793" dirty="0">
                <a:solidFill>
                  <a:schemeClr val="bg1"/>
                </a:solidFill>
              </a:rPr>
              <a:t>: Si/No</a:t>
            </a:r>
          </a:p>
        </p:txBody>
      </p:sp>
      <p:sp>
        <p:nvSpPr>
          <p:cNvPr id="7" name="9 Abrir llave">
            <a:extLst>
              <a:ext uri="{FF2B5EF4-FFF2-40B4-BE49-F238E27FC236}">
                <a16:creationId xmlns:a16="http://schemas.microsoft.com/office/drawing/2014/main" id="{1C60FC6F-3BE0-4538-9510-79F1231FB214}"/>
              </a:ext>
            </a:extLst>
          </p:cNvPr>
          <p:cNvSpPr/>
          <p:nvPr/>
        </p:nvSpPr>
        <p:spPr>
          <a:xfrm>
            <a:off x="8570694" y="1504803"/>
            <a:ext cx="179300" cy="11833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793">
              <a:solidFill>
                <a:schemeClr val="bg1"/>
              </a:solidFill>
            </a:endParaRPr>
          </a:p>
        </p:txBody>
      </p:sp>
      <p:sp>
        <p:nvSpPr>
          <p:cNvPr id="8" name="11 Abrir llave">
            <a:extLst>
              <a:ext uri="{FF2B5EF4-FFF2-40B4-BE49-F238E27FC236}">
                <a16:creationId xmlns:a16="http://schemas.microsoft.com/office/drawing/2014/main" id="{3E4D1395-D4C9-4034-AB52-399A3154819D}"/>
              </a:ext>
            </a:extLst>
          </p:cNvPr>
          <p:cNvSpPr/>
          <p:nvPr/>
        </p:nvSpPr>
        <p:spPr>
          <a:xfrm>
            <a:off x="8570694" y="2867631"/>
            <a:ext cx="179300" cy="10041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793">
              <a:solidFill>
                <a:schemeClr val="bg1"/>
              </a:solidFill>
            </a:endParaRPr>
          </a:p>
        </p:txBody>
      </p:sp>
      <p:sp>
        <p:nvSpPr>
          <p:cNvPr id="9" name="12 CuadroTexto">
            <a:extLst>
              <a:ext uri="{FF2B5EF4-FFF2-40B4-BE49-F238E27FC236}">
                <a16:creationId xmlns:a16="http://schemas.microsoft.com/office/drawing/2014/main" id="{C1E4EA77-198E-486D-B733-0AB6D6D108C3}"/>
              </a:ext>
            </a:extLst>
          </p:cNvPr>
          <p:cNvSpPr txBox="1"/>
          <p:nvPr/>
        </p:nvSpPr>
        <p:spPr>
          <a:xfrm>
            <a:off x="8714149" y="3372276"/>
            <a:ext cx="2685701" cy="641645"/>
          </a:xfrm>
          <a:prstGeom prst="rect">
            <a:avLst/>
          </a:prstGeom>
          <a:noFill/>
        </p:spPr>
        <p:txBody>
          <a:bodyPr wrap="square" rtlCol="0">
            <a:spAutoFit/>
          </a:bodyPr>
          <a:lstStyle/>
          <a:p>
            <a:r>
              <a:rPr lang="es-CO" sz="1793" b="1" dirty="0">
                <a:solidFill>
                  <a:schemeClr val="bg1"/>
                </a:solidFill>
              </a:rPr>
              <a:t>Ej2</a:t>
            </a:r>
            <a:r>
              <a:rPr lang="es-CO" sz="1793" dirty="0">
                <a:solidFill>
                  <a:schemeClr val="bg1"/>
                </a:solidFill>
              </a:rPr>
              <a:t>: 1,2,3,4,5 Calificación</a:t>
            </a:r>
          </a:p>
        </p:txBody>
      </p:sp>
      <p:sp>
        <p:nvSpPr>
          <p:cNvPr id="10" name="13 CuadroTexto">
            <a:extLst>
              <a:ext uri="{FF2B5EF4-FFF2-40B4-BE49-F238E27FC236}">
                <a16:creationId xmlns:a16="http://schemas.microsoft.com/office/drawing/2014/main" id="{4EE58F3D-D521-4E5C-A21F-294AB732E567}"/>
              </a:ext>
            </a:extLst>
          </p:cNvPr>
          <p:cNvSpPr txBox="1"/>
          <p:nvPr/>
        </p:nvSpPr>
        <p:spPr>
          <a:xfrm>
            <a:off x="8716100" y="4159599"/>
            <a:ext cx="2869040" cy="643816"/>
          </a:xfrm>
          <a:prstGeom prst="rect">
            <a:avLst/>
          </a:prstGeom>
          <a:noFill/>
        </p:spPr>
        <p:txBody>
          <a:bodyPr wrap="square" rtlCol="0">
            <a:spAutoFit/>
          </a:bodyPr>
          <a:lstStyle/>
          <a:p>
            <a:r>
              <a:rPr lang="es-CO" sz="1793" b="1" dirty="0" err="1">
                <a:solidFill>
                  <a:schemeClr val="bg1"/>
                </a:solidFill>
              </a:rPr>
              <a:t>Ej</a:t>
            </a:r>
            <a:r>
              <a:rPr lang="es-CO" sz="1793" dirty="0">
                <a:solidFill>
                  <a:schemeClr val="bg1"/>
                </a:solidFill>
              </a:rPr>
              <a:t>: El número de hijos en una familia (1,2,3,4..)</a:t>
            </a:r>
          </a:p>
        </p:txBody>
      </p:sp>
      <p:sp>
        <p:nvSpPr>
          <p:cNvPr id="11" name="14 Abrir llave">
            <a:extLst>
              <a:ext uri="{FF2B5EF4-FFF2-40B4-BE49-F238E27FC236}">
                <a16:creationId xmlns:a16="http://schemas.microsoft.com/office/drawing/2014/main" id="{1EB2BBD3-03BB-48FC-AA58-68D7FF45C219}"/>
              </a:ext>
            </a:extLst>
          </p:cNvPr>
          <p:cNvSpPr/>
          <p:nvPr/>
        </p:nvSpPr>
        <p:spPr>
          <a:xfrm>
            <a:off x="8570694" y="4015276"/>
            <a:ext cx="143456" cy="9324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793">
              <a:solidFill>
                <a:schemeClr val="bg1"/>
              </a:solidFill>
            </a:endParaRPr>
          </a:p>
        </p:txBody>
      </p:sp>
      <p:sp>
        <p:nvSpPr>
          <p:cNvPr id="12" name="16 CuadroTexto">
            <a:extLst>
              <a:ext uri="{FF2B5EF4-FFF2-40B4-BE49-F238E27FC236}">
                <a16:creationId xmlns:a16="http://schemas.microsoft.com/office/drawing/2014/main" id="{6322FEDA-BC9E-47B8-8789-ABDBB8769DF4}"/>
              </a:ext>
            </a:extLst>
          </p:cNvPr>
          <p:cNvSpPr txBox="1"/>
          <p:nvPr/>
        </p:nvSpPr>
        <p:spPr>
          <a:xfrm>
            <a:off x="8716100" y="5086314"/>
            <a:ext cx="2869040" cy="643816"/>
          </a:xfrm>
          <a:prstGeom prst="rect">
            <a:avLst/>
          </a:prstGeom>
          <a:noFill/>
        </p:spPr>
        <p:txBody>
          <a:bodyPr wrap="square" rtlCol="0">
            <a:spAutoFit/>
          </a:bodyPr>
          <a:lstStyle/>
          <a:p>
            <a:r>
              <a:rPr lang="es-CO" sz="1793" b="1" dirty="0">
                <a:solidFill>
                  <a:schemeClr val="bg1"/>
                </a:solidFill>
              </a:rPr>
              <a:t>Ej1</a:t>
            </a:r>
            <a:r>
              <a:rPr lang="es-CO" sz="1793" dirty="0">
                <a:solidFill>
                  <a:schemeClr val="bg1"/>
                </a:solidFill>
              </a:rPr>
              <a:t>: Peso de una persona (0-200 Kl)</a:t>
            </a:r>
          </a:p>
        </p:txBody>
      </p:sp>
      <p:sp>
        <p:nvSpPr>
          <p:cNvPr id="13" name="17 Abrir llave">
            <a:extLst>
              <a:ext uri="{FF2B5EF4-FFF2-40B4-BE49-F238E27FC236}">
                <a16:creationId xmlns:a16="http://schemas.microsoft.com/office/drawing/2014/main" id="{C58A86BA-8DF0-424C-A453-8CEB4B110A25}"/>
              </a:ext>
            </a:extLst>
          </p:cNvPr>
          <p:cNvSpPr/>
          <p:nvPr/>
        </p:nvSpPr>
        <p:spPr>
          <a:xfrm>
            <a:off x="8570694" y="5229894"/>
            <a:ext cx="143456" cy="9324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sz="1793">
              <a:solidFill>
                <a:schemeClr val="bg1"/>
              </a:solidFill>
            </a:endParaRPr>
          </a:p>
        </p:txBody>
      </p:sp>
      <p:sp>
        <p:nvSpPr>
          <p:cNvPr id="14" name="18 CuadroTexto">
            <a:extLst>
              <a:ext uri="{FF2B5EF4-FFF2-40B4-BE49-F238E27FC236}">
                <a16:creationId xmlns:a16="http://schemas.microsoft.com/office/drawing/2014/main" id="{8CD3643A-D4B5-4E6E-BC9B-FDE775CF7B5D}"/>
              </a:ext>
            </a:extLst>
          </p:cNvPr>
          <p:cNvSpPr txBox="1"/>
          <p:nvPr/>
        </p:nvSpPr>
        <p:spPr>
          <a:xfrm>
            <a:off x="8714151" y="5644674"/>
            <a:ext cx="2869040" cy="643816"/>
          </a:xfrm>
          <a:prstGeom prst="rect">
            <a:avLst/>
          </a:prstGeom>
          <a:noFill/>
        </p:spPr>
        <p:txBody>
          <a:bodyPr wrap="square" rtlCol="0">
            <a:spAutoFit/>
          </a:bodyPr>
          <a:lstStyle/>
          <a:p>
            <a:r>
              <a:rPr lang="es-CO" sz="1793" b="1" dirty="0">
                <a:solidFill>
                  <a:schemeClr val="bg1"/>
                </a:solidFill>
              </a:rPr>
              <a:t>Ej2</a:t>
            </a:r>
            <a:r>
              <a:rPr lang="es-CO" sz="1793" dirty="0">
                <a:solidFill>
                  <a:schemeClr val="bg1"/>
                </a:solidFill>
              </a:rPr>
              <a:t>: Precio del un articulo en el mercado</a:t>
            </a:r>
          </a:p>
        </p:txBody>
      </p:sp>
      <p:sp>
        <p:nvSpPr>
          <p:cNvPr id="15" name="10 CuadroTexto">
            <a:extLst>
              <a:ext uri="{FF2B5EF4-FFF2-40B4-BE49-F238E27FC236}">
                <a16:creationId xmlns:a16="http://schemas.microsoft.com/office/drawing/2014/main" id="{8F2CB5E2-907A-4F68-9E36-2326F776521A}"/>
              </a:ext>
            </a:extLst>
          </p:cNvPr>
          <p:cNvSpPr txBox="1"/>
          <p:nvPr/>
        </p:nvSpPr>
        <p:spPr>
          <a:xfrm>
            <a:off x="8714150" y="2990070"/>
            <a:ext cx="2869040" cy="367895"/>
          </a:xfrm>
          <a:prstGeom prst="rect">
            <a:avLst/>
          </a:prstGeom>
          <a:noFill/>
        </p:spPr>
        <p:txBody>
          <a:bodyPr wrap="square" rtlCol="0">
            <a:spAutoFit/>
          </a:bodyPr>
          <a:lstStyle/>
          <a:p>
            <a:r>
              <a:rPr lang="es-CO" sz="1793" b="1" dirty="0">
                <a:solidFill>
                  <a:schemeClr val="bg1"/>
                </a:solidFill>
              </a:rPr>
              <a:t>Ej1</a:t>
            </a:r>
            <a:r>
              <a:rPr lang="es-CO" sz="1793" dirty="0">
                <a:solidFill>
                  <a:schemeClr val="bg1"/>
                </a:solidFill>
              </a:rPr>
              <a:t>: Malo, regular, Bueno</a:t>
            </a:r>
          </a:p>
        </p:txBody>
      </p:sp>
    </p:spTree>
    <p:extLst>
      <p:ext uri="{BB962C8B-B14F-4D97-AF65-F5344CB8AC3E}">
        <p14:creationId xmlns:p14="http://schemas.microsoft.com/office/powerpoint/2010/main" val="85863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ppt_x"/>
                                          </p:val>
                                        </p:tav>
                                        <p:tav tm="100000">
                                          <p:val>
                                            <p:strVal val="#ppt_x"/>
                                          </p:val>
                                        </p:tav>
                                      </p:tavLst>
                                    </p:anim>
                                    <p:anim calcmode="lin" valueType="num">
                                      <p:cBhvr additive="base">
                                        <p:cTn id="57" dur="500" fill="hold"/>
                                        <p:tgtEl>
                                          <p:spTgt spid="1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ppt_x"/>
                                          </p:val>
                                        </p:tav>
                                        <p:tav tm="100000">
                                          <p:val>
                                            <p:strVal val="#ppt_x"/>
                                          </p:val>
                                        </p:tav>
                                      </p:tavLst>
                                    </p:anim>
                                    <p:anim calcmode="lin" valueType="num">
                                      <p:cBhvr additive="base">
                                        <p:cTn id="6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animBg="1"/>
      <p:bldP spid="8" grpId="0" animBg="1"/>
      <p:bldP spid="9" grpId="0"/>
      <p:bldP spid="10" grpId="0"/>
      <p:bldP spid="11" grpId="0" animBg="1"/>
      <p:bldP spid="12" grpId="0"/>
      <p:bldP spid="13" grpId="0" animBg="1"/>
      <p:bldP spid="14" grpId="0"/>
      <p:bldP spid="1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020D774A-CB4E-4DDA-98C6-981063682FAC}"/>
              </a:ext>
            </a:extLst>
          </p:cNvPr>
          <p:cNvSpPr txBox="1">
            <a:spLocks/>
          </p:cNvSpPr>
          <p:nvPr/>
        </p:nvSpPr>
        <p:spPr>
          <a:xfrm>
            <a:off x="462059" y="168767"/>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rPr>
              <a:t>Medidas.</a:t>
            </a:r>
            <a:endParaRPr lang="es-CO" sz="3984" b="1" dirty="0">
              <a:solidFill>
                <a:schemeClr val="tx1"/>
              </a:solidFill>
            </a:endParaRPr>
          </a:p>
        </p:txBody>
      </p:sp>
      <p:graphicFrame>
        <p:nvGraphicFramePr>
          <p:cNvPr id="4" name="6 Marcador de contenido">
            <a:extLst>
              <a:ext uri="{FF2B5EF4-FFF2-40B4-BE49-F238E27FC236}">
                <a16:creationId xmlns:a16="http://schemas.microsoft.com/office/drawing/2014/main" id="{CB8CB08F-53CD-4DC0-8CDF-69231C71BC68}"/>
              </a:ext>
            </a:extLst>
          </p:cNvPr>
          <p:cNvGraphicFramePr>
            <a:graphicFrameLocks/>
          </p:cNvGraphicFramePr>
          <p:nvPr/>
        </p:nvGraphicFramePr>
        <p:xfrm>
          <a:off x="770403" y="758511"/>
          <a:ext cx="10941582" cy="4471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Medidas de tendencia central: media, mediana, moda, rango y eje medio -  Aprendiendo Administración">
            <a:extLst>
              <a:ext uri="{FF2B5EF4-FFF2-40B4-BE49-F238E27FC236}">
                <a16:creationId xmlns:a16="http://schemas.microsoft.com/office/drawing/2014/main" id="{98F71EBD-879B-4179-B528-E1197BD73C54}"/>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443453" y="5038532"/>
            <a:ext cx="2027783" cy="1349265"/>
          </a:xfrm>
          <a:prstGeom prst="rect">
            <a:avLst/>
          </a:prstGeom>
          <a:noFill/>
          <a:ln>
            <a:solidFill>
              <a:srgbClr val="3399CC"/>
            </a:solidFill>
          </a:ln>
          <a:extLst>
            <a:ext uri="{909E8E84-426E-40DD-AFC4-6F175D3DCCD1}">
              <a14:hiddenFill xmlns:a14="http://schemas.microsoft.com/office/drawing/2010/main">
                <a:solidFill>
                  <a:srgbClr val="FFFFFF"/>
                </a:solidFill>
              </a14:hiddenFill>
            </a:ext>
          </a:extLst>
        </p:spPr>
      </p:pic>
      <p:pic>
        <p:nvPicPr>
          <p:cNvPr id="6" name="Picture 4" descr="Medidas de variabilidad - Matemática Informática y Educación">
            <a:extLst>
              <a:ext uri="{FF2B5EF4-FFF2-40B4-BE49-F238E27FC236}">
                <a16:creationId xmlns:a16="http://schemas.microsoft.com/office/drawing/2014/main" id="{78891574-C8C7-483B-BB54-A9671D6C2377}"/>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610699" y="4766066"/>
            <a:ext cx="1807883" cy="1433470"/>
          </a:xfrm>
          <a:prstGeom prst="rect">
            <a:avLst/>
          </a:prstGeom>
          <a:noFill/>
          <a:ln>
            <a:solidFill>
              <a:srgbClr val="3399CC"/>
            </a:solidFill>
          </a:ln>
          <a:extLst>
            <a:ext uri="{909E8E84-426E-40DD-AFC4-6F175D3DCCD1}">
              <a14:hiddenFill xmlns:a14="http://schemas.microsoft.com/office/drawing/2010/main">
                <a:solidFill>
                  <a:srgbClr val="FFFFFF"/>
                </a:solidFill>
              </a14:hiddenFill>
            </a:ext>
          </a:extLst>
        </p:spPr>
      </p:pic>
      <p:pic>
        <p:nvPicPr>
          <p:cNvPr id="7" name="Picture 6" descr="6.- Medidas de Disperción - Probabilidad y Estadística 4°A">
            <a:extLst>
              <a:ext uri="{FF2B5EF4-FFF2-40B4-BE49-F238E27FC236}">
                <a16:creationId xmlns:a16="http://schemas.microsoft.com/office/drawing/2014/main" id="{995D2300-28DB-4AFB-BD88-1900AA18DACE}"/>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590749" y="4996429"/>
            <a:ext cx="1912892" cy="1433470"/>
          </a:xfrm>
          <a:prstGeom prst="rect">
            <a:avLst/>
          </a:prstGeom>
          <a:noFill/>
          <a:ln>
            <a:solidFill>
              <a:srgbClr val="3399CC"/>
            </a:solidFill>
          </a:ln>
          <a:extLst>
            <a:ext uri="{909E8E84-426E-40DD-AFC4-6F175D3DCCD1}">
              <a14:hiddenFill xmlns:a14="http://schemas.microsoft.com/office/drawing/2010/main">
                <a:solidFill>
                  <a:srgbClr val="FFFFFF"/>
                </a:solidFill>
              </a14:hiddenFill>
            </a:ext>
          </a:extLst>
        </p:spPr>
      </p:pic>
      <p:pic>
        <p:nvPicPr>
          <p:cNvPr id="8" name="Picture 8" descr="SIMETRÍA">
            <a:extLst>
              <a:ext uri="{FF2B5EF4-FFF2-40B4-BE49-F238E27FC236}">
                <a16:creationId xmlns:a16="http://schemas.microsoft.com/office/drawing/2014/main" id="{7B327A11-619F-490A-B623-98E817FDE7BD}"/>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151703" y="4653484"/>
            <a:ext cx="1929756" cy="1658633"/>
          </a:xfrm>
          <a:prstGeom prst="rect">
            <a:avLst/>
          </a:prstGeom>
          <a:noFill/>
          <a:ln>
            <a:solidFill>
              <a:srgbClr val="3399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79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2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heel(1)">
                                      <p:cBhvr>
                                        <p:cTn id="3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E0683586-867B-4A6F-8899-2611393E67E7}"/>
              </a:ext>
            </a:extLst>
          </p:cNvPr>
          <p:cNvSpPr txBox="1">
            <a:spLocks/>
          </p:cNvSpPr>
          <p:nvPr/>
        </p:nvSpPr>
        <p:spPr>
          <a:xfrm>
            <a:off x="508341" y="155863"/>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rPr>
              <a:t>Datos.</a:t>
            </a:r>
            <a:endParaRPr lang="es-CO" sz="3984" b="1" dirty="0">
              <a:solidFill>
                <a:schemeClr val="tx1"/>
              </a:solidFill>
            </a:endParaRPr>
          </a:p>
        </p:txBody>
      </p:sp>
      <p:graphicFrame>
        <p:nvGraphicFramePr>
          <p:cNvPr id="4" name="6 Marcador de contenido">
            <a:extLst>
              <a:ext uri="{FF2B5EF4-FFF2-40B4-BE49-F238E27FC236}">
                <a16:creationId xmlns:a16="http://schemas.microsoft.com/office/drawing/2014/main" id="{08935E92-6B8F-4FA4-B535-C959C760D60B}"/>
              </a:ext>
            </a:extLst>
          </p:cNvPr>
          <p:cNvGraphicFramePr>
            <a:graphicFrameLocks/>
          </p:cNvGraphicFramePr>
          <p:nvPr/>
        </p:nvGraphicFramePr>
        <p:xfrm>
          <a:off x="969359" y="477459"/>
          <a:ext cx="9451101" cy="4206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TABLAS DE FRECUENCIA MATEMATICAS - EDCVINFORMATICA">
            <a:extLst>
              <a:ext uri="{FF2B5EF4-FFF2-40B4-BE49-F238E27FC236}">
                <a16:creationId xmlns:a16="http://schemas.microsoft.com/office/drawing/2014/main" id="{410D7441-19C8-4473-889F-B7184BB390F2}"/>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993262" y="4420195"/>
            <a:ext cx="1816764" cy="1017388"/>
          </a:xfrm>
          <a:prstGeom prst="rect">
            <a:avLst/>
          </a:prstGeom>
          <a:noFill/>
          <a:ln>
            <a:solidFill>
              <a:srgbClr val="3399CC"/>
            </a:solidFill>
          </a:ln>
          <a:extLst>
            <a:ext uri="{909E8E84-426E-40DD-AFC4-6F175D3DCCD1}">
              <a14:hiddenFill xmlns:a14="http://schemas.microsoft.com/office/drawing/2010/main">
                <a:solidFill>
                  <a:srgbClr val="FFFFFF"/>
                </a:solidFill>
              </a14:hiddenFill>
            </a:ext>
          </a:extLst>
        </p:spPr>
      </p:pic>
      <p:pic>
        <p:nvPicPr>
          <p:cNvPr id="6" name="Picture 4" descr="Documento sin título">
            <a:extLst>
              <a:ext uri="{FF2B5EF4-FFF2-40B4-BE49-F238E27FC236}">
                <a16:creationId xmlns:a16="http://schemas.microsoft.com/office/drawing/2014/main" id="{779CC6DC-36C3-42AA-87BA-F36E0EF0AA50}"/>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933719" y="4420196"/>
            <a:ext cx="2091564" cy="1035440"/>
          </a:xfrm>
          <a:prstGeom prst="rect">
            <a:avLst/>
          </a:prstGeom>
          <a:noFill/>
          <a:ln>
            <a:solidFill>
              <a:srgbClr val="3399CC"/>
            </a:solidFill>
          </a:ln>
          <a:extLst>
            <a:ext uri="{909E8E84-426E-40DD-AFC4-6F175D3DCCD1}">
              <a14:hiddenFill xmlns:a14="http://schemas.microsoft.com/office/drawing/2010/main">
                <a:solidFill>
                  <a:srgbClr val="FFFFFF"/>
                </a:solidFill>
              </a14:hiddenFill>
            </a:ext>
          </a:extLst>
        </p:spPr>
      </p:pic>
      <p:pic>
        <p:nvPicPr>
          <p:cNvPr id="7" name="Picture 6" descr="AMIGOS PARA SIEMPRE: Estadística descriptiva">
            <a:extLst>
              <a:ext uri="{FF2B5EF4-FFF2-40B4-BE49-F238E27FC236}">
                <a16:creationId xmlns:a16="http://schemas.microsoft.com/office/drawing/2014/main" id="{A08F9F16-7379-4111-8614-D9A68FF06404}"/>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472495" y="4295191"/>
            <a:ext cx="2813827" cy="2066404"/>
          </a:xfrm>
          <a:prstGeom prst="rect">
            <a:avLst/>
          </a:prstGeom>
          <a:noFill/>
          <a:ln>
            <a:solidFill>
              <a:srgbClr val="3399CC"/>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67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72CBC65B-1524-45C7-997C-0BEFD17EC3A4}"/>
              </a:ext>
            </a:extLst>
          </p:cNvPr>
          <p:cNvSpPr txBox="1">
            <a:spLocks/>
          </p:cNvSpPr>
          <p:nvPr/>
        </p:nvSpPr>
        <p:spPr>
          <a:xfrm>
            <a:off x="297582" y="101417"/>
            <a:ext cx="11302539" cy="118528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rPr>
              <a:t>Segmentación de los Factores de Riesgo LAFT.</a:t>
            </a:r>
            <a:endParaRPr lang="es-CO" sz="3984" b="1" dirty="0">
              <a:solidFill>
                <a:schemeClr val="tx1"/>
              </a:solidFill>
            </a:endParaRPr>
          </a:p>
        </p:txBody>
      </p:sp>
      <p:pic>
        <p:nvPicPr>
          <p:cNvPr id="5" name="Picture 2" descr="Círculo del rompecabezas stock de ilustración. Ilustración de esquema -  48090240">
            <a:extLst>
              <a:ext uri="{FF2B5EF4-FFF2-40B4-BE49-F238E27FC236}">
                <a16:creationId xmlns:a16="http://schemas.microsoft.com/office/drawing/2014/main" id="{CEFE6670-9492-4BFD-83BB-BFD8097FE169}"/>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900236" y="1135713"/>
            <a:ext cx="6236601" cy="56208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67DD0A7-99BD-4924-952E-2983CE037AC1}"/>
              </a:ext>
            </a:extLst>
          </p:cNvPr>
          <p:cNvSpPr txBox="1"/>
          <p:nvPr/>
        </p:nvSpPr>
        <p:spPr>
          <a:xfrm>
            <a:off x="3818470" y="1998009"/>
            <a:ext cx="2277530" cy="927504"/>
          </a:xfrm>
          <a:prstGeom prst="rect">
            <a:avLst/>
          </a:prstGeom>
        </p:spPr>
        <p:txBody>
          <a:bodyPr vert="horz" wrap="square" lIns="91084" tIns="45542" rIns="91084" bIns="45542" rtlCol="0" anchor="ctr">
            <a:noAutofit/>
          </a:bodyPr>
          <a:lstStyle/>
          <a:p>
            <a:pPr algn="l"/>
            <a:r>
              <a:rPr lang="es-ES" sz="2391" b="1" dirty="0">
                <a:solidFill>
                  <a:schemeClr val="bg1"/>
                </a:solidFill>
              </a:rPr>
              <a:t>Clientes</a:t>
            </a:r>
            <a:endParaRPr lang="es-CO" sz="2391" b="1" dirty="0">
              <a:solidFill>
                <a:schemeClr val="bg1"/>
              </a:solidFill>
            </a:endParaRPr>
          </a:p>
        </p:txBody>
      </p:sp>
      <p:sp>
        <p:nvSpPr>
          <p:cNvPr id="7" name="CuadroTexto 6">
            <a:extLst>
              <a:ext uri="{FF2B5EF4-FFF2-40B4-BE49-F238E27FC236}">
                <a16:creationId xmlns:a16="http://schemas.microsoft.com/office/drawing/2014/main" id="{701106A1-7087-4422-A072-35684FEB8699}"/>
              </a:ext>
            </a:extLst>
          </p:cNvPr>
          <p:cNvSpPr txBox="1"/>
          <p:nvPr/>
        </p:nvSpPr>
        <p:spPr>
          <a:xfrm rot="19942796">
            <a:off x="6823311" y="2250667"/>
            <a:ext cx="2735164" cy="957848"/>
          </a:xfrm>
          <a:prstGeom prst="rect">
            <a:avLst/>
          </a:prstGeom>
        </p:spPr>
        <p:txBody>
          <a:bodyPr vert="horz" wrap="square" lIns="91084" tIns="45542" rIns="91084" bIns="45542" rtlCol="0" anchor="ctr">
            <a:noAutofit/>
          </a:bodyPr>
          <a:lstStyle/>
          <a:p>
            <a:pPr algn="l"/>
            <a:r>
              <a:rPr lang="es-ES" sz="2391" b="1" dirty="0">
                <a:solidFill>
                  <a:schemeClr val="bg1"/>
                </a:solidFill>
              </a:rPr>
              <a:t>Productos</a:t>
            </a:r>
            <a:endParaRPr lang="es-CO" sz="2391" b="1" dirty="0">
              <a:solidFill>
                <a:schemeClr val="bg1"/>
              </a:solidFill>
            </a:endParaRPr>
          </a:p>
        </p:txBody>
      </p:sp>
      <p:sp>
        <p:nvSpPr>
          <p:cNvPr id="8" name="CuadroTexto 7">
            <a:extLst>
              <a:ext uri="{FF2B5EF4-FFF2-40B4-BE49-F238E27FC236}">
                <a16:creationId xmlns:a16="http://schemas.microsoft.com/office/drawing/2014/main" id="{0256FF6C-D415-428C-8FA7-ABA941C26873}"/>
              </a:ext>
            </a:extLst>
          </p:cNvPr>
          <p:cNvSpPr txBox="1"/>
          <p:nvPr/>
        </p:nvSpPr>
        <p:spPr>
          <a:xfrm>
            <a:off x="6476203" y="4856421"/>
            <a:ext cx="2330264" cy="957848"/>
          </a:xfrm>
          <a:prstGeom prst="rect">
            <a:avLst/>
          </a:prstGeom>
        </p:spPr>
        <p:txBody>
          <a:bodyPr vert="horz" wrap="square" lIns="91084" tIns="45542" rIns="91084" bIns="45542" rtlCol="0" anchor="ctr">
            <a:noAutofit/>
          </a:bodyPr>
          <a:lstStyle/>
          <a:p>
            <a:pPr algn="l"/>
            <a:r>
              <a:rPr lang="es-ES" sz="2391" b="1" dirty="0">
                <a:solidFill>
                  <a:schemeClr val="bg1"/>
                </a:solidFill>
              </a:rPr>
              <a:t>Canales</a:t>
            </a:r>
            <a:endParaRPr lang="es-CO" sz="2391" b="1" dirty="0">
              <a:solidFill>
                <a:schemeClr val="bg1"/>
              </a:solidFill>
            </a:endParaRPr>
          </a:p>
        </p:txBody>
      </p:sp>
      <p:sp>
        <p:nvSpPr>
          <p:cNvPr id="9" name="CuadroTexto 8">
            <a:extLst>
              <a:ext uri="{FF2B5EF4-FFF2-40B4-BE49-F238E27FC236}">
                <a16:creationId xmlns:a16="http://schemas.microsoft.com/office/drawing/2014/main" id="{71FE9501-3729-42E1-BB69-6DA1AC23335F}"/>
              </a:ext>
            </a:extLst>
          </p:cNvPr>
          <p:cNvSpPr txBox="1"/>
          <p:nvPr/>
        </p:nvSpPr>
        <p:spPr>
          <a:xfrm rot="2522627">
            <a:off x="2973516" y="5243362"/>
            <a:ext cx="3855625" cy="957849"/>
          </a:xfrm>
          <a:prstGeom prst="rect">
            <a:avLst/>
          </a:prstGeom>
        </p:spPr>
        <p:txBody>
          <a:bodyPr vert="horz" wrap="square" lIns="91084" tIns="45542" rIns="91084" bIns="45542" rtlCol="0" anchor="ctr">
            <a:noAutofit/>
          </a:bodyPr>
          <a:lstStyle/>
          <a:p>
            <a:pPr algn="l"/>
            <a:r>
              <a:rPr lang="es-ES" sz="2391" b="1" dirty="0">
                <a:solidFill>
                  <a:schemeClr val="bg1"/>
                </a:solidFill>
              </a:rPr>
              <a:t>Jurisdicciones</a:t>
            </a:r>
            <a:endParaRPr lang="es-CO" sz="2391" b="1" dirty="0">
              <a:solidFill>
                <a:schemeClr val="bg1"/>
              </a:solidFill>
            </a:endParaRPr>
          </a:p>
        </p:txBody>
      </p:sp>
    </p:spTree>
    <p:extLst>
      <p:ext uri="{BB962C8B-B14F-4D97-AF65-F5344CB8AC3E}">
        <p14:creationId xmlns:p14="http://schemas.microsoft.com/office/powerpoint/2010/main" val="13119448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150F2B6-E5C2-4F69-9DB4-3333C20E0852}"/>
              </a:ext>
            </a:extLst>
          </p:cNvPr>
          <p:cNvSpPr txBox="1">
            <a:spLocks/>
          </p:cNvSpPr>
          <p:nvPr/>
        </p:nvSpPr>
        <p:spPr>
          <a:xfrm>
            <a:off x="115858" y="50004"/>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3984" b="1" dirty="0">
                <a:solidFill>
                  <a:schemeClr val="tx1"/>
                </a:solidFill>
                <a:latin typeface="Arial" panose="020B0604020202020204" pitchFamily="34" charset="0"/>
                <a:cs typeface="Arial" panose="020B0604020202020204" pitchFamily="34" charset="0"/>
              </a:rPr>
              <a:t>Factores de Riesgo LAFT</a:t>
            </a:r>
            <a:endParaRPr lang="es-CO" sz="1395" dirty="0">
              <a:solidFill>
                <a:schemeClr val="tx1"/>
              </a:solidFill>
            </a:endParaRPr>
          </a:p>
        </p:txBody>
      </p:sp>
      <p:sp>
        <p:nvSpPr>
          <p:cNvPr id="4" name="Rectángulo: esquinas diagonales redondeadas 3">
            <a:extLst>
              <a:ext uri="{FF2B5EF4-FFF2-40B4-BE49-F238E27FC236}">
                <a16:creationId xmlns:a16="http://schemas.microsoft.com/office/drawing/2014/main" id="{C4A01E41-DD5E-4C58-9E15-641D4E851FEE}"/>
              </a:ext>
            </a:extLst>
          </p:cNvPr>
          <p:cNvSpPr/>
          <p:nvPr/>
        </p:nvSpPr>
        <p:spPr>
          <a:xfrm>
            <a:off x="834644" y="1618894"/>
            <a:ext cx="789430" cy="789430"/>
          </a:xfrm>
          <a:prstGeom prst="round2DiagRect">
            <a:avLst>
              <a:gd name="adj1" fmla="val 50000"/>
              <a:gd name="adj2" fmla="val 0"/>
            </a:avLst>
          </a:prstGeom>
          <a:solidFill>
            <a:srgbClr val="4AD4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s-ES" sz="2000" b="1">
                <a:latin typeface="Arial" panose="020B0604020202020204" pitchFamily="34" charset="0"/>
                <a:cs typeface="Arial" panose="020B0604020202020204" pitchFamily="34" charset="0"/>
              </a:rPr>
              <a:t>1</a:t>
            </a:r>
            <a:endParaRPr lang="es-CO" sz="2000" b="1">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C2BF91DC-F8A4-4B0B-9801-21AD8FD4DE1A}"/>
              </a:ext>
            </a:extLst>
          </p:cNvPr>
          <p:cNvSpPr txBox="1"/>
          <p:nvPr/>
        </p:nvSpPr>
        <p:spPr>
          <a:xfrm>
            <a:off x="1767921" y="1443018"/>
            <a:ext cx="3640204" cy="398553"/>
          </a:xfrm>
          <a:prstGeom prst="rect">
            <a:avLst/>
          </a:prstGeom>
          <a:noFill/>
        </p:spPr>
        <p:txBody>
          <a:bodyPr wrap="square" rtlCol="0">
            <a:spAutoFit/>
          </a:bodyPr>
          <a:lstStyle/>
          <a:p>
            <a:r>
              <a:rPr lang="es-ES" sz="2000" b="1" dirty="0">
                <a:solidFill>
                  <a:srgbClr val="4AD4AA"/>
                </a:solidFill>
                <a:latin typeface="Arial" panose="020B0604020202020204" pitchFamily="34" charset="0"/>
                <a:cs typeface="Arial" panose="020B0604020202020204" pitchFamily="34" charset="0"/>
              </a:rPr>
              <a:t>Clientes</a:t>
            </a:r>
            <a:endParaRPr lang="es-CO" sz="2000" b="1" dirty="0">
              <a:solidFill>
                <a:srgbClr val="4AD4AA"/>
              </a:solidFill>
              <a:latin typeface="Arial" panose="020B0604020202020204" pitchFamily="34" charset="0"/>
              <a:cs typeface="Arial" panose="020B0604020202020204" pitchFamily="34" charset="0"/>
            </a:endParaRPr>
          </a:p>
        </p:txBody>
      </p:sp>
      <p:sp>
        <p:nvSpPr>
          <p:cNvPr id="6" name="Rectángulo: esquinas diagonales redondeadas 5">
            <a:extLst>
              <a:ext uri="{FF2B5EF4-FFF2-40B4-BE49-F238E27FC236}">
                <a16:creationId xmlns:a16="http://schemas.microsoft.com/office/drawing/2014/main" id="{7EEDCF35-E8D2-48FD-BE64-D55CE85B1D66}"/>
              </a:ext>
            </a:extLst>
          </p:cNvPr>
          <p:cNvSpPr/>
          <p:nvPr/>
        </p:nvSpPr>
        <p:spPr>
          <a:xfrm>
            <a:off x="834644" y="3251243"/>
            <a:ext cx="789430" cy="789430"/>
          </a:xfrm>
          <a:prstGeom prst="round2DiagRect">
            <a:avLst>
              <a:gd name="adj1" fmla="val 50000"/>
              <a:gd name="adj2" fmla="val 0"/>
            </a:avLst>
          </a:prstGeom>
          <a:solidFill>
            <a:srgbClr val="1F71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s-ES" sz="2000" b="1" dirty="0">
                <a:latin typeface="Arial" panose="020B0604020202020204" pitchFamily="34" charset="0"/>
                <a:cs typeface="Arial" panose="020B0604020202020204" pitchFamily="34" charset="0"/>
              </a:rPr>
              <a:t>2</a:t>
            </a:r>
            <a:endParaRPr lang="es-CO" sz="2000" b="1"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DF9571D3-B5E2-4C35-AB97-3CA791616CAE}"/>
              </a:ext>
            </a:extLst>
          </p:cNvPr>
          <p:cNvSpPr txBox="1"/>
          <p:nvPr/>
        </p:nvSpPr>
        <p:spPr>
          <a:xfrm>
            <a:off x="1767921" y="2873398"/>
            <a:ext cx="3640204" cy="398553"/>
          </a:xfrm>
          <a:prstGeom prst="rect">
            <a:avLst/>
          </a:prstGeom>
          <a:noFill/>
        </p:spPr>
        <p:txBody>
          <a:bodyPr wrap="square" rtlCol="0">
            <a:spAutoFit/>
          </a:bodyPr>
          <a:lstStyle/>
          <a:p>
            <a:r>
              <a:rPr lang="es-ES" sz="2000" b="1" dirty="0">
                <a:solidFill>
                  <a:srgbClr val="1F71B8"/>
                </a:solidFill>
                <a:latin typeface="Arial" panose="020B0604020202020204" pitchFamily="34" charset="0"/>
                <a:cs typeface="Arial" panose="020B0604020202020204" pitchFamily="34" charset="0"/>
              </a:rPr>
              <a:t>Producto</a:t>
            </a:r>
            <a:endParaRPr lang="es-CO" sz="2000" b="1" dirty="0">
              <a:solidFill>
                <a:srgbClr val="1F71B8"/>
              </a:solidFill>
              <a:latin typeface="Arial" panose="020B0604020202020204" pitchFamily="34" charset="0"/>
              <a:cs typeface="Arial" panose="020B0604020202020204" pitchFamily="34" charset="0"/>
            </a:endParaRPr>
          </a:p>
        </p:txBody>
      </p:sp>
      <p:sp>
        <p:nvSpPr>
          <p:cNvPr id="8" name="Rectángulo: esquinas diagonales redondeadas 7">
            <a:extLst>
              <a:ext uri="{FF2B5EF4-FFF2-40B4-BE49-F238E27FC236}">
                <a16:creationId xmlns:a16="http://schemas.microsoft.com/office/drawing/2014/main" id="{20C984CE-D3D6-423F-8BE3-D6BD0C349357}"/>
              </a:ext>
            </a:extLst>
          </p:cNvPr>
          <p:cNvSpPr/>
          <p:nvPr/>
        </p:nvSpPr>
        <p:spPr>
          <a:xfrm>
            <a:off x="834644" y="4844391"/>
            <a:ext cx="789430" cy="789430"/>
          </a:xfrm>
          <a:prstGeom prst="round2DiagRect">
            <a:avLst>
              <a:gd name="adj1" fmla="val 50000"/>
              <a:gd name="adj2" fmla="val 0"/>
            </a:avLst>
          </a:prstGeom>
          <a:solidFill>
            <a:srgbClr val="073D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s-ES" sz="2000" b="1">
                <a:latin typeface="Arial" panose="020B0604020202020204" pitchFamily="34" charset="0"/>
                <a:cs typeface="Arial" panose="020B0604020202020204" pitchFamily="34" charset="0"/>
              </a:rPr>
              <a:t>3</a:t>
            </a:r>
            <a:endParaRPr lang="es-CO" sz="2000" b="1">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37C57AEB-729D-4E93-8AC6-171EFC58E365}"/>
              </a:ext>
            </a:extLst>
          </p:cNvPr>
          <p:cNvSpPr txBox="1"/>
          <p:nvPr/>
        </p:nvSpPr>
        <p:spPr>
          <a:xfrm>
            <a:off x="1767921" y="4282658"/>
            <a:ext cx="3630717" cy="398553"/>
          </a:xfrm>
          <a:prstGeom prst="rect">
            <a:avLst/>
          </a:prstGeom>
          <a:noFill/>
        </p:spPr>
        <p:txBody>
          <a:bodyPr wrap="square" rtlCol="0">
            <a:spAutoFit/>
          </a:bodyPr>
          <a:lstStyle/>
          <a:p>
            <a:r>
              <a:rPr lang="es-ES" sz="2000" b="1" dirty="0">
                <a:solidFill>
                  <a:srgbClr val="073D6B"/>
                </a:solidFill>
                <a:latin typeface="Arial" panose="020B0604020202020204" pitchFamily="34" charset="0"/>
                <a:cs typeface="Arial" panose="020B0604020202020204" pitchFamily="34" charset="0"/>
              </a:rPr>
              <a:t>Canales</a:t>
            </a:r>
            <a:endParaRPr lang="es-CO" sz="2000" b="1" dirty="0">
              <a:solidFill>
                <a:srgbClr val="073D6B"/>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340057E5-98B1-43F0-8EFF-00D637524D6D}"/>
              </a:ext>
            </a:extLst>
          </p:cNvPr>
          <p:cNvSpPr txBox="1"/>
          <p:nvPr/>
        </p:nvSpPr>
        <p:spPr>
          <a:xfrm>
            <a:off x="1767921" y="1789691"/>
            <a:ext cx="7253753" cy="1015663"/>
          </a:xfrm>
          <a:prstGeom prst="rect">
            <a:avLst/>
          </a:prstGeom>
          <a:noFill/>
        </p:spPr>
        <p:txBody>
          <a:bodyPr wrap="square" rtlCol="0">
            <a:spAutoFit/>
          </a:bodyPr>
          <a:lstStyle/>
          <a:p>
            <a:r>
              <a:rPr lang="es-ES" sz="2000" dirty="0">
                <a:solidFill>
                  <a:srgbClr val="4D4D4D"/>
                </a:solidFill>
                <a:latin typeface="Arial" panose="020B0604020202020204" pitchFamily="34" charset="0"/>
                <a:cs typeface="Arial" panose="020B0604020202020204" pitchFamily="34" charset="0"/>
              </a:rPr>
              <a:t>Persona Natural o Jurídica, con la cual la entidad “estable y mantiene” una relación contractual o legal, para el suministro de cualquier producto propio de su actividad.</a:t>
            </a:r>
            <a:endParaRPr lang="es-CO" sz="2000" dirty="0">
              <a:solidFill>
                <a:srgbClr val="4D4D4D"/>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7E428AAF-1D63-4D07-BF6C-2E04569B669C}"/>
              </a:ext>
            </a:extLst>
          </p:cNvPr>
          <p:cNvSpPr txBox="1"/>
          <p:nvPr/>
        </p:nvSpPr>
        <p:spPr>
          <a:xfrm>
            <a:off x="1767921" y="3184526"/>
            <a:ext cx="7253753" cy="1015663"/>
          </a:xfrm>
          <a:prstGeom prst="rect">
            <a:avLst/>
          </a:prstGeom>
          <a:noFill/>
        </p:spPr>
        <p:txBody>
          <a:bodyPr wrap="square" rtlCol="0">
            <a:spAutoFit/>
          </a:bodyPr>
          <a:lstStyle/>
          <a:p>
            <a:r>
              <a:rPr lang="es-ES" sz="2000" dirty="0">
                <a:solidFill>
                  <a:srgbClr val="4D4D4D"/>
                </a:solidFill>
                <a:latin typeface="Arial" panose="020B0604020202020204" pitchFamily="34" charset="0"/>
                <a:cs typeface="Arial" panose="020B0604020202020204" pitchFamily="34" charset="0"/>
              </a:rPr>
              <a:t>Son las operaciones legalmente autorizadas, que pueden adelantar las entidades vigiladas mediante la celebración de un contrato.</a:t>
            </a:r>
            <a:endParaRPr lang="es-CO" sz="2000" dirty="0">
              <a:solidFill>
                <a:srgbClr val="4D4D4D"/>
              </a:solidFill>
              <a:latin typeface="Arial" panose="020B0604020202020204" pitchFamily="34" charset="0"/>
              <a:cs typeface="Arial" panose="020B0604020202020204" pitchFamily="34" charset="0"/>
            </a:endParaRPr>
          </a:p>
        </p:txBody>
      </p:sp>
      <p:sp>
        <p:nvSpPr>
          <p:cNvPr id="12" name="Rectángulo: esquinas diagonales redondeadas 11">
            <a:extLst>
              <a:ext uri="{FF2B5EF4-FFF2-40B4-BE49-F238E27FC236}">
                <a16:creationId xmlns:a16="http://schemas.microsoft.com/office/drawing/2014/main" id="{0AAC8F74-EB5B-4EE9-839D-28364CFB4797}"/>
              </a:ext>
            </a:extLst>
          </p:cNvPr>
          <p:cNvSpPr/>
          <p:nvPr/>
        </p:nvSpPr>
        <p:spPr>
          <a:xfrm>
            <a:off x="834644" y="5934544"/>
            <a:ext cx="789430" cy="789430"/>
          </a:xfrm>
          <a:prstGeom prst="round2DiagRect">
            <a:avLst>
              <a:gd name="adj1" fmla="val 50000"/>
              <a:gd name="adj2" fmla="val 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s-ES" sz="2000" b="1" dirty="0">
                <a:latin typeface="Arial" panose="020B0604020202020204" pitchFamily="34" charset="0"/>
                <a:cs typeface="Arial" panose="020B0604020202020204" pitchFamily="34" charset="0"/>
              </a:rPr>
              <a:t>4</a:t>
            </a:r>
            <a:endParaRPr lang="es-CO" sz="2000"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E3F77F28-8B4A-483B-8A9E-046AAA757A4E}"/>
              </a:ext>
            </a:extLst>
          </p:cNvPr>
          <p:cNvSpPr txBox="1"/>
          <p:nvPr/>
        </p:nvSpPr>
        <p:spPr>
          <a:xfrm>
            <a:off x="1763176" y="5770042"/>
            <a:ext cx="3630717" cy="398553"/>
          </a:xfrm>
          <a:prstGeom prst="rect">
            <a:avLst/>
          </a:prstGeom>
          <a:noFill/>
        </p:spPr>
        <p:txBody>
          <a:bodyPr wrap="square" rtlCol="0">
            <a:spAutoFit/>
          </a:bodyPr>
          <a:lstStyle/>
          <a:p>
            <a:r>
              <a:rPr lang="es-ES" sz="2000" b="1" dirty="0">
                <a:solidFill>
                  <a:srgbClr val="7030A0"/>
                </a:solidFill>
                <a:latin typeface="Arial" panose="020B0604020202020204" pitchFamily="34" charset="0"/>
                <a:cs typeface="Arial" panose="020B0604020202020204" pitchFamily="34" charset="0"/>
              </a:rPr>
              <a:t>Jurisdicciones</a:t>
            </a:r>
            <a:endParaRPr lang="es-CO" sz="2000" b="1" dirty="0">
              <a:solidFill>
                <a:srgbClr val="7030A0"/>
              </a:solidFill>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DB0195E8-1398-41CE-8E9E-5B6940FA7EE3}"/>
              </a:ext>
            </a:extLst>
          </p:cNvPr>
          <p:cNvSpPr txBox="1"/>
          <p:nvPr/>
        </p:nvSpPr>
        <p:spPr>
          <a:xfrm>
            <a:off x="1767921" y="4642528"/>
            <a:ext cx="7253753" cy="1015663"/>
          </a:xfrm>
          <a:prstGeom prst="rect">
            <a:avLst/>
          </a:prstGeom>
          <a:noFill/>
        </p:spPr>
        <p:txBody>
          <a:bodyPr wrap="square" rtlCol="0">
            <a:spAutoFit/>
          </a:bodyPr>
          <a:lstStyle/>
          <a:p>
            <a:r>
              <a:rPr lang="es-ES" sz="2000" dirty="0">
                <a:solidFill>
                  <a:srgbClr val="4D4D4D"/>
                </a:solidFill>
                <a:latin typeface="Arial" panose="020B0604020202020204" pitchFamily="34" charset="0"/>
                <a:cs typeface="Arial" panose="020B0604020202020204" pitchFamily="34" charset="0"/>
              </a:rPr>
              <a:t>Es una estructura de negocios de organizaciones interdependientes, que va desde el punto del origen del producto hasta el consumidor.</a:t>
            </a:r>
            <a:endParaRPr lang="es-CO" sz="2000" dirty="0">
              <a:solidFill>
                <a:srgbClr val="4D4D4D"/>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D9CFB953-7D7F-41E5-AAD1-0C1CD605A163}"/>
              </a:ext>
            </a:extLst>
          </p:cNvPr>
          <p:cNvSpPr txBox="1"/>
          <p:nvPr/>
        </p:nvSpPr>
        <p:spPr>
          <a:xfrm>
            <a:off x="1711374" y="6168595"/>
            <a:ext cx="7253753" cy="400110"/>
          </a:xfrm>
          <a:prstGeom prst="rect">
            <a:avLst/>
          </a:prstGeom>
          <a:noFill/>
        </p:spPr>
        <p:txBody>
          <a:bodyPr wrap="square" rtlCol="0">
            <a:spAutoFit/>
          </a:bodyPr>
          <a:lstStyle/>
          <a:p>
            <a:r>
              <a:rPr lang="es-ES" sz="2000" dirty="0">
                <a:solidFill>
                  <a:srgbClr val="4D4D4D"/>
                </a:solidFill>
                <a:latin typeface="Arial" panose="020B0604020202020204" pitchFamily="34" charset="0"/>
                <a:cs typeface="Arial" panose="020B0604020202020204" pitchFamily="34" charset="0"/>
              </a:rPr>
              <a:t>Territorio e el que se ejercen ciertas facultades.</a:t>
            </a:r>
            <a:endParaRPr lang="es-CO" sz="2000" dirty="0">
              <a:solidFill>
                <a:srgbClr val="4D4D4D"/>
              </a:solidFill>
              <a:latin typeface="Arial" panose="020B0604020202020204" pitchFamily="34" charset="0"/>
              <a:cs typeface="Arial" panose="020B0604020202020204" pitchFamily="34" charset="0"/>
            </a:endParaRPr>
          </a:p>
        </p:txBody>
      </p:sp>
      <p:pic>
        <p:nvPicPr>
          <p:cNvPr id="16" name="Imagen 15">
            <a:extLst>
              <a:ext uri="{FF2B5EF4-FFF2-40B4-BE49-F238E27FC236}">
                <a16:creationId xmlns:a16="http://schemas.microsoft.com/office/drawing/2014/main" id="{20D0E288-F7DC-4D79-8A42-C7AA08E670CB}"/>
              </a:ext>
            </a:extLst>
          </p:cNvPr>
          <p:cNvPicPr>
            <a:picLocks noChangeAspect="1"/>
          </p:cNvPicPr>
          <p:nvPr/>
        </p:nvPicPr>
        <p:blipFill>
          <a:blip r:embed="rId2"/>
          <a:stretch>
            <a:fillRect/>
          </a:stretch>
        </p:blipFill>
        <p:spPr>
          <a:xfrm>
            <a:off x="8775472" y="5477085"/>
            <a:ext cx="1648607" cy="1246889"/>
          </a:xfrm>
          <a:prstGeom prst="rect">
            <a:avLst/>
          </a:prstGeom>
          <a:ln>
            <a:solidFill>
              <a:schemeClr val="accent1"/>
            </a:solidFill>
          </a:ln>
        </p:spPr>
      </p:pic>
      <p:pic>
        <p:nvPicPr>
          <p:cNvPr id="17" name="Picture 2" descr="La apuesta por la omnicanalidad para la atención al cliente - Parada Visual">
            <a:extLst>
              <a:ext uri="{FF2B5EF4-FFF2-40B4-BE49-F238E27FC236}">
                <a16:creationId xmlns:a16="http://schemas.microsoft.com/office/drawing/2014/main" id="{190C7008-3ECA-4063-83E1-C5FE5D56562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57312" y="4392839"/>
            <a:ext cx="1684925" cy="94777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 name="Picture 4" descr="▷ Los 10 mejores Software de Logística y Transporte | Asesorías">
            <a:extLst>
              <a:ext uri="{FF2B5EF4-FFF2-40B4-BE49-F238E27FC236}">
                <a16:creationId xmlns:a16="http://schemas.microsoft.com/office/drawing/2014/main" id="{3A4886D4-37E7-4254-A3D1-348987DE5B2F}"/>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8775472" y="3072674"/>
            <a:ext cx="2704688" cy="94777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Picture 6" descr="Qué pasa cuando no entiendes a tus clientes? | Treebes">
            <a:extLst>
              <a:ext uri="{FF2B5EF4-FFF2-40B4-BE49-F238E27FC236}">
                <a16:creationId xmlns:a16="http://schemas.microsoft.com/office/drawing/2014/main" id="{280BD061-5359-49CE-9603-646A59C2EB9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965127" y="1609947"/>
            <a:ext cx="2319214" cy="109196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11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1000"/>
                            </p:stCondLst>
                            <p:childTnLst>
                              <p:par>
                                <p:cTn id="24" presetID="14" presetClass="entr" presetSubtype="1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 calcmode="lin" valueType="num">
                                      <p:cBhvr>
                                        <p:cTn id="33" dur="1000" fill="hold"/>
                                        <p:tgtEl>
                                          <p:spTgt spid="6"/>
                                        </p:tgtEl>
                                        <p:attrNameLst>
                                          <p:attrName>style.rotation</p:attrName>
                                        </p:attrNameLst>
                                      </p:cBhvr>
                                      <p:tavLst>
                                        <p:tav tm="0">
                                          <p:val>
                                            <p:fltVal val="90"/>
                                          </p:val>
                                        </p:tav>
                                        <p:tav tm="100000">
                                          <p:val>
                                            <p:fltVal val="0"/>
                                          </p:val>
                                        </p:tav>
                                      </p:tavLst>
                                    </p:anim>
                                    <p:animEffect transition="in" filter="fade">
                                      <p:cBhvr>
                                        <p:cTn id="34" dur="1000"/>
                                        <p:tgtEl>
                                          <p:spTgt spid="6"/>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style.rotation</p:attrName>
                                        </p:attrNameLst>
                                      </p:cBhvr>
                                      <p:tavLst>
                                        <p:tav tm="0">
                                          <p:val>
                                            <p:fltVal val="90"/>
                                          </p:val>
                                        </p:tav>
                                        <p:tav tm="100000">
                                          <p:val>
                                            <p:fltVal val="0"/>
                                          </p:val>
                                        </p:tav>
                                      </p:tavLst>
                                    </p:anim>
                                    <p:animEffect transition="in" filter="fade">
                                      <p:cBhvr>
                                        <p:cTn id="40" dur="1000"/>
                                        <p:tgtEl>
                                          <p:spTgt spid="7"/>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childTnLst>
                          </p:cTn>
                        </p:par>
                        <p:par>
                          <p:cTn id="47" fill="hold">
                            <p:stCondLst>
                              <p:cond delay="1000"/>
                            </p:stCondLst>
                            <p:childTnLst>
                              <p:par>
                                <p:cTn id="48" presetID="14" presetClass="entr" presetSubtype="1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randombar(horizontal)">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1000" fill="hold"/>
                                        <p:tgtEl>
                                          <p:spTgt spid="8"/>
                                        </p:tgtEl>
                                        <p:attrNameLst>
                                          <p:attrName>ppt_w</p:attrName>
                                        </p:attrNameLst>
                                      </p:cBhvr>
                                      <p:tavLst>
                                        <p:tav tm="0">
                                          <p:val>
                                            <p:fltVal val="0"/>
                                          </p:val>
                                        </p:tav>
                                        <p:tav tm="100000">
                                          <p:val>
                                            <p:strVal val="#ppt_w"/>
                                          </p:val>
                                        </p:tav>
                                      </p:tavLst>
                                    </p:anim>
                                    <p:anim calcmode="lin" valueType="num">
                                      <p:cBhvr>
                                        <p:cTn id="56" dur="1000" fill="hold"/>
                                        <p:tgtEl>
                                          <p:spTgt spid="8"/>
                                        </p:tgtEl>
                                        <p:attrNameLst>
                                          <p:attrName>ppt_h</p:attrName>
                                        </p:attrNameLst>
                                      </p:cBhvr>
                                      <p:tavLst>
                                        <p:tav tm="0">
                                          <p:val>
                                            <p:fltVal val="0"/>
                                          </p:val>
                                        </p:tav>
                                        <p:tav tm="100000">
                                          <p:val>
                                            <p:strVal val="#ppt_h"/>
                                          </p:val>
                                        </p:tav>
                                      </p:tavLst>
                                    </p:anim>
                                    <p:anim calcmode="lin" valueType="num">
                                      <p:cBhvr>
                                        <p:cTn id="57" dur="1000" fill="hold"/>
                                        <p:tgtEl>
                                          <p:spTgt spid="8"/>
                                        </p:tgtEl>
                                        <p:attrNameLst>
                                          <p:attrName>style.rotation</p:attrName>
                                        </p:attrNameLst>
                                      </p:cBhvr>
                                      <p:tavLst>
                                        <p:tav tm="0">
                                          <p:val>
                                            <p:fltVal val="90"/>
                                          </p:val>
                                        </p:tav>
                                        <p:tav tm="100000">
                                          <p:val>
                                            <p:fltVal val="0"/>
                                          </p:val>
                                        </p:tav>
                                      </p:tavLst>
                                    </p:anim>
                                    <p:animEffect transition="in" filter="fade">
                                      <p:cBhvr>
                                        <p:cTn id="58" dur="1000"/>
                                        <p:tgtEl>
                                          <p:spTgt spid="8"/>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1000" fill="hold"/>
                                        <p:tgtEl>
                                          <p:spTgt spid="9"/>
                                        </p:tgtEl>
                                        <p:attrNameLst>
                                          <p:attrName>ppt_w</p:attrName>
                                        </p:attrNameLst>
                                      </p:cBhvr>
                                      <p:tavLst>
                                        <p:tav tm="0">
                                          <p:val>
                                            <p:fltVal val="0"/>
                                          </p:val>
                                        </p:tav>
                                        <p:tav tm="100000">
                                          <p:val>
                                            <p:strVal val="#ppt_w"/>
                                          </p:val>
                                        </p:tav>
                                      </p:tavLst>
                                    </p:anim>
                                    <p:anim calcmode="lin" valueType="num">
                                      <p:cBhvr>
                                        <p:cTn id="62" dur="1000" fill="hold"/>
                                        <p:tgtEl>
                                          <p:spTgt spid="9"/>
                                        </p:tgtEl>
                                        <p:attrNameLst>
                                          <p:attrName>ppt_h</p:attrName>
                                        </p:attrNameLst>
                                      </p:cBhvr>
                                      <p:tavLst>
                                        <p:tav tm="0">
                                          <p:val>
                                            <p:fltVal val="0"/>
                                          </p:val>
                                        </p:tav>
                                        <p:tav tm="100000">
                                          <p:val>
                                            <p:strVal val="#ppt_h"/>
                                          </p:val>
                                        </p:tav>
                                      </p:tavLst>
                                    </p:anim>
                                    <p:anim calcmode="lin" valueType="num">
                                      <p:cBhvr>
                                        <p:cTn id="63" dur="1000" fill="hold"/>
                                        <p:tgtEl>
                                          <p:spTgt spid="9"/>
                                        </p:tgtEl>
                                        <p:attrNameLst>
                                          <p:attrName>style.rotation</p:attrName>
                                        </p:attrNameLst>
                                      </p:cBhvr>
                                      <p:tavLst>
                                        <p:tav tm="0">
                                          <p:val>
                                            <p:fltVal val="90"/>
                                          </p:val>
                                        </p:tav>
                                        <p:tav tm="100000">
                                          <p:val>
                                            <p:fltVal val="0"/>
                                          </p:val>
                                        </p:tav>
                                      </p:tavLst>
                                    </p:anim>
                                    <p:animEffect transition="in" filter="fade">
                                      <p:cBhvr>
                                        <p:cTn id="64" dur="1000"/>
                                        <p:tgtEl>
                                          <p:spTgt spid="9"/>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1000" fill="hold"/>
                                        <p:tgtEl>
                                          <p:spTgt spid="14"/>
                                        </p:tgtEl>
                                        <p:attrNameLst>
                                          <p:attrName>ppt_w</p:attrName>
                                        </p:attrNameLst>
                                      </p:cBhvr>
                                      <p:tavLst>
                                        <p:tav tm="0">
                                          <p:val>
                                            <p:fltVal val="0"/>
                                          </p:val>
                                        </p:tav>
                                        <p:tav tm="100000">
                                          <p:val>
                                            <p:strVal val="#ppt_w"/>
                                          </p:val>
                                        </p:tav>
                                      </p:tavLst>
                                    </p:anim>
                                    <p:anim calcmode="lin" valueType="num">
                                      <p:cBhvr>
                                        <p:cTn id="68" dur="1000" fill="hold"/>
                                        <p:tgtEl>
                                          <p:spTgt spid="14"/>
                                        </p:tgtEl>
                                        <p:attrNameLst>
                                          <p:attrName>ppt_h</p:attrName>
                                        </p:attrNameLst>
                                      </p:cBhvr>
                                      <p:tavLst>
                                        <p:tav tm="0">
                                          <p:val>
                                            <p:fltVal val="0"/>
                                          </p:val>
                                        </p:tav>
                                        <p:tav tm="100000">
                                          <p:val>
                                            <p:strVal val="#ppt_h"/>
                                          </p:val>
                                        </p:tav>
                                      </p:tavLst>
                                    </p:anim>
                                    <p:anim calcmode="lin" valueType="num">
                                      <p:cBhvr>
                                        <p:cTn id="69" dur="1000" fill="hold"/>
                                        <p:tgtEl>
                                          <p:spTgt spid="14"/>
                                        </p:tgtEl>
                                        <p:attrNameLst>
                                          <p:attrName>style.rotation</p:attrName>
                                        </p:attrNameLst>
                                      </p:cBhvr>
                                      <p:tavLst>
                                        <p:tav tm="0">
                                          <p:val>
                                            <p:fltVal val="90"/>
                                          </p:val>
                                        </p:tav>
                                        <p:tav tm="100000">
                                          <p:val>
                                            <p:fltVal val="0"/>
                                          </p:val>
                                        </p:tav>
                                      </p:tavLst>
                                    </p:anim>
                                    <p:animEffect transition="in" filter="fade">
                                      <p:cBhvr>
                                        <p:cTn id="70" dur="1000"/>
                                        <p:tgtEl>
                                          <p:spTgt spid="14"/>
                                        </p:tgtEl>
                                      </p:cBhvr>
                                    </p:animEffect>
                                  </p:childTnLst>
                                </p:cTn>
                              </p:par>
                            </p:childTnLst>
                          </p:cTn>
                        </p:par>
                        <p:par>
                          <p:cTn id="71" fill="hold">
                            <p:stCondLst>
                              <p:cond delay="1000"/>
                            </p:stCondLst>
                            <p:childTnLst>
                              <p:par>
                                <p:cTn id="72" presetID="14" presetClass="entr" presetSubtype="10" fill="hold"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randombar(horizontal)">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p:cTn id="79" dur="1000" fill="hold"/>
                                        <p:tgtEl>
                                          <p:spTgt spid="12"/>
                                        </p:tgtEl>
                                        <p:attrNameLst>
                                          <p:attrName>ppt_w</p:attrName>
                                        </p:attrNameLst>
                                      </p:cBhvr>
                                      <p:tavLst>
                                        <p:tav tm="0">
                                          <p:val>
                                            <p:fltVal val="0"/>
                                          </p:val>
                                        </p:tav>
                                        <p:tav tm="100000">
                                          <p:val>
                                            <p:strVal val="#ppt_w"/>
                                          </p:val>
                                        </p:tav>
                                      </p:tavLst>
                                    </p:anim>
                                    <p:anim calcmode="lin" valueType="num">
                                      <p:cBhvr>
                                        <p:cTn id="80" dur="1000" fill="hold"/>
                                        <p:tgtEl>
                                          <p:spTgt spid="12"/>
                                        </p:tgtEl>
                                        <p:attrNameLst>
                                          <p:attrName>ppt_h</p:attrName>
                                        </p:attrNameLst>
                                      </p:cBhvr>
                                      <p:tavLst>
                                        <p:tav tm="0">
                                          <p:val>
                                            <p:fltVal val="0"/>
                                          </p:val>
                                        </p:tav>
                                        <p:tav tm="100000">
                                          <p:val>
                                            <p:strVal val="#ppt_h"/>
                                          </p:val>
                                        </p:tav>
                                      </p:tavLst>
                                    </p:anim>
                                    <p:anim calcmode="lin" valueType="num">
                                      <p:cBhvr>
                                        <p:cTn id="81" dur="1000" fill="hold"/>
                                        <p:tgtEl>
                                          <p:spTgt spid="12"/>
                                        </p:tgtEl>
                                        <p:attrNameLst>
                                          <p:attrName>style.rotation</p:attrName>
                                        </p:attrNameLst>
                                      </p:cBhvr>
                                      <p:tavLst>
                                        <p:tav tm="0">
                                          <p:val>
                                            <p:fltVal val="90"/>
                                          </p:val>
                                        </p:tav>
                                        <p:tav tm="100000">
                                          <p:val>
                                            <p:fltVal val="0"/>
                                          </p:val>
                                        </p:tav>
                                      </p:tavLst>
                                    </p:anim>
                                    <p:animEffect transition="in" filter="fade">
                                      <p:cBhvr>
                                        <p:cTn id="82" dur="1000"/>
                                        <p:tgtEl>
                                          <p:spTgt spid="12"/>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p:cTn id="85" dur="1000" fill="hold"/>
                                        <p:tgtEl>
                                          <p:spTgt spid="13"/>
                                        </p:tgtEl>
                                        <p:attrNameLst>
                                          <p:attrName>ppt_w</p:attrName>
                                        </p:attrNameLst>
                                      </p:cBhvr>
                                      <p:tavLst>
                                        <p:tav tm="0">
                                          <p:val>
                                            <p:fltVal val="0"/>
                                          </p:val>
                                        </p:tav>
                                        <p:tav tm="100000">
                                          <p:val>
                                            <p:strVal val="#ppt_w"/>
                                          </p:val>
                                        </p:tav>
                                      </p:tavLst>
                                    </p:anim>
                                    <p:anim calcmode="lin" valueType="num">
                                      <p:cBhvr>
                                        <p:cTn id="86" dur="1000" fill="hold"/>
                                        <p:tgtEl>
                                          <p:spTgt spid="13"/>
                                        </p:tgtEl>
                                        <p:attrNameLst>
                                          <p:attrName>ppt_h</p:attrName>
                                        </p:attrNameLst>
                                      </p:cBhvr>
                                      <p:tavLst>
                                        <p:tav tm="0">
                                          <p:val>
                                            <p:fltVal val="0"/>
                                          </p:val>
                                        </p:tav>
                                        <p:tav tm="100000">
                                          <p:val>
                                            <p:strVal val="#ppt_h"/>
                                          </p:val>
                                        </p:tav>
                                      </p:tavLst>
                                    </p:anim>
                                    <p:anim calcmode="lin" valueType="num">
                                      <p:cBhvr>
                                        <p:cTn id="87" dur="1000" fill="hold"/>
                                        <p:tgtEl>
                                          <p:spTgt spid="13"/>
                                        </p:tgtEl>
                                        <p:attrNameLst>
                                          <p:attrName>style.rotation</p:attrName>
                                        </p:attrNameLst>
                                      </p:cBhvr>
                                      <p:tavLst>
                                        <p:tav tm="0">
                                          <p:val>
                                            <p:fltVal val="90"/>
                                          </p:val>
                                        </p:tav>
                                        <p:tav tm="100000">
                                          <p:val>
                                            <p:fltVal val="0"/>
                                          </p:val>
                                        </p:tav>
                                      </p:tavLst>
                                    </p:anim>
                                    <p:animEffect transition="in" filter="fade">
                                      <p:cBhvr>
                                        <p:cTn id="88" dur="1000"/>
                                        <p:tgtEl>
                                          <p:spTgt spid="13"/>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1000" fill="hold"/>
                                        <p:tgtEl>
                                          <p:spTgt spid="15"/>
                                        </p:tgtEl>
                                        <p:attrNameLst>
                                          <p:attrName>ppt_w</p:attrName>
                                        </p:attrNameLst>
                                      </p:cBhvr>
                                      <p:tavLst>
                                        <p:tav tm="0">
                                          <p:val>
                                            <p:fltVal val="0"/>
                                          </p:val>
                                        </p:tav>
                                        <p:tav tm="100000">
                                          <p:val>
                                            <p:strVal val="#ppt_w"/>
                                          </p:val>
                                        </p:tav>
                                      </p:tavLst>
                                    </p:anim>
                                    <p:anim calcmode="lin" valueType="num">
                                      <p:cBhvr>
                                        <p:cTn id="92" dur="1000" fill="hold"/>
                                        <p:tgtEl>
                                          <p:spTgt spid="15"/>
                                        </p:tgtEl>
                                        <p:attrNameLst>
                                          <p:attrName>ppt_h</p:attrName>
                                        </p:attrNameLst>
                                      </p:cBhvr>
                                      <p:tavLst>
                                        <p:tav tm="0">
                                          <p:val>
                                            <p:fltVal val="0"/>
                                          </p:val>
                                        </p:tav>
                                        <p:tav tm="100000">
                                          <p:val>
                                            <p:strVal val="#ppt_h"/>
                                          </p:val>
                                        </p:tav>
                                      </p:tavLst>
                                    </p:anim>
                                    <p:anim calcmode="lin" valueType="num">
                                      <p:cBhvr>
                                        <p:cTn id="93" dur="1000" fill="hold"/>
                                        <p:tgtEl>
                                          <p:spTgt spid="15"/>
                                        </p:tgtEl>
                                        <p:attrNameLst>
                                          <p:attrName>style.rotation</p:attrName>
                                        </p:attrNameLst>
                                      </p:cBhvr>
                                      <p:tavLst>
                                        <p:tav tm="0">
                                          <p:val>
                                            <p:fltVal val="90"/>
                                          </p:val>
                                        </p:tav>
                                        <p:tav tm="100000">
                                          <p:val>
                                            <p:fltVal val="0"/>
                                          </p:val>
                                        </p:tav>
                                      </p:tavLst>
                                    </p:anim>
                                    <p:animEffect transition="in" filter="fade">
                                      <p:cBhvr>
                                        <p:cTn id="94" dur="1000"/>
                                        <p:tgtEl>
                                          <p:spTgt spid="15"/>
                                        </p:tgtEl>
                                      </p:cBhvr>
                                    </p:animEffect>
                                  </p:childTnLst>
                                </p:cTn>
                              </p:par>
                            </p:childTnLst>
                          </p:cTn>
                        </p:par>
                        <p:par>
                          <p:cTn id="95" fill="hold">
                            <p:stCondLst>
                              <p:cond delay="1000"/>
                            </p:stCondLst>
                            <p:childTnLst>
                              <p:par>
                                <p:cTn id="96" presetID="14" presetClass="entr" presetSubtype="10" fill="hold" nodeType="after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randombar(horizontal)">
                                      <p:cBhvr>
                                        <p:cTn id="9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p:bldP spid="11" grpId="0"/>
      <p:bldP spid="12" grpId="0" animBg="1"/>
      <p:bldP spid="13" grpId="0"/>
      <p:bldP spid="14" grpId="0"/>
      <p:bldP spid="1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839E6C7-C976-4F72-95FF-C4A08FC8C304}"/>
              </a:ext>
            </a:extLst>
          </p:cNvPr>
          <p:cNvSpPr txBox="1">
            <a:spLocks/>
          </p:cNvSpPr>
          <p:nvPr/>
        </p:nvSpPr>
        <p:spPr>
          <a:xfrm>
            <a:off x="209085" y="36316"/>
            <a:ext cx="9553584" cy="489697"/>
          </a:xfrm>
          <a:prstGeom prst="rect">
            <a:avLst/>
          </a:prstGeom>
        </p:spPr>
        <p:txBody>
          <a:bodyPr lIns="91084" tIns="45542" rIns="91084" bIns="45542"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3984" b="1" dirty="0">
                <a:solidFill>
                  <a:schemeClr val="tx1"/>
                </a:solidFill>
              </a:rPr>
              <a:t>Factores</a:t>
            </a:r>
            <a:r>
              <a:rPr lang="es-CO" sz="3984" b="1" dirty="0">
                <a:solidFill>
                  <a:schemeClr val="bg1"/>
                </a:solidFill>
              </a:rPr>
              <a:t> </a:t>
            </a:r>
            <a:r>
              <a:rPr lang="es-CO" sz="3984" b="1" dirty="0">
                <a:solidFill>
                  <a:schemeClr val="tx1"/>
                </a:solidFill>
              </a:rPr>
              <a:t>de Riesgo LAFT</a:t>
            </a:r>
            <a:endParaRPr lang="es-CO" sz="1395" dirty="0">
              <a:solidFill>
                <a:schemeClr val="tx1"/>
              </a:solidFill>
            </a:endParaRPr>
          </a:p>
        </p:txBody>
      </p:sp>
      <p:sp>
        <p:nvSpPr>
          <p:cNvPr id="4" name="Rectángulo: esquinas diagonales redondeadas 3">
            <a:extLst>
              <a:ext uri="{FF2B5EF4-FFF2-40B4-BE49-F238E27FC236}">
                <a16:creationId xmlns:a16="http://schemas.microsoft.com/office/drawing/2014/main" id="{18BECE9D-2247-4DF5-B999-4BB6C23964FF}"/>
              </a:ext>
            </a:extLst>
          </p:cNvPr>
          <p:cNvSpPr/>
          <p:nvPr/>
        </p:nvSpPr>
        <p:spPr>
          <a:xfrm>
            <a:off x="856072" y="2139343"/>
            <a:ext cx="658422" cy="549388"/>
          </a:xfrm>
          <a:prstGeom prst="round2DiagRect">
            <a:avLst>
              <a:gd name="adj1" fmla="val 50000"/>
              <a:gd name="adj2" fmla="val 0"/>
            </a:avLst>
          </a:prstGeom>
          <a:solidFill>
            <a:srgbClr val="4AD4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s-ES" sz="4383" b="1" dirty="0">
                <a:latin typeface="Arial" panose="020B0604020202020204" pitchFamily="34" charset="0"/>
                <a:cs typeface="Arial" panose="020B0604020202020204" pitchFamily="34" charset="0"/>
              </a:rPr>
              <a:t>1</a:t>
            </a:r>
            <a:endParaRPr lang="es-CO" sz="4383" b="1" dirty="0">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C4DB0A5B-0C68-4169-9BA7-52C1DFBC0C77}"/>
              </a:ext>
            </a:extLst>
          </p:cNvPr>
          <p:cNvSpPr txBox="1"/>
          <p:nvPr/>
        </p:nvSpPr>
        <p:spPr>
          <a:xfrm>
            <a:off x="1668007" y="2031640"/>
            <a:ext cx="3640204" cy="400110"/>
          </a:xfrm>
          <a:prstGeom prst="rect">
            <a:avLst/>
          </a:prstGeom>
          <a:noFill/>
        </p:spPr>
        <p:txBody>
          <a:bodyPr wrap="square" rtlCol="0">
            <a:spAutoFit/>
          </a:bodyPr>
          <a:lstStyle/>
          <a:p>
            <a:r>
              <a:rPr lang="es-ES" sz="2000" b="1" dirty="0">
                <a:solidFill>
                  <a:srgbClr val="4AD4AA"/>
                </a:solidFill>
                <a:latin typeface="Arial" panose="020B0604020202020204" pitchFamily="34" charset="0"/>
                <a:cs typeface="Arial" panose="020B0604020202020204" pitchFamily="34" charset="0"/>
              </a:rPr>
              <a:t>Contrapartes</a:t>
            </a:r>
            <a:endParaRPr lang="es-CO" sz="2000" b="1" dirty="0">
              <a:solidFill>
                <a:srgbClr val="4AD4AA"/>
              </a:solidFill>
              <a:latin typeface="Arial" panose="020B0604020202020204" pitchFamily="34" charset="0"/>
              <a:cs typeface="Arial" panose="020B0604020202020204" pitchFamily="34" charset="0"/>
            </a:endParaRPr>
          </a:p>
        </p:txBody>
      </p:sp>
      <p:sp>
        <p:nvSpPr>
          <p:cNvPr id="6" name="Rectángulo: esquinas diagonales redondeadas 5">
            <a:extLst>
              <a:ext uri="{FF2B5EF4-FFF2-40B4-BE49-F238E27FC236}">
                <a16:creationId xmlns:a16="http://schemas.microsoft.com/office/drawing/2014/main" id="{E9EE28D8-0CCD-44BB-86FC-DD092E179C57}"/>
              </a:ext>
            </a:extLst>
          </p:cNvPr>
          <p:cNvSpPr/>
          <p:nvPr/>
        </p:nvSpPr>
        <p:spPr>
          <a:xfrm>
            <a:off x="2318428" y="3381081"/>
            <a:ext cx="658422" cy="549388"/>
          </a:xfrm>
          <a:prstGeom prst="round2DiagRect">
            <a:avLst>
              <a:gd name="adj1" fmla="val 50000"/>
              <a:gd name="adj2" fmla="val 0"/>
            </a:avLst>
          </a:prstGeom>
          <a:solidFill>
            <a:srgbClr val="1F71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s-ES" sz="4383" b="1" dirty="0">
                <a:latin typeface="Arial" panose="020B0604020202020204" pitchFamily="34" charset="0"/>
                <a:cs typeface="Arial" panose="020B0604020202020204" pitchFamily="34" charset="0"/>
              </a:rPr>
              <a:t>2</a:t>
            </a:r>
            <a:endParaRPr lang="es-CO" sz="4383" b="1"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ABC6DB4A-B034-4279-B3AF-23F196A1D612}"/>
              </a:ext>
            </a:extLst>
          </p:cNvPr>
          <p:cNvSpPr txBox="1"/>
          <p:nvPr/>
        </p:nvSpPr>
        <p:spPr>
          <a:xfrm>
            <a:off x="3167602" y="3359405"/>
            <a:ext cx="3640204" cy="400110"/>
          </a:xfrm>
          <a:prstGeom prst="rect">
            <a:avLst/>
          </a:prstGeom>
          <a:noFill/>
        </p:spPr>
        <p:txBody>
          <a:bodyPr wrap="square" rtlCol="0">
            <a:spAutoFit/>
          </a:bodyPr>
          <a:lstStyle/>
          <a:p>
            <a:r>
              <a:rPr lang="es-ES" sz="2000" b="1" dirty="0">
                <a:solidFill>
                  <a:srgbClr val="1F71B8"/>
                </a:solidFill>
                <a:latin typeface="Arial" panose="020B0604020202020204" pitchFamily="34" charset="0"/>
                <a:cs typeface="Arial" panose="020B0604020202020204" pitchFamily="34" charset="0"/>
              </a:rPr>
              <a:t>Producto</a:t>
            </a:r>
            <a:endParaRPr lang="es-CO" sz="2000" b="1" dirty="0">
              <a:solidFill>
                <a:srgbClr val="1F71B8"/>
              </a:solidFill>
              <a:latin typeface="Arial" panose="020B0604020202020204" pitchFamily="34" charset="0"/>
              <a:cs typeface="Arial" panose="020B0604020202020204" pitchFamily="34" charset="0"/>
            </a:endParaRPr>
          </a:p>
        </p:txBody>
      </p:sp>
      <p:sp>
        <p:nvSpPr>
          <p:cNvPr id="8" name="Rectángulo: esquinas diagonales redondeadas 7">
            <a:extLst>
              <a:ext uri="{FF2B5EF4-FFF2-40B4-BE49-F238E27FC236}">
                <a16:creationId xmlns:a16="http://schemas.microsoft.com/office/drawing/2014/main" id="{7AF68FE6-E887-460D-BB3E-0AD81561AD47}"/>
              </a:ext>
            </a:extLst>
          </p:cNvPr>
          <p:cNvSpPr/>
          <p:nvPr/>
        </p:nvSpPr>
        <p:spPr>
          <a:xfrm>
            <a:off x="3582369" y="4575052"/>
            <a:ext cx="658422" cy="549388"/>
          </a:xfrm>
          <a:prstGeom prst="round2DiagRect">
            <a:avLst>
              <a:gd name="adj1" fmla="val 50000"/>
              <a:gd name="adj2" fmla="val 0"/>
            </a:avLst>
          </a:prstGeom>
          <a:solidFill>
            <a:srgbClr val="073D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s-ES" sz="4383" b="1">
                <a:latin typeface="Arial" panose="020B0604020202020204" pitchFamily="34" charset="0"/>
                <a:cs typeface="Arial" panose="020B0604020202020204" pitchFamily="34" charset="0"/>
              </a:rPr>
              <a:t>3</a:t>
            </a:r>
            <a:endParaRPr lang="es-CO" sz="4383" b="1">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A9AE4203-CAB1-485B-BA08-1288C4AB61F5}"/>
              </a:ext>
            </a:extLst>
          </p:cNvPr>
          <p:cNvSpPr txBox="1"/>
          <p:nvPr/>
        </p:nvSpPr>
        <p:spPr>
          <a:xfrm>
            <a:off x="4506158" y="4464650"/>
            <a:ext cx="3630717" cy="400110"/>
          </a:xfrm>
          <a:prstGeom prst="rect">
            <a:avLst/>
          </a:prstGeom>
          <a:noFill/>
        </p:spPr>
        <p:txBody>
          <a:bodyPr wrap="square" rtlCol="0">
            <a:spAutoFit/>
          </a:bodyPr>
          <a:lstStyle/>
          <a:p>
            <a:r>
              <a:rPr lang="es-ES" sz="2000" b="1" dirty="0">
                <a:solidFill>
                  <a:srgbClr val="073D6B"/>
                </a:solidFill>
                <a:latin typeface="Arial" panose="020B0604020202020204" pitchFamily="34" charset="0"/>
                <a:cs typeface="Arial" panose="020B0604020202020204" pitchFamily="34" charset="0"/>
              </a:rPr>
              <a:t>Canales</a:t>
            </a:r>
            <a:endParaRPr lang="es-CO" sz="2000" b="1" dirty="0">
              <a:solidFill>
                <a:srgbClr val="073D6B"/>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C741D58F-52E2-45DD-B491-1513CCCFEBE5}"/>
              </a:ext>
            </a:extLst>
          </p:cNvPr>
          <p:cNvSpPr txBox="1"/>
          <p:nvPr/>
        </p:nvSpPr>
        <p:spPr>
          <a:xfrm>
            <a:off x="1668007" y="2355033"/>
            <a:ext cx="8855986" cy="707886"/>
          </a:xfrm>
          <a:prstGeom prst="rect">
            <a:avLst/>
          </a:prstGeom>
          <a:noFill/>
        </p:spPr>
        <p:txBody>
          <a:bodyPr wrap="square" rtlCol="0">
            <a:spAutoFit/>
          </a:bodyPr>
          <a:lstStyle/>
          <a:p>
            <a:r>
              <a:rPr lang="es-ES" sz="2000" dirty="0">
                <a:solidFill>
                  <a:srgbClr val="4D4D4D"/>
                </a:solidFill>
                <a:latin typeface="Arial" panose="020B0604020202020204" pitchFamily="34" charset="0"/>
                <a:cs typeface="Arial" panose="020B0604020202020204" pitchFamily="34" charset="0"/>
              </a:rPr>
              <a:t>Actividad económica, volumen o frecuencia de sus transacciones y monto de ingresos, egresos y patrimonio.</a:t>
            </a:r>
            <a:endParaRPr lang="es-CO" sz="2000" dirty="0">
              <a:solidFill>
                <a:srgbClr val="4D4D4D"/>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D88EA929-7DC7-452F-B565-C4EE9073FE07}"/>
              </a:ext>
            </a:extLst>
          </p:cNvPr>
          <p:cNvSpPr txBox="1"/>
          <p:nvPr/>
        </p:nvSpPr>
        <p:spPr>
          <a:xfrm>
            <a:off x="3221818" y="3607404"/>
            <a:ext cx="7839294" cy="400110"/>
          </a:xfrm>
          <a:prstGeom prst="rect">
            <a:avLst/>
          </a:prstGeom>
          <a:noFill/>
        </p:spPr>
        <p:txBody>
          <a:bodyPr wrap="square" rtlCol="0">
            <a:spAutoFit/>
          </a:bodyPr>
          <a:lstStyle/>
          <a:p>
            <a:r>
              <a:rPr lang="es-ES" sz="2000" dirty="0">
                <a:solidFill>
                  <a:schemeClr val="bg1"/>
                </a:solidFill>
                <a:latin typeface="Arial" panose="020B0604020202020204" pitchFamily="34" charset="0"/>
                <a:cs typeface="Arial" panose="020B0604020202020204" pitchFamily="34" charset="0"/>
              </a:rPr>
              <a:t>Naturaleza y características.</a:t>
            </a:r>
            <a:endParaRPr lang="es-CO" sz="2000" dirty="0">
              <a:solidFill>
                <a:schemeClr val="bg1"/>
              </a:solidFill>
              <a:latin typeface="Arial" panose="020B0604020202020204" pitchFamily="34" charset="0"/>
              <a:cs typeface="Arial" panose="020B0604020202020204" pitchFamily="34" charset="0"/>
            </a:endParaRPr>
          </a:p>
        </p:txBody>
      </p:sp>
      <p:sp>
        <p:nvSpPr>
          <p:cNvPr id="12" name="Rectángulo: esquinas diagonales redondeadas 11">
            <a:extLst>
              <a:ext uri="{FF2B5EF4-FFF2-40B4-BE49-F238E27FC236}">
                <a16:creationId xmlns:a16="http://schemas.microsoft.com/office/drawing/2014/main" id="{C9279F94-638D-42FE-ADB0-01636211207A}"/>
              </a:ext>
            </a:extLst>
          </p:cNvPr>
          <p:cNvSpPr/>
          <p:nvPr/>
        </p:nvSpPr>
        <p:spPr>
          <a:xfrm>
            <a:off x="5134553" y="5666384"/>
            <a:ext cx="658422" cy="549388"/>
          </a:xfrm>
          <a:prstGeom prst="round2DiagRect">
            <a:avLst>
              <a:gd name="adj1" fmla="val 50000"/>
              <a:gd name="adj2"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s-ES" sz="4383" b="1" dirty="0">
                <a:latin typeface="Arial" panose="020B0604020202020204" pitchFamily="34" charset="0"/>
                <a:cs typeface="Arial" panose="020B0604020202020204" pitchFamily="34" charset="0"/>
              </a:rPr>
              <a:t>4</a:t>
            </a:r>
            <a:endParaRPr lang="es-CO" sz="4383" b="1"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A41C068C-C332-45F8-85E3-090B34F216DD}"/>
              </a:ext>
            </a:extLst>
          </p:cNvPr>
          <p:cNvSpPr txBox="1"/>
          <p:nvPr/>
        </p:nvSpPr>
        <p:spPr>
          <a:xfrm>
            <a:off x="6096000" y="5573183"/>
            <a:ext cx="3630717" cy="400110"/>
          </a:xfrm>
          <a:prstGeom prst="rect">
            <a:avLst/>
          </a:prstGeom>
          <a:noFill/>
        </p:spPr>
        <p:txBody>
          <a:bodyPr wrap="square" rtlCol="0">
            <a:spAutoFit/>
          </a:bodyPr>
          <a:lstStyle/>
          <a:p>
            <a:r>
              <a:rPr lang="es-ES" sz="2000" b="1" dirty="0">
                <a:solidFill>
                  <a:srgbClr val="00B050"/>
                </a:solidFill>
                <a:latin typeface="Arial" panose="020B0604020202020204" pitchFamily="34" charset="0"/>
                <a:cs typeface="Arial" panose="020B0604020202020204" pitchFamily="34" charset="0"/>
              </a:rPr>
              <a:t>Jurisdicciones</a:t>
            </a:r>
            <a:endParaRPr lang="es-CO" sz="2000" b="1" dirty="0">
              <a:solidFill>
                <a:srgbClr val="00B050"/>
              </a:solidFill>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2035DA08-B67B-45EE-801D-8A960F9E44B0}"/>
              </a:ext>
            </a:extLst>
          </p:cNvPr>
          <p:cNvSpPr txBox="1"/>
          <p:nvPr/>
        </p:nvSpPr>
        <p:spPr>
          <a:xfrm>
            <a:off x="6096000" y="5941078"/>
            <a:ext cx="5111962" cy="707886"/>
          </a:xfrm>
          <a:prstGeom prst="rect">
            <a:avLst/>
          </a:prstGeom>
          <a:noFill/>
        </p:spPr>
        <p:txBody>
          <a:bodyPr wrap="square" rtlCol="0">
            <a:spAutoFit/>
          </a:bodyPr>
          <a:lstStyle>
            <a:defPPr>
              <a:defRPr lang="es-CO"/>
            </a:defPPr>
            <a:lvl1pPr>
              <a:defRPr sz="1400">
                <a:solidFill>
                  <a:schemeClr val="tx2">
                    <a:lumMod val="75000"/>
                  </a:schemeClr>
                </a:solidFill>
                <a:latin typeface="Arial" panose="020B0604020202020204" pitchFamily="34" charset="0"/>
                <a:cs typeface="Arial" panose="020B0604020202020204" pitchFamily="34" charset="0"/>
              </a:defRPr>
            </a:lvl1pPr>
          </a:lstStyle>
          <a:p>
            <a:pPr algn="just">
              <a:defRPr/>
            </a:pPr>
            <a:r>
              <a:rPr lang="es-ES" sz="2000" dirty="0">
                <a:solidFill>
                  <a:schemeClr val="bg1"/>
                </a:solidFill>
              </a:rPr>
              <a:t>Ubicación, características y naturaleza de las transacciones.</a:t>
            </a:r>
          </a:p>
        </p:txBody>
      </p:sp>
      <p:sp>
        <p:nvSpPr>
          <p:cNvPr id="15" name="1 CuadroTexto">
            <a:extLst>
              <a:ext uri="{FF2B5EF4-FFF2-40B4-BE49-F238E27FC236}">
                <a16:creationId xmlns:a16="http://schemas.microsoft.com/office/drawing/2014/main" id="{D0B92BD9-6BB5-412E-8CC3-81DC855CC9E6}"/>
              </a:ext>
            </a:extLst>
          </p:cNvPr>
          <p:cNvSpPr txBox="1"/>
          <p:nvPr/>
        </p:nvSpPr>
        <p:spPr>
          <a:xfrm>
            <a:off x="437473" y="1442788"/>
            <a:ext cx="11453083" cy="398892"/>
          </a:xfrm>
          <a:prstGeom prst="rect">
            <a:avLst/>
          </a:prstGeom>
          <a:noFill/>
        </p:spPr>
        <p:txBody>
          <a:bodyPr wrap="square">
            <a:spAutoFit/>
          </a:bodyPr>
          <a:lstStyle/>
          <a:p>
            <a:pPr algn="just">
              <a:defRPr/>
            </a:pPr>
            <a:r>
              <a:rPr lang="es-ES" sz="1992" dirty="0">
                <a:solidFill>
                  <a:schemeClr val="bg1"/>
                </a:solidFill>
              </a:rPr>
              <a:t>Para efectos del </a:t>
            </a:r>
            <a:r>
              <a:rPr lang="es-ES" sz="1992" b="1" dirty="0">
                <a:solidFill>
                  <a:schemeClr val="bg1"/>
                </a:solidFill>
              </a:rPr>
              <a:t>LAFT,</a:t>
            </a:r>
            <a:r>
              <a:rPr lang="es-ES" sz="1992" dirty="0">
                <a:solidFill>
                  <a:schemeClr val="bg1"/>
                </a:solidFill>
              </a:rPr>
              <a:t> las entidades vigiladas deben tener en cuenta como mínimo los siguientes:</a:t>
            </a:r>
          </a:p>
        </p:txBody>
      </p:sp>
      <p:sp>
        <p:nvSpPr>
          <p:cNvPr id="16" name="CuadroTexto 15">
            <a:extLst>
              <a:ext uri="{FF2B5EF4-FFF2-40B4-BE49-F238E27FC236}">
                <a16:creationId xmlns:a16="http://schemas.microsoft.com/office/drawing/2014/main" id="{F8ABD3D7-A208-406D-BEF9-DCC1B8730CE0}"/>
              </a:ext>
            </a:extLst>
          </p:cNvPr>
          <p:cNvSpPr txBox="1"/>
          <p:nvPr/>
        </p:nvSpPr>
        <p:spPr>
          <a:xfrm>
            <a:off x="4521818" y="4770175"/>
            <a:ext cx="7269690" cy="400110"/>
          </a:xfrm>
          <a:prstGeom prst="rect">
            <a:avLst/>
          </a:prstGeom>
          <a:noFill/>
        </p:spPr>
        <p:txBody>
          <a:bodyPr wrap="square" rtlCol="0">
            <a:spAutoFit/>
          </a:bodyPr>
          <a:lstStyle>
            <a:defPPr>
              <a:defRPr lang="es-CO"/>
            </a:defPPr>
            <a:lvl1pPr>
              <a:defRPr sz="1400">
                <a:solidFill>
                  <a:schemeClr val="tx2">
                    <a:lumMod val="75000"/>
                  </a:schemeClr>
                </a:solidFill>
                <a:latin typeface="Arial" panose="020B0604020202020204" pitchFamily="34" charset="0"/>
                <a:cs typeface="Arial" panose="020B0604020202020204" pitchFamily="34" charset="0"/>
              </a:defRPr>
            </a:lvl1pPr>
          </a:lstStyle>
          <a:p>
            <a:pPr algn="just">
              <a:defRPr/>
            </a:pPr>
            <a:r>
              <a:rPr lang="es-ES" sz="2000" dirty="0">
                <a:solidFill>
                  <a:schemeClr val="bg1"/>
                </a:solidFill>
              </a:rPr>
              <a:t>Naturaleza, características y nicho de mercado o destinatarios.</a:t>
            </a:r>
          </a:p>
        </p:txBody>
      </p:sp>
    </p:spTree>
    <p:extLst>
      <p:ext uri="{BB962C8B-B14F-4D97-AF65-F5344CB8AC3E}">
        <p14:creationId xmlns:p14="http://schemas.microsoft.com/office/powerpoint/2010/main" val="256316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par>
                          <p:cTn id="21" fill="hold">
                            <p:stCondLst>
                              <p:cond delay="1000"/>
                            </p:stCondLst>
                            <p:childTnLst>
                              <p:par>
                                <p:cTn id="22" presetID="31"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fltVal val="0"/>
                                          </p:val>
                                        </p:tav>
                                        <p:tav tm="100000">
                                          <p:val>
                                            <p:strVal val="#ppt_w"/>
                                          </p:val>
                                        </p:tav>
                                      </p:tavLst>
                                    </p:anim>
                                    <p:anim calcmode="lin" valueType="num">
                                      <p:cBhvr>
                                        <p:cTn id="31" dur="1000" fill="hold"/>
                                        <p:tgtEl>
                                          <p:spTgt spid="7"/>
                                        </p:tgtEl>
                                        <p:attrNameLst>
                                          <p:attrName>ppt_h</p:attrName>
                                        </p:attrNameLst>
                                      </p:cBhvr>
                                      <p:tavLst>
                                        <p:tav tm="0">
                                          <p:val>
                                            <p:fltVal val="0"/>
                                          </p:val>
                                        </p:tav>
                                        <p:tav tm="100000">
                                          <p:val>
                                            <p:strVal val="#ppt_h"/>
                                          </p:val>
                                        </p:tav>
                                      </p:tavLst>
                                    </p:anim>
                                    <p:anim calcmode="lin" valueType="num">
                                      <p:cBhvr>
                                        <p:cTn id="32" dur="1000" fill="hold"/>
                                        <p:tgtEl>
                                          <p:spTgt spid="7"/>
                                        </p:tgtEl>
                                        <p:attrNameLst>
                                          <p:attrName>style.rotation</p:attrName>
                                        </p:attrNameLst>
                                      </p:cBhvr>
                                      <p:tavLst>
                                        <p:tav tm="0">
                                          <p:val>
                                            <p:fltVal val="90"/>
                                          </p:val>
                                        </p:tav>
                                        <p:tav tm="100000">
                                          <p:val>
                                            <p:fltVal val="0"/>
                                          </p:val>
                                        </p:tav>
                                      </p:tavLst>
                                    </p:anim>
                                    <p:animEffect transition="in" filter="fade">
                                      <p:cBhvr>
                                        <p:cTn id="33" dur="1000"/>
                                        <p:tgtEl>
                                          <p:spTgt spid="7"/>
                                        </p:tgtEl>
                                      </p:cBhvr>
                                    </p:animEffect>
                                  </p:childTnLst>
                                </p:cTn>
                              </p:par>
                            </p:childTnLst>
                          </p:cTn>
                        </p:par>
                        <p:par>
                          <p:cTn id="34" fill="hold">
                            <p:stCondLst>
                              <p:cond delay="2000"/>
                            </p:stCondLst>
                            <p:childTnLst>
                              <p:par>
                                <p:cTn id="35" presetID="31"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1000" fill="hold"/>
                                        <p:tgtEl>
                                          <p:spTgt spid="8"/>
                                        </p:tgtEl>
                                        <p:attrNameLst>
                                          <p:attrName>ppt_w</p:attrName>
                                        </p:attrNameLst>
                                      </p:cBhvr>
                                      <p:tavLst>
                                        <p:tav tm="0">
                                          <p:val>
                                            <p:fltVal val="0"/>
                                          </p:val>
                                        </p:tav>
                                        <p:tav tm="100000">
                                          <p:val>
                                            <p:strVal val="#ppt_w"/>
                                          </p:val>
                                        </p:tav>
                                      </p:tavLst>
                                    </p:anim>
                                    <p:anim calcmode="lin" valueType="num">
                                      <p:cBhvr>
                                        <p:cTn id="38" dur="1000" fill="hold"/>
                                        <p:tgtEl>
                                          <p:spTgt spid="8"/>
                                        </p:tgtEl>
                                        <p:attrNameLst>
                                          <p:attrName>ppt_h</p:attrName>
                                        </p:attrNameLst>
                                      </p:cBhvr>
                                      <p:tavLst>
                                        <p:tav tm="0">
                                          <p:val>
                                            <p:fltVal val="0"/>
                                          </p:val>
                                        </p:tav>
                                        <p:tav tm="100000">
                                          <p:val>
                                            <p:strVal val="#ppt_h"/>
                                          </p:val>
                                        </p:tav>
                                      </p:tavLst>
                                    </p:anim>
                                    <p:anim calcmode="lin" valueType="num">
                                      <p:cBhvr>
                                        <p:cTn id="39" dur="1000" fill="hold"/>
                                        <p:tgtEl>
                                          <p:spTgt spid="8"/>
                                        </p:tgtEl>
                                        <p:attrNameLst>
                                          <p:attrName>style.rotation</p:attrName>
                                        </p:attrNameLst>
                                      </p:cBhvr>
                                      <p:tavLst>
                                        <p:tav tm="0">
                                          <p:val>
                                            <p:fltVal val="90"/>
                                          </p:val>
                                        </p:tav>
                                        <p:tav tm="100000">
                                          <p:val>
                                            <p:fltVal val="0"/>
                                          </p:val>
                                        </p:tav>
                                      </p:tavLst>
                                    </p:anim>
                                    <p:animEffect transition="in" filter="fade">
                                      <p:cBhvr>
                                        <p:cTn id="40" dur="1000"/>
                                        <p:tgtEl>
                                          <p:spTgt spid="8"/>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childTnLst>
                          </p:cTn>
                        </p:par>
                        <p:par>
                          <p:cTn id="47" fill="hold">
                            <p:stCondLst>
                              <p:cond delay="3000"/>
                            </p:stCondLst>
                            <p:childTnLst>
                              <p:par>
                                <p:cTn id="48" presetID="31"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1000" fill="hold"/>
                                        <p:tgtEl>
                                          <p:spTgt spid="12"/>
                                        </p:tgtEl>
                                        <p:attrNameLst>
                                          <p:attrName>ppt_w</p:attrName>
                                        </p:attrNameLst>
                                      </p:cBhvr>
                                      <p:tavLst>
                                        <p:tav tm="0">
                                          <p:val>
                                            <p:fltVal val="0"/>
                                          </p:val>
                                        </p:tav>
                                        <p:tav tm="100000">
                                          <p:val>
                                            <p:strVal val="#ppt_w"/>
                                          </p:val>
                                        </p:tav>
                                      </p:tavLst>
                                    </p:anim>
                                    <p:anim calcmode="lin" valueType="num">
                                      <p:cBhvr>
                                        <p:cTn id="51" dur="1000" fill="hold"/>
                                        <p:tgtEl>
                                          <p:spTgt spid="12"/>
                                        </p:tgtEl>
                                        <p:attrNameLst>
                                          <p:attrName>ppt_h</p:attrName>
                                        </p:attrNameLst>
                                      </p:cBhvr>
                                      <p:tavLst>
                                        <p:tav tm="0">
                                          <p:val>
                                            <p:fltVal val="0"/>
                                          </p:val>
                                        </p:tav>
                                        <p:tav tm="100000">
                                          <p:val>
                                            <p:strVal val="#ppt_h"/>
                                          </p:val>
                                        </p:tav>
                                      </p:tavLst>
                                    </p:anim>
                                    <p:anim calcmode="lin" valueType="num">
                                      <p:cBhvr>
                                        <p:cTn id="52" dur="1000" fill="hold"/>
                                        <p:tgtEl>
                                          <p:spTgt spid="12"/>
                                        </p:tgtEl>
                                        <p:attrNameLst>
                                          <p:attrName>style.rotation</p:attrName>
                                        </p:attrNameLst>
                                      </p:cBhvr>
                                      <p:tavLst>
                                        <p:tav tm="0">
                                          <p:val>
                                            <p:fltVal val="90"/>
                                          </p:val>
                                        </p:tav>
                                        <p:tav tm="100000">
                                          <p:val>
                                            <p:fltVal val="0"/>
                                          </p:val>
                                        </p:tav>
                                      </p:tavLst>
                                    </p:anim>
                                    <p:animEffect transition="in" filter="fade">
                                      <p:cBhvr>
                                        <p:cTn id="53" dur="1000"/>
                                        <p:tgtEl>
                                          <p:spTgt spid="12"/>
                                        </p:tgtEl>
                                      </p:cBhvr>
                                    </p:animEffect>
                                  </p:childTnLst>
                                </p:cTn>
                              </p:par>
                              <p:par>
                                <p:cTn id="54" presetID="3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1000" fill="hold"/>
                                        <p:tgtEl>
                                          <p:spTgt spid="13"/>
                                        </p:tgtEl>
                                        <p:attrNameLst>
                                          <p:attrName>ppt_w</p:attrName>
                                        </p:attrNameLst>
                                      </p:cBhvr>
                                      <p:tavLst>
                                        <p:tav tm="0">
                                          <p:val>
                                            <p:fltVal val="0"/>
                                          </p:val>
                                        </p:tav>
                                        <p:tav tm="100000">
                                          <p:val>
                                            <p:strVal val="#ppt_w"/>
                                          </p:val>
                                        </p:tav>
                                      </p:tavLst>
                                    </p:anim>
                                    <p:anim calcmode="lin" valueType="num">
                                      <p:cBhvr>
                                        <p:cTn id="57" dur="1000" fill="hold"/>
                                        <p:tgtEl>
                                          <p:spTgt spid="13"/>
                                        </p:tgtEl>
                                        <p:attrNameLst>
                                          <p:attrName>ppt_h</p:attrName>
                                        </p:attrNameLst>
                                      </p:cBhvr>
                                      <p:tavLst>
                                        <p:tav tm="0">
                                          <p:val>
                                            <p:fltVal val="0"/>
                                          </p:val>
                                        </p:tav>
                                        <p:tav tm="100000">
                                          <p:val>
                                            <p:strVal val="#ppt_h"/>
                                          </p:val>
                                        </p:tav>
                                      </p:tavLst>
                                    </p:anim>
                                    <p:anim calcmode="lin" valueType="num">
                                      <p:cBhvr>
                                        <p:cTn id="58" dur="1000" fill="hold"/>
                                        <p:tgtEl>
                                          <p:spTgt spid="13"/>
                                        </p:tgtEl>
                                        <p:attrNameLst>
                                          <p:attrName>style.rotation</p:attrName>
                                        </p:attrNameLst>
                                      </p:cBhvr>
                                      <p:tavLst>
                                        <p:tav tm="0">
                                          <p:val>
                                            <p:fltVal val="90"/>
                                          </p:val>
                                        </p:tav>
                                        <p:tav tm="100000">
                                          <p:val>
                                            <p:fltVal val="0"/>
                                          </p:val>
                                        </p:tav>
                                      </p:tavLst>
                                    </p:anim>
                                    <p:animEffect transition="in" filter="fade">
                                      <p:cBhvr>
                                        <p:cTn id="59" dur="10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ppt_x"/>
                                          </p:val>
                                        </p:tav>
                                        <p:tav tm="100000">
                                          <p:val>
                                            <p:strVal val="#ppt_x"/>
                                          </p:val>
                                        </p:tav>
                                      </p:tavLst>
                                    </p:anim>
                                    <p:anim calcmode="lin" valueType="num">
                                      <p:cBhvr additive="base">
                                        <p:cTn id="6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additive="base">
                                        <p:cTn id="70" dur="500" fill="hold"/>
                                        <p:tgtEl>
                                          <p:spTgt spid="11"/>
                                        </p:tgtEl>
                                        <p:attrNameLst>
                                          <p:attrName>ppt_x</p:attrName>
                                        </p:attrNameLst>
                                      </p:cBhvr>
                                      <p:tavLst>
                                        <p:tav tm="0">
                                          <p:val>
                                            <p:strVal val="#ppt_x"/>
                                          </p:val>
                                        </p:tav>
                                        <p:tav tm="100000">
                                          <p:val>
                                            <p:strVal val="#ppt_x"/>
                                          </p:val>
                                        </p:tav>
                                      </p:tavLst>
                                    </p:anim>
                                    <p:anim calcmode="lin" valueType="num">
                                      <p:cBhvr additive="base">
                                        <p:cTn id="7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500" fill="hold"/>
                                        <p:tgtEl>
                                          <p:spTgt spid="14"/>
                                        </p:tgtEl>
                                        <p:attrNameLst>
                                          <p:attrName>ppt_x</p:attrName>
                                        </p:attrNameLst>
                                      </p:cBhvr>
                                      <p:tavLst>
                                        <p:tav tm="0">
                                          <p:val>
                                            <p:strVal val="#ppt_x"/>
                                          </p:val>
                                        </p:tav>
                                        <p:tav tm="100000">
                                          <p:val>
                                            <p:strVal val="#ppt_x"/>
                                          </p:val>
                                        </p:tav>
                                      </p:tavLst>
                                    </p:anim>
                                    <p:anim calcmode="lin" valueType="num">
                                      <p:cBhvr additive="base">
                                        <p:cTn id="8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p:bldP spid="11" grpId="0"/>
      <p:bldP spid="12" grpId="0" animBg="1"/>
      <p:bldP spid="13" grpId="0"/>
      <p:bldP spid="14" grpId="0"/>
      <p:bldP spid="1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ndo Blanco Con Flechas Forma Circular Recarga Ilustración Vectorial  Ilustraciones Vectoriales, Clip Art Vectorizado Libre De Derechos. Image  77851155.">
            <a:extLst>
              <a:ext uri="{FF2B5EF4-FFF2-40B4-BE49-F238E27FC236}">
                <a16:creationId xmlns:a16="http://schemas.microsoft.com/office/drawing/2014/main" id="{F5B9CE2A-2CFC-4E2A-8870-9DA3DDA08A17}"/>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5367458" y="1114025"/>
            <a:ext cx="5044496" cy="4882705"/>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B309884E-314F-4A26-8792-A8C4E009FD74}"/>
              </a:ext>
            </a:extLst>
          </p:cNvPr>
          <p:cNvSpPr txBox="1">
            <a:spLocks/>
          </p:cNvSpPr>
          <p:nvPr/>
        </p:nvSpPr>
        <p:spPr>
          <a:xfrm>
            <a:off x="205703" y="94404"/>
            <a:ext cx="7686251" cy="80232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3984" b="1" dirty="0">
                <a:solidFill>
                  <a:schemeClr val="tx1"/>
                </a:solidFill>
                <a:latin typeface="Arial" panose="020B0604020202020204" pitchFamily="34" charset="0"/>
                <a:cs typeface="Arial" panose="020B0604020202020204" pitchFamily="34" charset="0"/>
              </a:rPr>
              <a:t>Factores de Riesgo LAFT</a:t>
            </a:r>
            <a:endParaRPr lang="es-ES" sz="3984" b="1" dirty="0">
              <a:solidFill>
                <a:schemeClr val="tx1"/>
              </a:solidFill>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0D71C38F-E4D6-42C8-AC96-B02FC64C4D0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82012" y="2168897"/>
            <a:ext cx="2997495" cy="2898677"/>
          </a:xfrm>
          <a:prstGeom prst="rect">
            <a:avLst/>
          </a:prstGeom>
        </p:spPr>
      </p:pic>
      <p:sp>
        <p:nvSpPr>
          <p:cNvPr id="6" name="CuadroTexto 5">
            <a:extLst>
              <a:ext uri="{FF2B5EF4-FFF2-40B4-BE49-F238E27FC236}">
                <a16:creationId xmlns:a16="http://schemas.microsoft.com/office/drawing/2014/main" id="{922DD98D-87E2-4710-B763-42DA626E7757}"/>
              </a:ext>
            </a:extLst>
          </p:cNvPr>
          <p:cNvSpPr txBox="1"/>
          <p:nvPr/>
        </p:nvSpPr>
        <p:spPr>
          <a:xfrm>
            <a:off x="6507826" y="2603492"/>
            <a:ext cx="1212648" cy="367895"/>
          </a:xfrm>
          <a:prstGeom prst="rect">
            <a:avLst/>
          </a:prstGeom>
          <a:noFill/>
        </p:spPr>
        <p:txBody>
          <a:bodyPr wrap="square" rtlCol="0">
            <a:spAutoFit/>
          </a:bodyPr>
          <a:lstStyle/>
          <a:p>
            <a:r>
              <a:rPr lang="es-ES" sz="1793" b="1" dirty="0">
                <a:solidFill>
                  <a:schemeClr val="bg1"/>
                </a:solidFill>
                <a:latin typeface="Arial" panose="020B0604020202020204" pitchFamily="34" charset="0"/>
                <a:cs typeface="Arial" panose="020B0604020202020204" pitchFamily="34" charset="0"/>
              </a:rPr>
              <a:t>Clientes</a:t>
            </a:r>
            <a:endParaRPr lang="es-CO" sz="1793" b="1" dirty="0">
              <a:solidFill>
                <a:schemeClr val="bg1"/>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E99D0BB-8EF0-4A9D-87B7-FAC6224E9BE0}"/>
              </a:ext>
            </a:extLst>
          </p:cNvPr>
          <p:cNvSpPr txBox="1"/>
          <p:nvPr/>
        </p:nvSpPr>
        <p:spPr>
          <a:xfrm>
            <a:off x="7943880" y="2603492"/>
            <a:ext cx="1370569" cy="367895"/>
          </a:xfrm>
          <a:prstGeom prst="rect">
            <a:avLst/>
          </a:prstGeom>
          <a:noFill/>
        </p:spPr>
        <p:txBody>
          <a:bodyPr wrap="square" rtlCol="0">
            <a:spAutoFit/>
          </a:bodyPr>
          <a:lstStyle/>
          <a:p>
            <a:r>
              <a:rPr lang="es-ES" sz="1793" b="1" dirty="0">
                <a:latin typeface="Arial" panose="020B0604020202020204" pitchFamily="34" charset="0"/>
                <a:cs typeface="Arial" panose="020B0604020202020204" pitchFamily="34" charset="0"/>
              </a:rPr>
              <a:t>Productos</a:t>
            </a:r>
            <a:endParaRPr lang="es-CO" sz="1793" b="1"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E5D8BC92-B420-4E5E-88F9-8AE866881477}"/>
              </a:ext>
            </a:extLst>
          </p:cNvPr>
          <p:cNvSpPr txBox="1"/>
          <p:nvPr/>
        </p:nvSpPr>
        <p:spPr>
          <a:xfrm>
            <a:off x="6501712" y="4143248"/>
            <a:ext cx="1088641" cy="367895"/>
          </a:xfrm>
          <a:prstGeom prst="rect">
            <a:avLst/>
          </a:prstGeom>
          <a:noFill/>
        </p:spPr>
        <p:txBody>
          <a:bodyPr wrap="square" rtlCol="0">
            <a:spAutoFit/>
          </a:bodyPr>
          <a:lstStyle/>
          <a:p>
            <a:r>
              <a:rPr lang="es-ES" sz="1793" b="1" dirty="0">
                <a:latin typeface="Arial" panose="020B0604020202020204" pitchFamily="34" charset="0"/>
                <a:cs typeface="Arial" panose="020B0604020202020204" pitchFamily="34" charset="0"/>
              </a:rPr>
              <a:t>Canales</a:t>
            </a:r>
            <a:endParaRPr lang="es-CO" sz="1793" b="1" dirty="0">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C2C77474-5976-410F-B584-C250CA12C346}"/>
              </a:ext>
            </a:extLst>
          </p:cNvPr>
          <p:cNvSpPr txBox="1"/>
          <p:nvPr/>
        </p:nvSpPr>
        <p:spPr>
          <a:xfrm>
            <a:off x="7989797" y="4175779"/>
            <a:ext cx="1574049" cy="337237"/>
          </a:xfrm>
          <a:prstGeom prst="rect">
            <a:avLst/>
          </a:prstGeom>
          <a:noFill/>
        </p:spPr>
        <p:txBody>
          <a:bodyPr wrap="square" rtlCol="0">
            <a:spAutoFit/>
          </a:bodyPr>
          <a:lstStyle/>
          <a:p>
            <a:r>
              <a:rPr lang="es-ES" sz="1594" b="1" dirty="0">
                <a:latin typeface="Arial" panose="020B0604020202020204" pitchFamily="34" charset="0"/>
                <a:cs typeface="Arial" panose="020B0604020202020204" pitchFamily="34" charset="0"/>
              </a:rPr>
              <a:t>Jurisdicción</a:t>
            </a:r>
            <a:endParaRPr lang="es-CO" sz="1594" b="1"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11098030-88AC-454E-AE07-FD34924EC4AA}"/>
              </a:ext>
            </a:extLst>
          </p:cNvPr>
          <p:cNvSpPr txBox="1"/>
          <p:nvPr/>
        </p:nvSpPr>
        <p:spPr>
          <a:xfrm>
            <a:off x="7534159" y="3381297"/>
            <a:ext cx="693201" cy="521184"/>
          </a:xfrm>
          <a:prstGeom prst="rect">
            <a:avLst/>
          </a:prstGeom>
          <a:noFill/>
        </p:spPr>
        <p:txBody>
          <a:bodyPr wrap="square" rtlCol="0">
            <a:spAutoFit/>
          </a:bodyPr>
          <a:lstStyle/>
          <a:p>
            <a:r>
              <a:rPr lang="es-ES" sz="2789" b="1" dirty="0">
                <a:solidFill>
                  <a:schemeClr val="bg1"/>
                </a:solidFill>
                <a:latin typeface="Arial" panose="020B0604020202020204" pitchFamily="34" charset="0"/>
                <a:cs typeface="Arial" panose="020B0604020202020204" pitchFamily="34" charset="0"/>
              </a:rPr>
              <a:t>FR</a:t>
            </a:r>
            <a:endParaRPr lang="es-CO" sz="2789" b="1" dirty="0">
              <a:solidFill>
                <a:schemeClr val="bg1"/>
              </a:solidFill>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40FC90C0-FE54-4025-B799-27F9125B1430}"/>
              </a:ext>
            </a:extLst>
          </p:cNvPr>
          <p:cNvSpPr txBox="1"/>
          <p:nvPr/>
        </p:nvSpPr>
        <p:spPr>
          <a:xfrm>
            <a:off x="704818" y="2732119"/>
            <a:ext cx="3556622" cy="521184"/>
          </a:xfrm>
          <a:prstGeom prst="rect">
            <a:avLst/>
          </a:prstGeom>
          <a:noFill/>
        </p:spPr>
        <p:txBody>
          <a:bodyPr wrap="square" rtlCol="0">
            <a:spAutoFit/>
          </a:bodyPr>
          <a:lstStyle/>
          <a:p>
            <a:r>
              <a:rPr lang="es-ES" sz="2789" b="1" dirty="0">
                <a:solidFill>
                  <a:schemeClr val="bg1"/>
                </a:solidFill>
                <a:latin typeface="Arial" panose="020B0604020202020204" pitchFamily="34" charset="0"/>
                <a:cs typeface="Arial" panose="020B0604020202020204" pitchFamily="34" charset="0"/>
              </a:rPr>
              <a:t>Operación Entidad</a:t>
            </a:r>
            <a:endParaRPr lang="es-CO" sz="2789" b="1" dirty="0">
              <a:solidFill>
                <a:schemeClr val="bg1"/>
              </a:solidFill>
              <a:latin typeface="Arial" panose="020B0604020202020204" pitchFamily="34" charset="0"/>
              <a:cs typeface="Arial" panose="020B0604020202020204" pitchFamily="34" charset="0"/>
            </a:endParaRPr>
          </a:p>
        </p:txBody>
      </p:sp>
      <p:pic>
        <p:nvPicPr>
          <p:cNvPr id="12" name="Gráfico 11">
            <a:extLst>
              <a:ext uri="{FF2B5EF4-FFF2-40B4-BE49-F238E27FC236}">
                <a16:creationId xmlns:a16="http://schemas.microsoft.com/office/drawing/2014/main" id="{877C00CB-802B-44F7-B183-151FB4F51A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91706">
            <a:off x="4470446" y="3343020"/>
            <a:ext cx="597740" cy="597740"/>
          </a:xfrm>
          <a:prstGeom prst="rect">
            <a:avLst/>
          </a:prstGeom>
        </p:spPr>
      </p:pic>
      <p:pic>
        <p:nvPicPr>
          <p:cNvPr id="13" name="Gráfico 12" descr="Preguntas">
            <a:extLst>
              <a:ext uri="{FF2B5EF4-FFF2-40B4-BE49-F238E27FC236}">
                <a16:creationId xmlns:a16="http://schemas.microsoft.com/office/drawing/2014/main" id="{1D866401-806C-4B90-92FF-59CD095C168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447642" y="3222148"/>
            <a:ext cx="1937311" cy="1937311"/>
          </a:xfrm>
          <a:prstGeom prst="rect">
            <a:avLst/>
          </a:prstGeom>
        </p:spPr>
      </p:pic>
    </p:spTree>
    <p:extLst>
      <p:ext uri="{BB962C8B-B14F-4D97-AF65-F5344CB8AC3E}">
        <p14:creationId xmlns:p14="http://schemas.microsoft.com/office/powerpoint/2010/main" val="23689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par>
                          <p:cTn id="31" fill="hold">
                            <p:stCondLst>
                              <p:cond delay="1000"/>
                            </p:stCondLst>
                            <p:childTnLst>
                              <p:par>
                                <p:cTn id="32" presetID="31"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fltVal val="0"/>
                                          </p:val>
                                        </p:tav>
                                        <p:tav tm="100000">
                                          <p:val>
                                            <p:strVal val="#ppt_w"/>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 calcmode="lin" valueType="num">
                                      <p:cBhvr>
                                        <p:cTn id="36" dur="1000" fill="hold"/>
                                        <p:tgtEl>
                                          <p:spTgt spid="6"/>
                                        </p:tgtEl>
                                        <p:attrNameLst>
                                          <p:attrName>style.rotation</p:attrName>
                                        </p:attrNameLst>
                                      </p:cBhvr>
                                      <p:tavLst>
                                        <p:tav tm="0">
                                          <p:val>
                                            <p:fltVal val="90"/>
                                          </p:val>
                                        </p:tav>
                                        <p:tav tm="100000">
                                          <p:val>
                                            <p:fltVal val="0"/>
                                          </p:val>
                                        </p:tav>
                                      </p:tavLst>
                                    </p:anim>
                                    <p:animEffect transition="in" filter="fade">
                                      <p:cBhvr>
                                        <p:cTn id="37" dur="1000"/>
                                        <p:tgtEl>
                                          <p:spTgt spid="6"/>
                                        </p:tgtEl>
                                      </p:cBhvr>
                                    </p:animEffect>
                                  </p:childTnLst>
                                </p:cTn>
                              </p:par>
                            </p:childTnLst>
                          </p:cTn>
                        </p:par>
                        <p:par>
                          <p:cTn id="38" fill="hold">
                            <p:stCondLst>
                              <p:cond delay="2000"/>
                            </p:stCondLst>
                            <p:childTnLst>
                              <p:par>
                                <p:cTn id="39" presetID="31"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1000" fill="hold"/>
                                        <p:tgtEl>
                                          <p:spTgt spid="7"/>
                                        </p:tgtEl>
                                        <p:attrNameLst>
                                          <p:attrName>ppt_w</p:attrName>
                                        </p:attrNameLst>
                                      </p:cBhvr>
                                      <p:tavLst>
                                        <p:tav tm="0">
                                          <p:val>
                                            <p:fltVal val="0"/>
                                          </p:val>
                                        </p:tav>
                                        <p:tav tm="100000">
                                          <p:val>
                                            <p:strVal val="#ppt_w"/>
                                          </p:val>
                                        </p:tav>
                                      </p:tavLst>
                                    </p:anim>
                                    <p:anim calcmode="lin" valueType="num">
                                      <p:cBhvr>
                                        <p:cTn id="42" dur="1000" fill="hold"/>
                                        <p:tgtEl>
                                          <p:spTgt spid="7"/>
                                        </p:tgtEl>
                                        <p:attrNameLst>
                                          <p:attrName>ppt_h</p:attrName>
                                        </p:attrNameLst>
                                      </p:cBhvr>
                                      <p:tavLst>
                                        <p:tav tm="0">
                                          <p:val>
                                            <p:fltVal val="0"/>
                                          </p:val>
                                        </p:tav>
                                        <p:tav tm="100000">
                                          <p:val>
                                            <p:strVal val="#ppt_h"/>
                                          </p:val>
                                        </p:tav>
                                      </p:tavLst>
                                    </p:anim>
                                    <p:anim calcmode="lin" valueType="num">
                                      <p:cBhvr>
                                        <p:cTn id="43" dur="1000" fill="hold"/>
                                        <p:tgtEl>
                                          <p:spTgt spid="7"/>
                                        </p:tgtEl>
                                        <p:attrNameLst>
                                          <p:attrName>style.rotation</p:attrName>
                                        </p:attrNameLst>
                                      </p:cBhvr>
                                      <p:tavLst>
                                        <p:tav tm="0">
                                          <p:val>
                                            <p:fltVal val="90"/>
                                          </p:val>
                                        </p:tav>
                                        <p:tav tm="100000">
                                          <p:val>
                                            <p:fltVal val="0"/>
                                          </p:val>
                                        </p:tav>
                                      </p:tavLst>
                                    </p:anim>
                                    <p:animEffect transition="in" filter="fade">
                                      <p:cBhvr>
                                        <p:cTn id="44" dur="1000"/>
                                        <p:tgtEl>
                                          <p:spTgt spid="7"/>
                                        </p:tgtEl>
                                      </p:cBhvr>
                                    </p:animEffect>
                                  </p:childTnLst>
                                </p:cTn>
                              </p:par>
                            </p:childTnLst>
                          </p:cTn>
                        </p:par>
                        <p:par>
                          <p:cTn id="45" fill="hold">
                            <p:stCondLst>
                              <p:cond delay="3000"/>
                            </p:stCondLst>
                            <p:childTnLst>
                              <p:par>
                                <p:cTn id="46" presetID="31"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1000" fill="hold"/>
                                        <p:tgtEl>
                                          <p:spTgt spid="8"/>
                                        </p:tgtEl>
                                        <p:attrNameLst>
                                          <p:attrName>ppt_w</p:attrName>
                                        </p:attrNameLst>
                                      </p:cBhvr>
                                      <p:tavLst>
                                        <p:tav tm="0">
                                          <p:val>
                                            <p:fltVal val="0"/>
                                          </p:val>
                                        </p:tav>
                                        <p:tav tm="100000">
                                          <p:val>
                                            <p:strVal val="#ppt_w"/>
                                          </p:val>
                                        </p:tav>
                                      </p:tavLst>
                                    </p:anim>
                                    <p:anim calcmode="lin" valueType="num">
                                      <p:cBhvr>
                                        <p:cTn id="49" dur="1000" fill="hold"/>
                                        <p:tgtEl>
                                          <p:spTgt spid="8"/>
                                        </p:tgtEl>
                                        <p:attrNameLst>
                                          <p:attrName>ppt_h</p:attrName>
                                        </p:attrNameLst>
                                      </p:cBhvr>
                                      <p:tavLst>
                                        <p:tav tm="0">
                                          <p:val>
                                            <p:fltVal val="0"/>
                                          </p:val>
                                        </p:tav>
                                        <p:tav tm="100000">
                                          <p:val>
                                            <p:strVal val="#ppt_h"/>
                                          </p:val>
                                        </p:tav>
                                      </p:tavLst>
                                    </p:anim>
                                    <p:anim calcmode="lin" valueType="num">
                                      <p:cBhvr>
                                        <p:cTn id="50" dur="1000" fill="hold"/>
                                        <p:tgtEl>
                                          <p:spTgt spid="8"/>
                                        </p:tgtEl>
                                        <p:attrNameLst>
                                          <p:attrName>style.rotation</p:attrName>
                                        </p:attrNameLst>
                                      </p:cBhvr>
                                      <p:tavLst>
                                        <p:tav tm="0">
                                          <p:val>
                                            <p:fltVal val="90"/>
                                          </p:val>
                                        </p:tav>
                                        <p:tav tm="100000">
                                          <p:val>
                                            <p:fltVal val="0"/>
                                          </p:val>
                                        </p:tav>
                                      </p:tavLst>
                                    </p:anim>
                                    <p:animEffect transition="in" filter="fade">
                                      <p:cBhvr>
                                        <p:cTn id="51" dur="1000"/>
                                        <p:tgtEl>
                                          <p:spTgt spid="8"/>
                                        </p:tgtEl>
                                      </p:cBhvr>
                                    </p:animEffect>
                                  </p:childTnLst>
                                </p:cTn>
                              </p:par>
                            </p:childTnLst>
                          </p:cTn>
                        </p:par>
                        <p:par>
                          <p:cTn id="52" fill="hold">
                            <p:stCondLst>
                              <p:cond delay="4000"/>
                            </p:stCondLst>
                            <p:childTnLst>
                              <p:par>
                                <p:cTn id="53" presetID="31"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1000" fill="hold"/>
                                        <p:tgtEl>
                                          <p:spTgt spid="9"/>
                                        </p:tgtEl>
                                        <p:attrNameLst>
                                          <p:attrName>ppt_w</p:attrName>
                                        </p:attrNameLst>
                                      </p:cBhvr>
                                      <p:tavLst>
                                        <p:tav tm="0">
                                          <p:val>
                                            <p:fltVal val="0"/>
                                          </p:val>
                                        </p:tav>
                                        <p:tav tm="100000">
                                          <p:val>
                                            <p:strVal val="#ppt_w"/>
                                          </p:val>
                                        </p:tav>
                                      </p:tavLst>
                                    </p:anim>
                                    <p:anim calcmode="lin" valueType="num">
                                      <p:cBhvr>
                                        <p:cTn id="56" dur="1000" fill="hold"/>
                                        <p:tgtEl>
                                          <p:spTgt spid="9"/>
                                        </p:tgtEl>
                                        <p:attrNameLst>
                                          <p:attrName>ppt_h</p:attrName>
                                        </p:attrNameLst>
                                      </p:cBhvr>
                                      <p:tavLst>
                                        <p:tav tm="0">
                                          <p:val>
                                            <p:fltVal val="0"/>
                                          </p:val>
                                        </p:tav>
                                        <p:tav tm="100000">
                                          <p:val>
                                            <p:strVal val="#ppt_h"/>
                                          </p:val>
                                        </p:tav>
                                      </p:tavLst>
                                    </p:anim>
                                    <p:anim calcmode="lin" valueType="num">
                                      <p:cBhvr>
                                        <p:cTn id="57" dur="1000" fill="hold"/>
                                        <p:tgtEl>
                                          <p:spTgt spid="9"/>
                                        </p:tgtEl>
                                        <p:attrNameLst>
                                          <p:attrName>style.rotation</p:attrName>
                                        </p:attrNameLst>
                                      </p:cBhvr>
                                      <p:tavLst>
                                        <p:tav tm="0">
                                          <p:val>
                                            <p:fltVal val="90"/>
                                          </p:val>
                                        </p:tav>
                                        <p:tav tm="100000">
                                          <p:val>
                                            <p:fltVal val="0"/>
                                          </p:val>
                                        </p:tav>
                                      </p:tavLst>
                                    </p:anim>
                                    <p:animEffect transition="in" filter="fade">
                                      <p:cBhvr>
                                        <p:cTn id="58" dur="10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down)">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0758DDE-0D4A-49EB-ABFA-8D784EFD5A9E}"/>
              </a:ext>
            </a:extLst>
          </p:cNvPr>
          <p:cNvSpPr txBox="1">
            <a:spLocks/>
          </p:cNvSpPr>
          <p:nvPr/>
        </p:nvSpPr>
        <p:spPr>
          <a:xfrm>
            <a:off x="857208" y="94147"/>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CO" sz="3984" b="1" dirty="0">
                <a:solidFill>
                  <a:schemeClr val="tx1"/>
                </a:solidFill>
                <a:latin typeface="Arial" panose="020B0604020202020204" pitchFamily="34" charset="0"/>
                <a:cs typeface="Arial" panose="020B0604020202020204" pitchFamily="34" charset="0"/>
              </a:rPr>
              <a:t>1.6 Integrar los </a:t>
            </a:r>
          </a:p>
          <a:p>
            <a:r>
              <a:rPr lang="es-CO" sz="3984" b="1" dirty="0">
                <a:solidFill>
                  <a:schemeClr val="tx1"/>
                </a:solidFill>
                <a:latin typeface="Arial" panose="020B0604020202020204" pitchFamily="34" charset="0"/>
                <a:cs typeface="Arial" panose="020B0604020202020204" pitchFamily="34" charset="0"/>
              </a:rPr>
              <a:t>resultados:</a:t>
            </a:r>
          </a:p>
        </p:txBody>
      </p:sp>
      <p:sp>
        <p:nvSpPr>
          <p:cNvPr id="7" name="CuadroTexto 6">
            <a:extLst>
              <a:ext uri="{FF2B5EF4-FFF2-40B4-BE49-F238E27FC236}">
                <a16:creationId xmlns:a16="http://schemas.microsoft.com/office/drawing/2014/main" id="{B5DE153B-5614-41C2-91F7-3E6DEE31D7A7}"/>
              </a:ext>
            </a:extLst>
          </p:cNvPr>
          <p:cNvSpPr txBox="1"/>
          <p:nvPr/>
        </p:nvSpPr>
        <p:spPr>
          <a:xfrm>
            <a:off x="5633999" y="1599890"/>
            <a:ext cx="6014775" cy="3693319"/>
          </a:xfrm>
          <a:prstGeom prst="rect">
            <a:avLst/>
          </a:prstGeom>
          <a:noFill/>
        </p:spPr>
        <p:txBody>
          <a:bodyPr wrap="square">
            <a:spAutoFit/>
          </a:bodyPr>
          <a:lstStyle/>
          <a:p>
            <a:pPr marL="742950" lvl="1" indent="-285750" algn="just">
              <a:buFont typeface="Arial" panose="020B0604020202020204" pitchFamily="34" charset="0"/>
              <a:buChar char="•"/>
              <a:defRPr/>
            </a:pPr>
            <a:r>
              <a:rPr lang="es-ES" dirty="0">
                <a:solidFill>
                  <a:schemeClr val="bg1"/>
                </a:solidFill>
              </a:rPr>
              <a:t>Establecer patrones que puedan generar alertas, basados en los resultados arrojados por cada segmento.</a:t>
            </a:r>
          </a:p>
          <a:p>
            <a:pPr marL="742950" lvl="1" indent="-285750" algn="just">
              <a:buFont typeface="Arial" panose="020B0604020202020204" pitchFamily="34" charset="0"/>
              <a:buChar char="•"/>
              <a:defRPr/>
            </a:pPr>
            <a:r>
              <a:rPr lang="es-ES" dirty="0">
                <a:solidFill>
                  <a:schemeClr val="bg1"/>
                </a:solidFill>
              </a:rPr>
              <a:t>De acuerdo con lo anterior, parametrizar dichos patrones o alertas y la frecuencia de su ejecución, en los aplicativos. </a:t>
            </a:r>
          </a:p>
          <a:p>
            <a:pPr marL="742950" lvl="1" indent="-285750" algn="just">
              <a:buFont typeface="Arial" panose="020B0604020202020204" pitchFamily="34" charset="0"/>
              <a:buChar char="•"/>
              <a:defRPr/>
            </a:pPr>
            <a:r>
              <a:rPr lang="es-ES" dirty="0">
                <a:solidFill>
                  <a:schemeClr val="bg1"/>
                </a:solidFill>
              </a:rPr>
              <a:t>Crear procedimientos para el análisis de las operaciones inusuales arrojadas por cada factor de riesgo.</a:t>
            </a:r>
          </a:p>
          <a:p>
            <a:pPr marL="742950" lvl="1" indent="-285750" algn="just">
              <a:buFont typeface="Arial" panose="020B0604020202020204" pitchFamily="34" charset="0"/>
              <a:buChar char="•"/>
              <a:defRPr/>
            </a:pPr>
            <a:r>
              <a:rPr lang="es-ES" dirty="0">
                <a:solidFill>
                  <a:schemeClr val="bg1"/>
                </a:solidFill>
              </a:rPr>
              <a:t>Validar y verificar a través de indicadores, si las alertas están siendo efectivas para la detección de operaciones inusuales relacionadas con LA/FT.</a:t>
            </a:r>
            <a:endParaRPr lang="es-CO" dirty="0">
              <a:solidFill>
                <a:schemeClr val="bg1"/>
              </a:solidFill>
            </a:endParaRPr>
          </a:p>
        </p:txBody>
      </p:sp>
      <p:sp>
        <p:nvSpPr>
          <p:cNvPr id="8" name="CuadroTexto 7">
            <a:extLst>
              <a:ext uri="{FF2B5EF4-FFF2-40B4-BE49-F238E27FC236}">
                <a16:creationId xmlns:a16="http://schemas.microsoft.com/office/drawing/2014/main" id="{1F5A8F5B-9FA7-45A9-A886-51DBF1FE129B}"/>
              </a:ext>
            </a:extLst>
          </p:cNvPr>
          <p:cNvSpPr txBox="1"/>
          <p:nvPr/>
        </p:nvSpPr>
        <p:spPr>
          <a:xfrm>
            <a:off x="682171" y="2492442"/>
            <a:ext cx="4542972" cy="2123658"/>
          </a:xfrm>
          <a:prstGeom prst="rect">
            <a:avLst/>
          </a:prstGeom>
          <a:noFill/>
        </p:spPr>
        <p:txBody>
          <a:bodyPr wrap="square">
            <a:spAutoFit/>
          </a:bodyPr>
          <a:lstStyle/>
          <a:p>
            <a:pPr lvl="1" algn="just">
              <a:defRPr/>
            </a:pPr>
            <a:r>
              <a:rPr lang="es-ES" sz="2000" b="1" dirty="0">
                <a:solidFill>
                  <a:srgbClr val="002060"/>
                </a:solidFill>
              </a:rPr>
              <a:t>Para integrar los resultados arrojados por la segmentación al proceso</a:t>
            </a:r>
          </a:p>
          <a:p>
            <a:pPr lvl="1" algn="just">
              <a:defRPr/>
            </a:pPr>
            <a:r>
              <a:rPr lang="es-ES" sz="2000" b="1" dirty="0">
                <a:solidFill>
                  <a:srgbClr val="002060"/>
                </a:solidFill>
              </a:rPr>
              <a:t>de monitoreo y seguimiento de transacciones es importante:</a:t>
            </a:r>
          </a:p>
          <a:p>
            <a:pPr lvl="1" algn="just">
              <a:defRPr/>
            </a:pPr>
            <a:endParaRPr lang="es-ES_tradnl" sz="3200" b="1" dirty="0">
              <a:solidFill>
                <a:srgbClr val="002060"/>
              </a:solidFill>
            </a:endParaRPr>
          </a:p>
        </p:txBody>
      </p:sp>
    </p:spTree>
    <p:extLst>
      <p:ext uri="{BB962C8B-B14F-4D97-AF65-F5344CB8AC3E}">
        <p14:creationId xmlns:p14="http://schemas.microsoft.com/office/powerpoint/2010/main" val="23839311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 Cómo segmentar base de datos en belleza y cosmética ☟">
            <a:extLst>
              <a:ext uri="{FF2B5EF4-FFF2-40B4-BE49-F238E27FC236}">
                <a16:creationId xmlns:a16="http://schemas.microsoft.com/office/drawing/2014/main" id="{CB3BFC7A-D370-4422-8A5E-19279E034036}"/>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2322" t="1" r="13746" b="-20270"/>
          <a:stretch/>
        </p:blipFill>
        <p:spPr bwMode="auto">
          <a:xfrm>
            <a:off x="5274122" y="1221188"/>
            <a:ext cx="6090552" cy="579612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Título 4">
            <a:extLst>
              <a:ext uri="{FF2B5EF4-FFF2-40B4-BE49-F238E27FC236}">
                <a16:creationId xmlns:a16="http://schemas.microsoft.com/office/drawing/2014/main" id="{39D8E49D-5318-41DE-8562-C8AF83A22116}"/>
              </a:ext>
            </a:extLst>
          </p:cNvPr>
          <p:cNvSpPr txBox="1">
            <a:spLocks/>
          </p:cNvSpPr>
          <p:nvPr/>
        </p:nvSpPr>
        <p:spPr>
          <a:xfrm>
            <a:off x="547418" y="2939902"/>
            <a:ext cx="4928722" cy="180410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rgbClr val="002060"/>
                </a:solidFill>
              </a:rPr>
              <a:t>Modelos Segmentación</a:t>
            </a:r>
            <a:endParaRPr lang="es-CO" sz="3984" b="1" dirty="0">
              <a:solidFill>
                <a:srgbClr val="002060"/>
              </a:solidFill>
            </a:endParaRPr>
          </a:p>
        </p:txBody>
      </p:sp>
    </p:spTree>
    <p:extLst>
      <p:ext uri="{BB962C8B-B14F-4D97-AF65-F5344CB8AC3E}">
        <p14:creationId xmlns:p14="http://schemas.microsoft.com/office/powerpoint/2010/main" val="10042712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0539A778-7BD5-44EF-92DB-60E4E3B31664}"/>
              </a:ext>
            </a:extLst>
          </p:cNvPr>
          <p:cNvSpPr txBox="1">
            <a:spLocks/>
          </p:cNvSpPr>
          <p:nvPr/>
        </p:nvSpPr>
        <p:spPr>
          <a:xfrm>
            <a:off x="624308" y="296405"/>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rPr>
              <a:t>Metodología</a:t>
            </a:r>
            <a:endParaRPr lang="es-CO" sz="3984" b="1" dirty="0">
              <a:solidFill>
                <a:schemeClr val="tx1"/>
              </a:solidFill>
            </a:endParaRPr>
          </a:p>
        </p:txBody>
      </p:sp>
      <p:sp>
        <p:nvSpPr>
          <p:cNvPr id="4" name="Marcador de contenido 5">
            <a:extLst>
              <a:ext uri="{FF2B5EF4-FFF2-40B4-BE49-F238E27FC236}">
                <a16:creationId xmlns:a16="http://schemas.microsoft.com/office/drawing/2014/main" id="{7F08C093-D19A-46AA-BECF-A80CC38122EE}"/>
              </a:ext>
            </a:extLst>
          </p:cNvPr>
          <p:cNvSpPr txBox="1">
            <a:spLocks/>
          </p:cNvSpPr>
          <p:nvPr/>
        </p:nvSpPr>
        <p:spPr>
          <a:xfrm>
            <a:off x="5043334" y="899960"/>
            <a:ext cx="6992722" cy="56616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D4D4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391" b="1" dirty="0"/>
              <a:t>Minería de Datos</a:t>
            </a:r>
          </a:p>
          <a:p>
            <a:pPr marL="0" indent="0" algn="just">
              <a:buNone/>
            </a:pPr>
            <a:endParaRPr lang="es-ES" sz="1992" dirty="0"/>
          </a:p>
          <a:p>
            <a:pPr marL="0" indent="0" algn="just">
              <a:buNone/>
            </a:pPr>
            <a:r>
              <a:rPr lang="es-ES" sz="1992" dirty="0"/>
              <a:t>El proceso de descubrir patrones y relaciones útiles e interesantes a partir de grandes volúmenes de datos.</a:t>
            </a:r>
          </a:p>
          <a:p>
            <a:pPr marL="0" indent="0" algn="just">
              <a:buNone/>
            </a:pPr>
            <a:r>
              <a:rPr lang="es-ES" sz="1992" dirty="0"/>
              <a:t>Este campo combina herramientas de la estadística e inteligencia artificial, con bases de datos, para analizar enormes colecciones de datos en formato digital, también conocidos como data sets.</a:t>
            </a:r>
          </a:p>
          <a:p>
            <a:pPr marL="0" indent="0" algn="just">
              <a:buNone/>
            </a:pPr>
            <a:r>
              <a:rPr lang="es-ES" sz="1992" dirty="0"/>
              <a:t>A medida que la capacidad de almacenamiento de los sistemas computacionales comenzó a aumentar drásticamente en la década de 1980, muchas compañías comenzaron a guardar cada vez mayor cantidad de datos de sus transacciones. Pero las colecciones resultantes, llamados data </a:t>
            </a:r>
            <a:r>
              <a:rPr lang="es-ES" sz="1992" dirty="0" err="1"/>
              <a:t>warehouse</a:t>
            </a:r>
            <a:r>
              <a:rPr lang="es-ES" sz="1992" dirty="0"/>
              <a:t>, resultaron ser muy grandes para ser analizados con herramientas estadísticas tradicionales. Después de un largo tiempo donde se llevaron a cabo conferencias y workshops, en 1997 se lanzó el documento “Minería de Datos y Descubrimiento del Conocimiento”</a:t>
            </a:r>
            <a:endParaRPr lang="es-CO" sz="1992" dirty="0"/>
          </a:p>
        </p:txBody>
      </p:sp>
      <p:pic>
        <p:nvPicPr>
          <p:cNvPr id="5" name="Imagen 4">
            <a:extLst>
              <a:ext uri="{FF2B5EF4-FFF2-40B4-BE49-F238E27FC236}">
                <a16:creationId xmlns:a16="http://schemas.microsoft.com/office/drawing/2014/main" id="{15B045EE-783D-FE2C-6DA6-8C1A9AD6105A}"/>
              </a:ext>
            </a:extLst>
          </p:cNvPr>
          <p:cNvPicPr>
            <a:picLocks noChangeAspect="1"/>
          </p:cNvPicPr>
          <p:nvPr/>
        </p:nvPicPr>
        <p:blipFill>
          <a:blip r:embed="rId3"/>
          <a:stretch>
            <a:fillRect/>
          </a:stretch>
        </p:blipFill>
        <p:spPr>
          <a:xfrm>
            <a:off x="284343" y="2325121"/>
            <a:ext cx="4440790" cy="3193176"/>
          </a:xfrm>
          <a:prstGeom prst="rect">
            <a:avLst/>
          </a:prstGeom>
        </p:spPr>
      </p:pic>
    </p:spTree>
    <p:extLst>
      <p:ext uri="{BB962C8B-B14F-4D97-AF65-F5344CB8AC3E}">
        <p14:creationId xmlns:p14="http://schemas.microsoft.com/office/powerpoint/2010/main" val="24956641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E766BF51-293E-4BC2-8019-1F4342351A8C}"/>
              </a:ext>
            </a:extLst>
          </p:cNvPr>
          <p:cNvSpPr txBox="1">
            <a:spLocks/>
          </p:cNvSpPr>
          <p:nvPr/>
        </p:nvSpPr>
        <p:spPr>
          <a:xfrm>
            <a:off x="304778" y="272146"/>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rPr>
              <a:t>Metodología</a:t>
            </a:r>
            <a:endParaRPr lang="es-CO" sz="3984" b="1" dirty="0">
              <a:solidFill>
                <a:schemeClr val="tx1"/>
              </a:solidFill>
            </a:endParaRPr>
          </a:p>
        </p:txBody>
      </p:sp>
      <p:pic>
        <p:nvPicPr>
          <p:cNvPr id="4" name="Imagen 3">
            <a:extLst>
              <a:ext uri="{FF2B5EF4-FFF2-40B4-BE49-F238E27FC236}">
                <a16:creationId xmlns:a16="http://schemas.microsoft.com/office/drawing/2014/main" id="{1AC44A33-A0F0-43B9-AB61-FB63BED5C72B}"/>
              </a:ext>
            </a:extLst>
          </p:cNvPr>
          <p:cNvPicPr>
            <a:picLocks noChangeAspect="1"/>
          </p:cNvPicPr>
          <p:nvPr/>
        </p:nvPicPr>
        <p:blipFill rotWithShape="1">
          <a:blip r:embed="rId3"/>
          <a:srcRect l="5273" r="6055" b="6852"/>
          <a:stretch/>
        </p:blipFill>
        <p:spPr>
          <a:xfrm>
            <a:off x="1977656" y="1488557"/>
            <a:ext cx="7219507" cy="3836294"/>
          </a:xfrm>
          <a:prstGeom prst="rect">
            <a:avLst/>
          </a:prstGeom>
        </p:spPr>
      </p:pic>
      <p:sp>
        <p:nvSpPr>
          <p:cNvPr id="5" name="Marcador de contenido 5">
            <a:extLst>
              <a:ext uri="{FF2B5EF4-FFF2-40B4-BE49-F238E27FC236}">
                <a16:creationId xmlns:a16="http://schemas.microsoft.com/office/drawing/2014/main" id="{085604CF-0027-4B0F-BB19-374F0E643124}"/>
              </a:ext>
            </a:extLst>
          </p:cNvPr>
          <p:cNvSpPr txBox="1">
            <a:spLocks/>
          </p:cNvSpPr>
          <p:nvPr/>
        </p:nvSpPr>
        <p:spPr>
          <a:xfrm>
            <a:off x="510452" y="1198545"/>
            <a:ext cx="10950978" cy="41708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D4D4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ES" sz="2391" b="1" dirty="0"/>
          </a:p>
          <a:p>
            <a:pPr marL="0" indent="0">
              <a:buNone/>
            </a:pPr>
            <a:endParaRPr lang="es-ES" sz="2391" b="1" dirty="0"/>
          </a:p>
          <a:p>
            <a:pPr marL="0" indent="0">
              <a:buNone/>
            </a:pPr>
            <a:endParaRPr lang="es-ES" sz="2391" b="1" dirty="0"/>
          </a:p>
          <a:p>
            <a:pPr marL="0" indent="0">
              <a:buNone/>
            </a:pPr>
            <a:endParaRPr lang="es-ES" sz="2391" b="1" dirty="0"/>
          </a:p>
          <a:p>
            <a:pPr marL="0" indent="0">
              <a:buNone/>
            </a:pPr>
            <a:endParaRPr lang="es-ES" sz="2391" b="1" dirty="0"/>
          </a:p>
          <a:p>
            <a:pPr marL="0" indent="0">
              <a:buNone/>
            </a:pPr>
            <a:endParaRPr lang="es-ES" sz="2391" b="1" dirty="0"/>
          </a:p>
          <a:p>
            <a:pPr marL="0" indent="0">
              <a:buNone/>
            </a:pPr>
            <a:endParaRPr lang="es-ES" sz="2391" b="1" dirty="0"/>
          </a:p>
          <a:p>
            <a:pPr marL="0" indent="0">
              <a:buNone/>
            </a:pPr>
            <a:endParaRPr lang="es-ES" sz="2391" b="1" dirty="0"/>
          </a:p>
        </p:txBody>
      </p:sp>
      <p:sp>
        <p:nvSpPr>
          <p:cNvPr id="6" name="CuadroTexto 5">
            <a:extLst>
              <a:ext uri="{FF2B5EF4-FFF2-40B4-BE49-F238E27FC236}">
                <a16:creationId xmlns:a16="http://schemas.microsoft.com/office/drawing/2014/main" id="{6A602171-39A2-5347-9D42-D5E501E06CEA}"/>
              </a:ext>
            </a:extLst>
          </p:cNvPr>
          <p:cNvSpPr txBox="1"/>
          <p:nvPr/>
        </p:nvSpPr>
        <p:spPr>
          <a:xfrm>
            <a:off x="5186030" y="881065"/>
            <a:ext cx="6097772" cy="523220"/>
          </a:xfrm>
          <a:prstGeom prst="rect">
            <a:avLst/>
          </a:prstGeom>
          <a:noFill/>
        </p:spPr>
        <p:txBody>
          <a:bodyPr wrap="square">
            <a:spAutoFit/>
          </a:bodyPr>
          <a:lstStyle/>
          <a:p>
            <a:pPr marL="0" indent="0">
              <a:buNone/>
            </a:pPr>
            <a:r>
              <a:rPr lang="es-ES" sz="2800" b="1" dirty="0">
                <a:solidFill>
                  <a:srgbClr val="002060"/>
                </a:solidFill>
              </a:rPr>
              <a:t>Minería de Datos</a:t>
            </a:r>
          </a:p>
        </p:txBody>
      </p:sp>
      <p:sp>
        <p:nvSpPr>
          <p:cNvPr id="8" name="CuadroTexto 7">
            <a:extLst>
              <a:ext uri="{FF2B5EF4-FFF2-40B4-BE49-F238E27FC236}">
                <a16:creationId xmlns:a16="http://schemas.microsoft.com/office/drawing/2014/main" id="{72E8E595-C5A8-F7B4-E84A-714706777EAF}"/>
              </a:ext>
            </a:extLst>
          </p:cNvPr>
          <p:cNvSpPr txBox="1"/>
          <p:nvPr/>
        </p:nvSpPr>
        <p:spPr>
          <a:xfrm>
            <a:off x="911323" y="5344480"/>
            <a:ext cx="10848286" cy="923330"/>
          </a:xfrm>
          <a:prstGeom prst="rect">
            <a:avLst/>
          </a:prstGeom>
          <a:noFill/>
        </p:spPr>
        <p:txBody>
          <a:bodyPr wrap="square">
            <a:spAutoFit/>
          </a:bodyPr>
          <a:lstStyle/>
          <a:p>
            <a:pPr marL="0" indent="0" algn="just">
              <a:buNone/>
            </a:pPr>
            <a:r>
              <a:rPr lang="es-ES" sz="1800" dirty="0">
                <a:solidFill>
                  <a:schemeClr val="bg1"/>
                </a:solidFill>
              </a:rPr>
              <a:t>Encuestas realizadas por </a:t>
            </a:r>
            <a:r>
              <a:rPr lang="es-ES" sz="1800" b="1" dirty="0" err="1">
                <a:solidFill>
                  <a:schemeClr val="bg1"/>
                </a:solidFill>
              </a:rPr>
              <a:t>kdnuggets</a:t>
            </a:r>
            <a:r>
              <a:rPr lang="es-ES" sz="1800" dirty="0">
                <a:solidFill>
                  <a:schemeClr val="bg1"/>
                </a:solidFill>
              </a:rPr>
              <a:t> entre 2002 y 2014 tienden a reflejar el dominio de CRISP-DM como metodología más empleada en la gestión de proyectos de </a:t>
            </a:r>
            <a:r>
              <a:rPr lang="es-ES" sz="1800" b="1" dirty="0">
                <a:solidFill>
                  <a:schemeClr val="bg1"/>
                </a:solidFill>
              </a:rPr>
              <a:t>Data </a:t>
            </a:r>
            <a:r>
              <a:rPr lang="es-ES" sz="1800" b="1" dirty="0" err="1">
                <a:solidFill>
                  <a:schemeClr val="bg1"/>
                </a:solidFill>
              </a:rPr>
              <a:t>Mining</a:t>
            </a:r>
            <a:r>
              <a:rPr lang="es-ES" sz="1800" dirty="0">
                <a:solidFill>
                  <a:schemeClr val="bg1"/>
                </a:solidFill>
              </a:rPr>
              <a:t>, seguida de SEMMA y KDD, no obstante, existe un porcentaje importante de expertos que emplea su propia metodología.</a:t>
            </a:r>
            <a:endParaRPr lang="es-ES" sz="4000" b="1" dirty="0">
              <a:solidFill>
                <a:schemeClr val="bg1"/>
              </a:solidFill>
            </a:endParaRPr>
          </a:p>
        </p:txBody>
      </p:sp>
    </p:spTree>
    <p:extLst>
      <p:ext uri="{BB962C8B-B14F-4D97-AF65-F5344CB8AC3E}">
        <p14:creationId xmlns:p14="http://schemas.microsoft.com/office/powerpoint/2010/main" val="1595736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D58CDC3-9A28-446C-AF92-CCEC7AD7748D}"/>
              </a:ext>
            </a:extLst>
          </p:cNvPr>
          <p:cNvSpPr txBox="1">
            <a:spLocks/>
          </p:cNvSpPr>
          <p:nvPr/>
        </p:nvSpPr>
        <p:spPr>
          <a:xfrm>
            <a:off x="187819" y="168815"/>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rPr>
              <a:t>Metodología</a:t>
            </a:r>
            <a:endParaRPr lang="es-CO" sz="3984" b="1" dirty="0">
              <a:solidFill>
                <a:schemeClr val="tx1"/>
              </a:solidFill>
            </a:endParaRPr>
          </a:p>
        </p:txBody>
      </p:sp>
      <p:pic>
        <p:nvPicPr>
          <p:cNvPr id="4" name="Picture 2">
            <a:extLst>
              <a:ext uri="{FF2B5EF4-FFF2-40B4-BE49-F238E27FC236}">
                <a16:creationId xmlns:a16="http://schemas.microsoft.com/office/drawing/2014/main" id="{A87D5170-A6EB-43DE-9C01-27E575AB714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07413" y="1850426"/>
            <a:ext cx="6577174" cy="461158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5">
            <a:extLst>
              <a:ext uri="{FF2B5EF4-FFF2-40B4-BE49-F238E27FC236}">
                <a16:creationId xmlns:a16="http://schemas.microsoft.com/office/drawing/2014/main" id="{9A7AB5EA-B1D6-4AA1-BD4B-E7F3F9ABE134}"/>
              </a:ext>
            </a:extLst>
          </p:cNvPr>
          <p:cNvSpPr txBox="1">
            <a:spLocks/>
          </p:cNvSpPr>
          <p:nvPr/>
        </p:nvSpPr>
        <p:spPr>
          <a:xfrm>
            <a:off x="5061098" y="966205"/>
            <a:ext cx="6972007" cy="6825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D4D4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000" b="1" dirty="0"/>
              <a:t>CRISP-DM </a:t>
            </a:r>
            <a:r>
              <a:rPr lang="es-ES" sz="2000" dirty="0"/>
              <a:t>(Cross-</a:t>
            </a:r>
            <a:r>
              <a:rPr lang="es-ES" sz="2000" dirty="0" err="1"/>
              <a:t>Industry</a:t>
            </a:r>
            <a:r>
              <a:rPr lang="es-ES" sz="2000" dirty="0"/>
              <a:t> Standard </a:t>
            </a:r>
            <a:r>
              <a:rPr lang="es-ES" sz="2000" dirty="0" err="1"/>
              <a:t>Process</a:t>
            </a:r>
            <a:r>
              <a:rPr lang="es-ES" sz="2000" dirty="0"/>
              <a:t> </a:t>
            </a:r>
            <a:r>
              <a:rPr lang="es-ES" sz="2000" dirty="0" err="1"/>
              <a:t>for</a:t>
            </a:r>
            <a:r>
              <a:rPr lang="es-ES" sz="2000" dirty="0"/>
              <a:t> Data </a:t>
            </a:r>
            <a:r>
              <a:rPr lang="es-ES" sz="2000" dirty="0" err="1"/>
              <a:t>Mining</a:t>
            </a:r>
            <a:r>
              <a:rPr lang="es-ES" sz="2000" dirty="0"/>
              <a:t>)</a:t>
            </a:r>
            <a:endParaRPr lang="es-CO" sz="2000" dirty="0"/>
          </a:p>
        </p:txBody>
      </p:sp>
    </p:spTree>
    <p:extLst>
      <p:ext uri="{BB962C8B-B14F-4D97-AF65-F5344CB8AC3E}">
        <p14:creationId xmlns:p14="http://schemas.microsoft.com/office/powerpoint/2010/main" val="6999552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0F2BD96-3CA5-4FA3-B6E6-398F326FF2C4}"/>
              </a:ext>
            </a:extLst>
          </p:cNvPr>
          <p:cNvSpPr txBox="1">
            <a:spLocks/>
          </p:cNvSpPr>
          <p:nvPr/>
        </p:nvSpPr>
        <p:spPr>
          <a:xfrm>
            <a:off x="506796" y="264508"/>
            <a:ext cx="9553584" cy="489697"/>
          </a:xfrm>
          <a:prstGeom prst="rect">
            <a:avLst/>
          </a:prstGeom>
        </p:spPr>
        <p:txBody>
          <a:bodyPr vert="horz" lIns="91084" tIns="45542" rIns="91084" bIns="45542" rtlCol="0" anchor="t">
            <a:noAutofit/>
          </a:bodyPr>
          <a:lstStyle>
            <a:lvl1pPr algn="l" defTabSz="457200" rtl="0" eaLnBrk="1" latinLnBrk="0" hangingPunct="1">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5417">
              <a:defRPr/>
            </a:pPr>
            <a:r>
              <a:rPr lang="es-ES" sz="3984" dirty="0">
                <a:solidFill>
                  <a:schemeClr val="tx1"/>
                </a:solidFill>
              </a:rPr>
              <a:t>Metodología</a:t>
            </a:r>
            <a:endParaRPr lang="es-CO" sz="3984" dirty="0">
              <a:solidFill>
                <a:schemeClr val="tx1"/>
              </a:solidFill>
            </a:endParaRPr>
          </a:p>
        </p:txBody>
      </p:sp>
      <p:pic>
        <p:nvPicPr>
          <p:cNvPr id="7" name="Imagen 6">
            <a:extLst>
              <a:ext uri="{FF2B5EF4-FFF2-40B4-BE49-F238E27FC236}">
                <a16:creationId xmlns:a16="http://schemas.microsoft.com/office/drawing/2014/main" id="{4C8E0802-0AB4-4C76-BD13-7792025745F5}"/>
              </a:ext>
            </a:extLst>
          </p:cNvPr>
          <p:cNvPicPr>
            <a:picLocks noChangeAspect="1"/>
          </p:cNvPicPr>
          <p:nvPr/>
        </p:nvPicPr>
        <p:blipFill>
          <a:blip r:embed="rId3"/>
          <a:stretch>
            <a:fillRect/>
          </a:stretch>
        </p:blipFill>
        <p:spPr>
          <a:xfrm>
            <a:off x="933435" y="1456661"/>
            <a:ext cx="9553584" cy="4912242"/>
          </a:xfrm>
          <a:prstGeom prst="rect">
            <a:avLst/>
          </a:prstGeom>
        </p:spPr>
      </p:pic>
      <p:sp>
        <p:nvSpPr>
          <p:cNvPr id="8" name="Marcador de contenido 5">
            <a:extLst>
              <a:ext uri="{FF2B5EF4-FFF2-40B4-BE49-F238E27FC236}">
                <a16:creationId xmlns:a16="http://schemas.microsoft.com/office/drawing/2014/main" id="{C5F7CB4B-8EC7-425B-96FD-F665059EBD2A}"/>
              </a:ext>
            </a:extLst>
          </p:cNvPr>
          <p:cNvSpPr txBox="1">
            <a:spLocks/>
          </p:cNvSpPr>
          <p:nvPr/>
        </p:nvSpPr>
        <p:spPr>
          <a:xfrm>
            <a:off x="5635828" y="867078"/>
            <a:ext cx="5400533" cy="6825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D4D4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0834">
              <a:spcBef>
                <a:spcPts val="996"/>
              </a:spcBef>
              <a:buNone/>
              <a:defRPr/>
            </a:pPr>
            <a:r>
              <a:rPr lang="es-ES" sz="1992" b="1" dirty="0"/>
              <a:t>KDD (</a:t>
            </a:r>
            <a:r>
              <a:rPr lang="es-ES" sz="1992" b="1" dirty="0" err="1"/>
              <a:t>Knowledge</a:t>
            </a:r>
            <a:r>
              <a:rPr lang="es-ES" sz="1992" b="1" dirty="0"/>
              <a:t> Discovery in </a:t>
            </a:r>
            <a:r>
              <a:rPr lang="es-ES" sz="1992" b="1" dirty="0" err="1"/>
              <a:t>Databases</a:t>
            </a:r>
            <a:r>
              <a:rPr lang="es-ES" sz="1992" b="1" dirty="0"/>
              <a:t>)</a:t>
            </a:r>
            <a:endParaRPr lang="es-CO" sz="1992" b="1" dirty="0"/>
          </a:p>
        </p:txBody>
      </p:sp>
    </p:spTree>
    <p:extLst>
      <p:ext uri="{BB962C8B-B14F-4D97-AF65-F5344CB8AC3E}">
        <p14:creationId xmlns:p14="http://schemas.microsoft.com/office/powerpoint/2010/main" val="1306477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F120DEF-1CDD-47A4-82B1-468EC146A4B8}"/>
              </a:ext>
            </a:extLst>
          </p:cNvPr>
          <p:cNvSpPr txBox="1">
            <a:spLocks/>
          </p:cNvSpPr>
          <p:nvPr/>
        </p:nvSpPr>
        <p:spPr>
          <a:xfrm>
            <a:off x="1070322" y="328303"/>
            <a:ext cx="9553584" cy="489697"/>
          </a:xfrm>
          <a:prstGeom prst="rect">
            <a:avLst/>
          </a:prstGeom>
        </p:spPr>
        <p:txBody>
          <a:bodyPr vert="horz" lIns="91084" tIns="45542" rIns="91084" bIns="45542" rtlCol="0" anchor="t">
            <a:noAutofit/>
          </a:bodyPr>
          <a:lstStyle>
            <a:lvl1pPr algn="l" defTabSz="457200" rtl="0" eaLnBrk="1" latinLnBrk="0" hangingPunct="1">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5417">
              <a:defRPr/>
            </a:pPr>
            <a:r>
              <a:rPr lang="es-ES" sz="3984" dirty="0">
                <a:solidFill>
                  <a:schemeClr val="tx1"/>
                </a:solidFill>
              </a:rPr>
              <a:t>Metodología</a:t>
            </a:r>
            <a:endParaRPr lang="es-CO" sz="3984" dirty="0">
              <a:solidFill>
                <a:schemeClr val="tx1"/>
              </a:solidFill>
            </a:endParaRPr>
          </a:p>
        </p:txBody>
      </p:sp>
      <p:sp>
        <p:nvSpPr>
          <p:cNvPr id="4" name="Marcador de contenido 5">
            <a:extLst>
              <a:ext uri="{FF2B5EF4-FFF2-40B4-BE49-F238E27FC236}">
                <a16:creationId xmlns:a16="http://schemas.microsoft.com/office/drawing/2014/main" id="{E4C39268-485B-469E-BE78-286B956B7F7E}"/>
              </a:ext>
            </a:extLst>
          </p:cNvPr>
          <p:cNvSpPr txBox="1">
            <a:spLocks/>
          </p:cNvSpPr>
          <p:nvPr/>
        </p:nvSpPr>
        <p:spPr>
          <a:xfrm>
            <a:off x="5391280" y="892578"/>
            <a:ext cx="5400533" cy="6825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D4D4D"/>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D4D4D"/>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D4D4D"/>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0834">
              <a:spcBef>
                <a:spcPts val="996"/>
              </a:spcBef>
              <a:buNone/>
              <a:defRPr/>
            </a:pPr>
            <a:r>
              <a:rPr lang="es-ES" sz="1992" b="1" dirty="0"/>
              <a:t>SEMMA (</a:t>
            </a:r>
            <a:r>
              <a:rPr lang="es-ES" sz="1594" b="1" dirty="0" err="1"/>
              <a:t>Sample</a:t>
            </a:r>
            <a:r>
              <a:rPr lang="es-ES" sz="1594" b="1" dirty="0"/>
              <a:t>, Explore, </a:t>
            </a:r>
            <a:r>
              <a:rPr lang="es-ES" sz="1594" b="1" dirty="0" err="1"/>
              <a:t>Modify</a:t>
            </a:r>
            <a:r>
              <a:rPr lang="es-ES" sz="1594" b="1" dirty="0"/>
              <a:t>, </a:t>
            </a:r>
            <a:r>
              <a:rPr lang="es-ES" sz="1594" b="1" dirty="0" err="1"/>
              <a:t>Model</a:t>
            </a:r>
            <a:r>
              <a:rPr lang="es-ES" sz="1594" b="1" dirty="0"/>
              <a:t>, </a:t>
            </a:r>
            <a:r>
              <a:rPr lang="es-ES" sz="1594" b="1" dirty="0" err="1"/>
              <a:t>Assess</a:t>
            </a:r>
            <a:r>
              <a:rPr lang="es-ES" sz="1992" b="1" dirty="0"/>
              <a:t>)</a:t>
            </a:r>
            <a:endParaRPr lang="es-CO" sz="1992" b="1" dirty="0"/>
          </a:p>
        </p:txBody>
      </p:sp>
      <p:pic>
        <p:nvPicPr>
          <p:cNvPr id="5" name="Imagen 4">
            <a:extLst>
              <a:ext uri="{FF2B5EF4-FFF2-40B4-BE49-F238E27FC236}">
                <a16:creationId xmlns:a16="http://schemas.microsoft.com/office/drawing/2014/main" id="{62703370-80F4-4709-8FA4-819C4D7F7BED}"/>
              </a:ext>
            </a:extLst>
          </p:cNvPr>
          <p:cNvPicPr>
            <a:picLocks noChangeAspect="1"/>
          </p:cNvPicPr>
          <p:nvPr/>
        </p:nvPicPr>
        <p:blipFill>
          <a:blip r:embed="rId3"/>
          <a:stretch>
            <a:fillRect/>
          </a:stretch>
        </p:blipFill>
        <p:spPr>
          <a:xfrm>
            <a:off x="847111" y="2066538"/>
            <a:ext cx="10306692" cy="3633070"/>
          </a:xfrm>
          <a:prstGeom prst="rect">
            <a:avLst/>
          </a:prstGeom>
        </p:spPr>
      </p:pic>
    </p:spTree>
    <p:extLst>
      <p:ext uri="{BB962C8B-B14F-4D97-AF65-F5344CB8AC3E}">
        <p14:creationId xmlns:p14="http://schemas.microsoft.com/office/powerpoint/2010/main" val="24553176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0556DBA-678F-411A-BFCD-EDA39589ADFE}"/>
              </a:ext>
            </a:extLst>
          </p:cNvPr>
          <p:cNvSpPr txBox="1">
            <a:spLocks/>
          </p:cNvSpPr>
          <p:nvPr/>
        </p:nvSpPr>
        <p:spPr>
          <a:xfrm>
            <a:off x="1070322" y="328303"/>
            <a:ext cx="9553584" cy="489697"/>
          </a:xfrm>
          <a:prstGeom prst="rect">
            <a:avLst/>
          </a:prstGeom>
        </p:spPr>
        <p:txBody>
          <a:bodyPr vert="horz" lIns="91084" tIns="45542" rIns="91084" bIns="45542" rtlCol="0" anchor="t">
            <a:noAutofit/>
          </a:bodyPr>
          <a:lstStyle>
            <a:lvl1pPr algn="l" defTabSz="457200" rtl="0" eaLnBrk="1" latinLnBrk="0" hangingPunct="1">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5417">
              <a:defRPr/>
            </a:pPr>
            <a:r>
              <a:rPr lang="es-ES" sz="3984" dirty="0">
                <a:solidFill>
                  <a:schemeClr val="tx1"/>
                </a:solidFill>
              </a:rPr>
              <a:t>Metodología</a:t>
            </a:r>
            <a:endParaRPr lang="es-CO" sz="3984" dirty="0">
              <a:solidFill>
                <a:schemeClr val="tx1"/>
              </a:solidFill>
            </a:endParaRPr>
          </a:p>
        </p:txBody>
      </p:sp>
      <p:pic>
        <p:nvPicPr>
          <p:cNvPr id="6" name="Imagen 5">
            <a:extLst>
              <a:ext uri="{FF2B5EF4-FFF2-40B4-BE49-F238E27FC236}">
                <a16:creationId xmlns:a16="http://schemas.microsoft.com/office/drawing/2014/main" id="{236C7972-425F-479F-BF81-1A43F4DB3BD9}"/>
              </a:ext>
            </a:extLst>
          </p:cNvPr>
          <p:cNvPicPr>
            <a:picLocks noChangeAspect="1"/>
          </p:cNvPicPr>
          <p:nvPr/>
        </p:nvPicPr>
        <p:blipFill>
          <a:blip r:embed="rId2"/>
          <a:stretch>
            <a:fillRect/>
          </a:stretch>
        </p:blipFill>
        <p:spPr>
          <a:xfrm>
            <a:off x="974219" y="2007424"/>
            <a:ext cx="10636534" cy="4064367"/>
          </a:xfrm>
          <a:prstGeom prst="rect">
            <a:avLst/>
          </a:prstGeom>
        </p:spPr>
      </p:pic>
    </p:spTree>
    <p:extLst>
      <p:ext uri="{BB962C8B-B14F-4D97-AF65-F5344CB8AC3E}">
        <p14:creationId xmlns:p14="http://schemas.microsoft.com/office/powerpoint/2010/main" val="1961387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B8C72346-4097-4F5A-91EB-D62A2EF35FAE}"/>
              </a:ext>
            </a:extLst>
          </p:cNvPr>
          <p:cNvSpPr txBox="1">
            <a:spLocks/>
          </p:cNvSpPr>
          <p:nvPr/>
        </p:nvSpPr>
        <p:spPr>
          <a:xfrm>
            <a:off x="1070322" y="328303"/>
            <a:ext cx="9553584" cy="489697"/>
          </a:xfrm>
          <a:prstGeom prst="rect">
            <a:avLst/>
          </a:prstGeom>
        </p:spPr>
        <p:txBody>
          <a:bodyPr vert="horz" lIns="91084" tIns="45542" rIns="91084" bIns="45542" rtlCol="0" anchor="t">
            <a:noAutofit/>
          </a:bodyPr>
          <a:lstStyle>
            <a:lvl1pPr algn="l" defTabSz="457200" rtl="0" eaLnBrk="1" latinLnBrk="0" hangingPunct="1">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5417">
              <a:defRPr/>
            </a:pPr>
            <a:r>
              <a:rPr lang="es-ES" sz="3984" dirty="0">
                <a:solidFill>
                  <a:schemeClr val="tx1"/>
                </a:solidFill>
              </a:rPr>
              <a:t>CRISP-DM </a:t>
            </a:r>
            <a:endParaRPr lang="es-CO" sz="3984" dirty="0">
              <a:solidFill>
                <a:schemeClr val="tx1"/>
              </a:solidFill>
            </a:endParaRPr>
          </a:p>
        </p:txBody>
      </p:sp>
      <p:sp>
        <p:nvSpPr>
          <p:cNvPr id="9" name="Marcador de contenido 2">
            <a:extLst>
              <a:ext uri="{FF2B5EF4-FFF2-40B4-BE49-F238E27FC236}">
                <a16:creationId xmlns:a16="http://schemas.microsoft.com/office/drawing/2014/main" id="{F9545FFF-7300-4DAD-8099-0309EEA931BB}"/>
              </a:ext>
            </a:extLst>
          </p:cNvPr>
          <p:cNvSpPr txBox="1">
            <a:spLocks/>
          </p:cNvSpPr>
          <p:nvPr/>
        </p:nvSpPr>
        <p:spPr>
          <a:xfrm>
            <a:off x="3710074" y="1532460"/>
            <a:ext cx="4574041" cy="4997237"/>
          </a:xfrm>
          <a:prstGeom prst="rect">
            <a:avLst/>
          </a:prstGeom>
        </p:spPr>
        <p:txBody>
          <a:bodyPr vert="horz" lIns="91084" tIns="45542" rIns="91084" bIns="45542"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defTabSz="455417">
              <a:spcBef>
                <a:spcPts val="996"/>
              </a:spcBef>
              <a:buClr>
                <a:srgbClr val="90C226"/>
              </a:buClr>
              <a:buNone/>
              <a:defRPr/>
            </a:pPr>
            <a:r>
              <a:rPr lang="es-ES" sz="1992" b="1" dirty="0"/>
              <a:t>Esta fase se centra en el entendimiento del negocio a analizar, es decir:</a:t>
            </a:r>
            <a:endParaRPr lang="es-CO" sz="1992" b="1" dirty="0"/>
          </a:p>
          <a:p>
            <a:pPr marL="341563" indent="-341563" defTabSz="455417">
              <a:spcBef>
                <a:spcPts val="996"/>
              </a:spcBef>
              <a:buClr>
                <a:srgbClr val="90C226"/>
              </a:buClr>
              <a:defRPr/>
            </a:pPr>
            <a:endParaRPr lang="es-CO" sz="1594" dirty="0"/>
          </a:p>
          <a:p>
            <a:pPr marL="740052" lvl="1" indent="-284636" defTabSz="455417">
              <a:spcBef>
                <a:spcPts val="996"/>
              </a:spcBef>
              <a:buClr>
                <a:srgbClr val="90C226"/>
              </a:buClr>
              <a:defRPr/>
            </a:pPr>
            <a:r>
              <a:rPr lang="es-ES" sz="2000" dirty="0"/>
              <a:t>Centrándose en las variables, que originalmente originan el éxito del negocio </a:t>
            </a:r>
          </a:p>
          <a:p>
            <a:pPr marL="740052" lvl="1" indent="-284636" defTabSz="455417">
              <a:spcBef>
                <a:spcPts val="996"/>
              </a:spcBef>
              <a:buClr>
                <a:srgbClr val="90C226"/>
              </a:buClr>
              <a:defRPr/>
            </a:pPr>
            <a:r>
              <a:rPr lang="es-ES" sz="2000" dirty="0"/>
              <a:t>La situación actual de la empresa en el mercado</a:t>
            </a:r>
          </a:p>
          <a:p>
            <a:pPr marL="740052" lvl="1" indent="-284636" defTabSz="455417">
              <a:spcBef>
                <a:spcPts val="996"/>
              </a:spcBef>
              <a:buClr>
                <a:srgbClr val="90C226"/>
              </a:buClr>
              <a:defRPr/>
            </a:pPr>
            <a:r>
              <a:rPr lang="es-ES" sz="2000" dirty="0"/>
              <a:t>Criterios técnicos específicos del área del negocio</a:t>
            </a:r>
          </a:p>
          <a:p>
            <a:pPr marL="740052" lvl="1" indent="-284636" defTabSz="455417">
              <a:spcBef>
                <a:spcPts val="996"/>
              </a:spcBef>
              <a:buClr>
                <a:srgbClr val="90C226"/>
              </a:buClr>
              <a:defRPr/>
            </a:pPr>
            <a:r>
              <a:rPr lang="es-CO" sz="1594" dirty="0"/>
              <a:t>….</a:t>
            </a:r>
          </a:p>
          <a:p>
            <a:pPr marL="341563" lvl="1" indent="0" algn="ctr" defTabSz="455417">
              <a:spcBef>
                <a:spcPts val="996"/>
              </a:spcBef>
              <a:buClr>
                <a:srgbClr val="90C226"/>
              </a:buClr>
              <a:buNone/>
              <a:defRPr/>
            </a:pPr>
            <a:r>
              <a:rPr lang="es-CO" sz="1494" b="1" dirty="0">
                <a:solidFill>
                  <a:srgbClr val="FF0000"/>
                </a:solidFill>
              </a:rPr>
              <a:t>Esta Fase culmina con la elaboración de un plan inicial del proyecto.</a:t>
            </a:r>
          </a:p>
        </p:txBody>
      </p:sp>
      <p:pic>
        <p:nvPicPr>
          <p:cNvPr id="10" name="Picture 2">
            <a:extLst>
              <a:ext uri="{FF2B5EF4-FFF2-40B4-BE49-F238E27FC236}">
                <a16:creationId xmlns:a16="http://schemas.microsoft.com/office/drawing/2014/main" id="{D63298A3-BFD0-40E6-B8B6-9A7AB2720095}"/>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559789" y="1988606"/>
            <a:ext cx="3064604" cy="30879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9936325C-9848-4F82-899E-1C07EFC33A61}"/>
              </a:ext>
            </a:extLst>
          </p:cNvPr>
          <p:cNvSpPr/>
          <p:nvPr/>
        </p:nvSpPr>
        <p:spPr>
          <a:xfrm>
            <a:off x="1157529" y="2450952"/>
            <a:ext cx="882378" cy="489697"/>
          </a:xfrm>
          <a:prstGeom prst="rect">
            <a:avLst/>
          </a:prstGeom>
          <a:solidFill>
            <a:srgbClr val="92D050">
              <a:alpha val="35000"/>
            </a:srgbClr>
          </a:solidFill>
          <a:ln w="38100" cap="rnd" cmpd="sng" algn="ctr">
            <a:solidFill>
              <a:srgbClr val="C00000"/>
            </a:solidFill>
            <a:prstDash val="solid"/>
          </a:ln>
          <a:effectLst/>
        </p:spPr>
        <p:txBody>
          <a:bodyPr rtlCol="0" anchor="ctr"/>
          <a:lstStyle/>
          <a:p>
            <a:pPr algn="ctr" defTabSz="455417">
              <a:defRPr/>
            </a:pPr>
            <a:endParaRPr lang="es-CO" sz="1793">
              <a:solidFill>
                <a:prstClr val="white"/>
              </a:solidFill>
              <a:latin typeface="Trebuchet MS" panose="020B0603020202020204"/>
            </a:endParaRPr>
          </a:p>
        </p:txBody>
      </p:sp>
      <p:pic>
        <p:nvPicPr>
          <p:cNvPr id="12" name="Picture 2" descr="Auditoría Externa">
            <a:extLst>
              <a:ext uri="{FF2B5EF4-FFF2-40B4-BE49-F238E27FC236}">
                <a16:creationId xmlns:a16="http://schemas.microsoft.com/office/drawing/2014/main" id="{97D267DC-CCFA-4979-B765-C66C9917B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6072" y="2450952"/>
            <a:ext cx="3119509" cy="206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7215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1C745D3D-6197-4D13-A0D5-65A8563A01F3}"/>
              </a:ext>
            </a:extLst>
          </p:cNvPr>
          <p:cNvSpPr txBox="1">
            <a:spLocks/>
          </p:cNvSpPr>
          <p:nvPr/>
        </p:nvSpPr>
        <p:spPr>
          <a:xfrm>
            <a:off x="1070322" y="328303"/>
            <a:ext cx="9553584" cy="489697"/>
          </a:xfrm>
          <a:prstGeom prst="rect">
            <a:avLst/>
          </a:prstGeom>
        </p:spPr>
        <p:txBody>
          <a:bodyPr vert="horz" lIns="91084" tIns="45542" rIns="91084" bIns="45542" rtlCol="0" anchor="t">
            <a:noAutofit/>
          </a:bodyPr>
          <a:lstStyle>
            <a:lvl1pPr algn="l" defTabSz="457200" rtl="0" eaLnBrk="1" latinLnBrk="0" hangingPunct="1">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5417">
              <a:defRPr/>
            </a:pPr>
            <a:r>
              <a:rPr lang="es-ES" sz="3984" dirty="0">
                <a:solidFill>
                  <a:schemeClr val="tx1"/>
                </a:solidFill>
              </a:rPr>
              <a:t>CRISP-DM </a:t>
            </a:r>
            <a:endParaRPr lang="es-CO" sz="3984" dirty="0">
              <a:solidFill>
                <a:schemeClr val="tx1"/>
              </a:solidFill>
            </a:endParaRPr>
          </a:p>
        </p:txBody>
      </p:sp>
      <p:sp>
        <p:nvSpPr>
          <p:cNvPr id="9" name="Marcador de contenido 2">
            <a:extLst>
              <a:ext uri="{FF2B5EF4-FFF2-40B4-BE49-F238E27FC236}">
                <a16:creationId xmlns:a16="http://schemas.microsoft.com/office/drawing/2014/main" id="{0EDCEDB8-B5CB-48C8-8785-09E0F8B55502}"/>
              </a:ext>
            </a:extLst>
          </p:cNvPr>
          <p:cNvSpPr txBox="1">
            <a:spLocks/>
          </p:cNvSpPr>
          <p:nvPr/>
        </p:nvSpPr>
        <p:spPr>
          <a:xfrm>
            <a:off x="3851676" y="1532460"/>
            <a:ext cx="4574041" cy="4997237"/>
          </a:xfrm>
          <a:prstGeom prst="rect">
            <a:avLst/>
          </a:prstGeom>
        </p:spPr>
        <p:txBody>
          <a:bodyPr vert="horz" lIns="91084" tIns="45542" rIns="91084" bIns="45542"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defTabSz="455417">
              <a:spcBef>
                <a:spcPts val="996"/>
              </a:spcBef>
              <a:buClr>
                <a:srgbClr val="90C226"/>
              </a:buClr>
              <a:buNone/>
              <a:defRPr/>
            </a:pPr>
            <a:r>
              <a:rPr lang="es-CO" sz="1992" dirty="0"/>
              <a:t>Inicio del proyecto en el sentido de que se empieza a utilizar metodologías estadísticas, gráficas y analíticas para:</a:t>
            </a:r>
          </a:p>
          <a:p>
            <a:pPr marL="341563" indent="-341563" defTabSz="455417">
              <a:spcBef>
                <a:spcPts val="996"/>
              </a:spcBef>
              <a:buClr>
                <a:srgbClr val="90C226"/>
              </a:buClr>
              <a:defRPr/>
            </a:pPr>
            <a:endParaRPr lang="es-CO" sz="1594" dirty="0"/>
          </a:p>
          <a:p>
            <a:pPr marL="740052" lvl="1" indent="-284636" defTabSz="455417">
              <a:spcBef>
                <a:spcPts val="996"/>
              </a:spcBef>
              <a:buClr>
                <a:srgbClr val="90C226"/>
              </a:buClr>
              <a:defRPr/>
            </a:pPr>
            <a:r>
              <a:rPr lang="es-CO" sz="1800" dirty="0"/>
              <a:t>Familiarizarse con los datos</a:t>
            </a:r>
          </a:p>
          <a:p>
            <a:pPr marL="740052" lvl="1" indent="-284636" defTabSz="455417">
              <a:spcBef>
                <a:spcPts val="996"/>
              </a:spcBef>
              <a:buClr>
                <a:srgbClr val="90C226"/>
              </a:buClr>
              <a:defRPr/>
            </a:pPr>
            <a:r>
              <a:rPr lang="es-CO" sz="1800" dirty="0"/>
              <a:t>Identificar problemas con la calidad de los datos</a:t>
            </a:r>
          </a:p>
          <a:p>
            <a:pPr marL="740052" lvl="1" indent="-284636" defTabSz="455417">
              <a:spcBef>
                <a:spcPts val="996"/>
              </a:spcBef>
              <a:buClr>
                <a:srgbClr val="90C226"/>
              </a:buClr>
              <a:defRPr/>
            </a:pPr>
            <a:r>
              <a:rPr lang="es-CO" sz="1800" dirty="0"/>
              <a:t>Identificar “</a:t>
            </a:r>
            <a:r>
              <a:rPr lang="es-CO" sz="1800" dirty="0" err="1"/>
              <a:t>insights</a:t>
            </a:r>
            <a:r>
              <a:rPr lang="es-CO" sz="1800" dirty="0"/>
              <a:t>” preliminares</a:t>
            </a:r>
          </a:p>
          <a:p>
            <a:pPr marL="740052" lvl="1" indent="-284636" defTabSz="455417">
              <a:spcBef>
                <a:spcPts val="996"/>
              </a:spcBef>
              <a:buClr>
                <a:srgbClr val="90C226"/>
              </a:buClr>
              <a:defRPr/>
            </a:pPr>
            <a:r>
              <a:rPr lang="es-CO" sz="1800" dirty="0"/>
              <a:t>Detectar subconjuntos interesantes</a:t>
            </a:r>
          </a:p>
          <a:p>
            <a:pPr marL="740052" lvl="1" indent="-284636" defTabSz="455417">
              <a:spcBef>
                <a:spcPts val="996"/>
              </a:spcBef>
              <a:buClr>
                <a:srgbClr val="90C226"/>
              </a:buClr>
              <a:defRPr/>
            </a:pPr>
            <a:r>
              <a:rPr lang="es-CO" sz="1800" dirty="0"/>
              <a:t>Formular hipótesis iniciales de información subyacente.</a:t>
            </a:r>
          </a:p>
          <a:p>
            <a:pPr marL="740052" lvl="1" indent="-284636" defTabSz="455417">
              <a:spcBef>
                <a:spcPts val="996"/>
              </a:spcBef>
              <a:buClr>
                <a:srgbClr val="90C226"/>
              </a:buClr>
              <a:defRPr/>
            </a:pPr>
            <a:r>
              <a:rPr lang="es-CO" sz="1594" dirty="0"/>
              <a:t>….</a:t>
            </a:r>
          </a:p>
          <a:p>
            <a:pPr marL="341563" lvl="1" indent="0" algn="ctr" defTabSz="455417">
              <a:spcBef>
                <a:spcPts val="996"/>
              </a:spcBef>
              <a:buClr>
                <a:srgbClr val="90C226"/>
              </a:buClr>
              <a:buNone/>
              <a:defRPr/>
            </a:pPr>
            <a:r>
              <a:rPr lang="es-CO" sz="1494" b="1" dirty="0">
                <a:solidFill>
                  <a:srgbClr val="FF0000"/>
                </a:solidFill>
              </a:rPr>
              <a:t>HAY QUE DEDICARLE TODO EL TIEMPO NECESARIO</a:t>
            </a:r>
          </a:p>
          <a:p>
            <a:pPr marL="341563" indent="-341563" defTabSz="455417">
              <a:spcBef>
                <a:spcPts val="996"/>
              </a:spcBef>
              <a:buClr>
                <a:srgbClr val="90C226"/>
              </a:buClr>
              <a:defRPr/>
            </a:pPr>
            <a:endParaRPr lang="es-CO" sz="1594" dirty="0"/>
          </a:p>
        </p:txBody>
      </p:sp>
      <p:pic>
        <p:nvPicPr>
          <p:cNvPr id="10" name="Picture 2">
            <a:extLst>
              <a:ext uri="{FF2B5EF4-FFF2-40B4-BE49-F238E27FC236}">
                <a16:creationId xmlns:a16="http://schemas.microsoft.com/office/drawing/2014/main" id="{2C3DC875-C639-4369-9A51-FD9E70BEC690}"/>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559789" y="1988606"/>
            <a:ext cx="3064604" cy="30879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AE9F4831-69D8-416C-B736-758FE6DFBAEF}"/>
              </a:ext>
            </a:extLst>
          </p:cNvPr>
          <p:cNvSpPr/>
          <p:nvPr/>
        </p:nvSpPr>
        <p:spPr>
          <a:xfrm>
            <a:off x="2120555" y="2450952"/>
            <a:ext cx="882378" cy="489697"/>
          </a:xfrm>
          <a:prstGeom prst="rect">
            <a:avLst/>
          </a:prstGeom>
          <a:solidFill>
            <a:srgbClr val="92D050">
              <a:alpha val="35000"/>
            </a:srgbClr>
          </a:solidFill>
          <a:ln w="38100" cap="rnd" cmpd="sng" algn="ctr">
            <a:solidFill>
              <a:schemeClr val="bg2"/>
            </a:solidFill>
            <a:prstDash val="solid"/>
          </a:ln>
          <a:effectLst/>
        </p:spPr>
        <p:txBody>
          <a:bodyPr rtlCol="0" anchor="ctr"/>
          <a:lstStyle/>
          <a:p>
            <a:pPr algn="ctr" defTabSz="455417">
              <a:defRPr/>
            </a:pPr>
            <a:endParaRPr lang="es-CO" sz="1793">
              <a:solidFill>
                <a:prstClr val="white"/>
              </a:solidFill>
              <a:latin typeface="Trebuchet MS" panose="020B0603020202020204"/>
            </a:endParaRPr>
          </a:p>
        </p:txBody>
      </p:sp>
      <p:pic>
        <p:nvPicPr>
          <p:cNvPr id="12" name="Picture 2" descr="Hombre De Negocios Confidente Está Pensando En Las Oportunidades De Negocio.  Un Concepto De Lluvia De Ideas. Iconos De Negocio Se Dibujan Detrás De La  Persona En La Pared De Hormigón. Fotos,">
            <a:extLst>
              <a:ext uri="{FF2B5EF4-FFF2-40B4-BE49-F238E27FC236}">
                <a16:creationId xmlns:a16="http://schemas.microsoft.com/office/drawing/2014/main" id="{C4756227-60D8-419F-9F18-C5368FB47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3000" y="2209009"/>
            <a:ext cx="2885907" cy="2699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4019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6288BF7-BF61-4B55-829B-8D22F26C815E}"/>
              </a:ext>
            </a:extLst>
          </p:cNvPr>
          <p:cNvSpPr txBox="1">
            <a:spLocks/>
          </p:cNvSpPr>
          <p:nvPr/>
        </p:nvSpPr>
        <p:spPr>
          <a:xfrm>
            <a:off x="1070322" y="328303"/>
            <a:ext cx="9553584" cy="489697"/>
          </a:xfrm>
          <a:prstGeom prst="rect">
            <a:avLst/>
          </a:prstGeom>
        </p:spPr>
        <p:txBody>
          <a:bodyPr vert="horz" lIns="91084" tIns="45542" rIns="91084" bIns="45542" rtlCol="0" anchor="t">
            <a:noAutofit/>
          </a:bodyPr>
          <a:lstStyle>
            <a:lvl1pPr algn="l" defTabSz="457200" rtl="0" eaLnBrk="1" latinLnBrk="0" hangingPunct="1">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5417">
              <a:defRPr/>
            </a:pPr>
            <a:r>
              <a:rPr lang="es-ES" sz="3984" dirty="0">
                <a:solidFill>
                  <a:schemeClr val="tx1"/>
                </a:solidFill>
              </a:rPr>
              <a:t>CRISP-DM </a:t>
            </a:r>
            <a:endParaRPr lang="es-CO" sz="3984" dirty="0">
              <a:solidFill>
                <a:schemeClr val="tx1"/>
              </a:solidFill>
            </a:endParaRPr>
          </a:p>
        </p:txBody>
      </p:sp>
      <p:sp>
        <p:nvSpPr>
          <p:cNvPr id="4" name="Marcador de contenido 2">
            <a:extLst>
              <a:ext uri="{FF2B5EF4-FFF2-40B4-BE49-F238E27FC236}">
                <a16:creationId xmlns:a16="http://schemas.microsoft.com/office/drawing/2014/main" id="{28FDC0E9-1B6A-40F1-AB72-09613DF27F9D}"/>
              </a:ext>
            </a:extLst>
          </p:cNvPr>
          <p:cNvSpPr txBox="1">
            <a:spLocks/>
          </p:cNvSpPr>
          <p:nvPr/>
        </p:nvSpPr>
        <p:spPr>
          <a:xfrm>
            <a:off x="3808979" y="1797045"/>
            <a:ext cx="4574041" cy="3757967"/>
          </a:xfrm>
          <a:prstGeom prst="rect">
            <a:avLst/>
          </a:prstGeom>
        </p:spPr>
        <p:txBody>
          <a:bodyPr vert="horz" lIns="91084" tIns="45542" rIns="91084" bIns="45542"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1563" indent="-341563" defTabSz="455417">
              <a:spcBef>
                <a:spcPts val="996"/>
              </a:spcBef>
              <a:buClr>
                <a:srgbClr val="90C226"/>
              </a:buClr>
              <a:defRPr/>
            </a:pPr>
            <a:r>
              <a:rPr lang="es-PE" sz="1800" b="1" dirty="0"/>
              <a:t>Generación de la BASE ANALÍTICA:</a:t>
            </a:r>
            <a:r>
              <a:rPr lang="es-PE" sz="1800" dirty="0"/>
              <a:t> El proceso anterior del entendimiento de datos permite generar la BASE ANALÍTICA de Datos sobre la cual se construyen y prueban los modelos.</a:t>
            </a:r>
          </a:p>
          <a:p>
            <a:pPr marL="341563" indent="-341563" defTabSz="455417">
              <a:spcBef>
                <a:spcPts val="996"/>
              </a:spcBef>
              <a:buClr>
                <a:srgbClr val="90C226"/>
              </a:buClr>
              <a:defRPr/>
            </a:pPr>
            <a:r>
              <a:rPr lang="es-PE" sz="1800" b="1" dirty="0"/>
              <a:t>Selección de Datos: </a:t>
            </a:r>
            <a:r>
              <a:rPr lang="es-PE" sz="1800" dirty="0"/>
              <a:t>Definir reglas para selección de variables.</a:t>
            </a:r>
          </a:p>
          <a:p>
            <a:pPr marL="341563" indent="-341563" defTabSz="455417">
              <a:spcBef>
                <a:spcPts val="996"/>
              </a:spcBef>
              <a:buClr>
                <a:srgbClr val="90C226"/>
              </a:buClr>
              <a:defRPr/>
            </a:pPr>
            <a:r>
              <a:rPr lang="es-PE" sz="1800" b="1" dirty="0"/>
              <a:t>Limpieza de Datos: </a:t>
            </a:r>
            <a:r>
              <a:rPr lang="es-PE" sz="1800" dirty="0"/>
              <a:t>Gestión de </a:t>
            </a:r>
            <a:r>
              <a:rPr lang="es-PE" sz="1800" dirty="0" err="1"/>
              <a:t>Missings</a:t>
            </a:r>
            <a:r>
              <a:rPr lang="es-PE" sz="1800" dirty="0"/>
              <a:t>, </a:t>
            </a:r>
            <a:r>
              <a:rPr lang="es-PE" sz="1800" dirty="0" err="1"/>
              <a:t>outliers</a:t>
            </a:r>
            <a:r>
              <a:rPr lang="es-PE" sz="1800" dirty="0"/>
              <a:t>, valores atípicos, cotas de datos, etc.</a:t>
            </a:r>
          </a:p>
          <a:p>
            <a:pPr marL="341563" indent="-341563" defTabSz="455417">
              <a:spcBef>
                <a:spcPts val="996"/>
              </a:spcBef>
              <a:buClr>
                <a:srgbClr val="90C226"/>
              </a:buClr>
              <a:defRPr/>
            </a:pPr>
            <a:r>
              <a:rPr lang="es-PE" sz="1800" b="1" dirty="0"/>
              <a:t>Construcción de Datos: </a:t>
            </a:r>
            <a:r>
              <a:rPr lang="es-PE" sz="1800" dirty="0"/>
              <a:t>Generación de variables derivadas.</a:t>
            </a:r>
          </a:p>
          <a:p>
            <a:pPr marL="341563" indent="-341563" defTabSz="455417">
              <a:spcBef>
                <a:spcPts val="996"/>
              </a:spcBef>
              <a:buClr>
                <a:srgbClr val="90C226"/>
              </a:buClr>
              <a:defRPr/>
            </a:pPr>
            <a:r>
              <a:rPr lang="es-PE" sz="1800" b="1" dirty="0"/>
              <a:t>Integración de Datos: </a:t>
            </a:r>
            <a:r>
              <a:rPr lang="es-PE" sz="1800" dirty="0"/>
              <a:t>Combinación de bases y/o variables</a:t>
            </a:r>
            <a:endParaRPr lang="es-CO" sz="1800" dirty="0"/>
          </a:p>
        </p:txBody>
      </p:sp>
      <p:pic>
        <p:nvPicPr>
          <p:cNvPr id="5" name="Picture 2">
            <a:extLst>
              <a:ext uri="{FF2B5EF4-FFF2-40B4-BE49-F238E27FC236}">
                <a16:creationId xmlns:a16="http://schemas.microsoft.com/office/drawing/2014/main" id="{5DAE5CCD-490E-48DC-9F6C-EE5B904ED3D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559789" y="1988606"/>
            <a:ext cx="3064604" cy="308794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9201A856-8FF0-42FB-AD41-40D15D41EF7E}"/>
              </a:ext>
            </a:extLst>
          </p:cNvPr>
          <p:cNvSpPr/>
          <p:nvPr/>
        </p:nvSpPr>
        <p:spPr>
          <a:xfrm>
            <a:off x="2509561" y="3033391"/>
            <a:ext cx="882378" cy="489697"/>
          </a:xfrm>
          <a:prstGeom prst="rect">
            <a:avLst/>
          </a:prstGeom>
          <a:solidFill>
            <a:srgbClr val="92D050">
              <a:alpha val="30000"/>
            </a:srgbClr>
          </a:solidFill>
          <a:ln w="38100" cap="rnd" cmpd="sng" algn="ctr">
            <a:solidFill>
              <a:schemeClr val="bg2"/>
            </a:solidFill>
            <a:prstDash val="solid"/>
          </a:ln>
          <a:effectLst/>
        </p:spPr>
        <p:txBody>
          <a:bodyPr rtlCol="0" anchor="ctr"/>
          <a:lstStyle/>
          <a:p>
            <a:pPr algn="ctr" defTabSz="455417">
              <a:defRPr/>
            </a:pPr>
            <a:endParaRPr lang="es-CO" sz="1793">
              <a:solidFill>
                <a:prstClr val="white"/>
              </a:solidFill>
              <a:latin typeface="Trebuchet MS" panose="020B0603020202020204"/>
            </a:endParaRPr>
          </a:p>
        </p:txBody>
      </p:sp>
      <p:pic>
        <p:nvPicPr>
          <p:cNvPr id="7" name="Picture 2" descr="Representación, procesamiento y preparación de datos - Instituto Americano">
            <a:extLst>
              <a:ext uri="{FF2B5EF4-FFF2-40B4-BE49-F238E27FC236}">
                <a16:creationId xmlns:a16="http://schemas.microsoft.com/office/drawing/2014/main" id="{667A1A7A-5329-4ECA-B61E-ED7C649C9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4777" y="2432894"/>
            <a:ext cx="3283611" cy="2009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06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A14C506-634C-D97F-6B42-4FCF0CF74174}"/>
              </a:ext>
            </a:extLst>
          </p:cNvPr>
          <p:cNvSpPr txBox="1"/>
          <p:nvPr/>
        </p:nvSpPr>
        <p:spPr>
          <a:xfrm>
            <a:off x="435429" y="301562"/>
            <a:ext cx="6096000" cy="523220"/>
          </a:xfrm>
          <a:prstGeom prst="rect">
            <a:avLst/>
          </a:prstGeom>
          <a:noFill/>
        </p:spPr>
        <p:txBody>
          <a:bodyPr wrap="square">
            <a:spAutoFit/>
          </a:bodyPr>
          <a:lstStyle/>
          <a:p>
            <a:r>
              <a:rPr lang="pt-BR" sz="2800" b="1" i="0" u="none" strike="noStrike" baseline="0" dirty="0">
                <a:solidFill>
                  <a:srgbClr val="FFFFFF"/>
                </a:solidFill>
                <a:latin typeface="OpenSans-Bold"/>
              </a:rPr>
              <a:t>1.7 . </a:t>
            </a:r>
            <a:r>
              <a:rPr lang="pt-BR" sz="2800" b="1" i="0" u="none" strike="noStrike" baseline="0" dirty="0" err="1">
                <a:solidFill>
                  <a:srgbClr val="FFFFFF"/>
                </a:solidFill>
                <a:latin typeface="OpenSans-Bold"/>
              </a:rPr>
              <a:t>Recomendaciones</a:t>
            </a:r>
            <a:r>
              <a:rPr lang="pt-BR" sz="2800" b="1" i="0" u="none" strike="noStrike" baseline="0" dirty="0">
                <a:solidFill>
                  <a:srgbClr val="FFFFFF"/>
                </a:solidFill>
                <a:latin typeface="OpenSans-Bold"/>
              </a:rPr>
              <a:t> </a:t>
            </a:r>
            <a:r>
              <a:rPr lang="pt-BR" sz="2800" b="1" i="0" u="none" strike="noStrike" baseline="0" dirty="0" err="1">
                <a:solidFill>
                  <a:srgbClr val="FFFFFF"/>
                </a:solidFill>
                <a:latin typeface="OpenSans-Bold"/>
              </a:rPr>
              <a:t>finales</a:t>
            </a:r>
            <a:endParaRPr lang="es-CO" sz="2800" dirty="0"/>
          </a:p>
        </p:txBody>
      </p:sp>
      <p:sp>
        <p:nvSpPr>
          <p:cNvPr id="5" name="CuadroTexto 4">
            <a:extLst>
              <a:ext uri="{FF2B5EF4-FFF2-40B4-BE49-F238E27FC236}">
                <a16:creationId xmlns:a16="http://schemas.microsoft.com/office/drawing/2014/main" id="{9FBF481D-96DC-A37F-3B20-31E7FC24FBE4}"/>
              </a:ext>
            </a:extLst>
          </p:cNvPr>
          <p:cNvSpPr txBox="1"/>
          <p:nvPr/>
        </p:nvSpPr>
        <p:spPr>
          <a:xfrm>
            <a:off x="754743" y="1720840"/>
            <a:ext cx="8708571" cy="369332"/>
          </a:xfrm>
          <a:prstGeom prst="rect">
            <a:avLst/>
          </a:prstGeom>
          <a:noFill/>
        </p:spPr>
        <p:txBody>
          <a:bodyPr wrap="square">
            <a:spAutoFit/>
          </a:bodyPr>
          <a:lstStyle/>
          <a:p>
            <a:r>
              <a:rPr lang="es-ES" dirty="0"/>
              <a:t>.</a:t>
            </a:r>
            <a:endParaRPr lang="es-CO" dirty="0"/>
          </a:p>
        </p:txBody>
      </p:sp>
      <p:sp>
        <p:nvSpPr>
          <p:cNvPr id="6" name="Rectangle 1">
            <a:extLst>
              <a:ext uri="{FF2B5EF4-FFF2-40B4-BE49-F238E27FC236}">
                <a16:creationId xmlns:a16="http://schemas.microsoft.com/office/drawing/2014/main" id="{47BCA5A4-AE4B-1D6D-2C48-D1266E1E93B5}"/>
              </a:ext>
            </a:extLst>
          </p:cNvPr>
          <p:cNvSpPr>
            <a:spLocks noChangeArrowheads="1"/>
          </p:cNvSpPr>
          <p:nvPr/>
        </p:nvSpPr>
        <p:spPr bwMode="auto">
          <a:xfrm>
            <a:off x="442686" y="1565373"/>
            <a:ext cx="1130662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bg1"/>
                </a:solidFill>
                <a:effectLst/>
                <a:latin typeface="Arial" panose="020B0604020202020204" pitchFamily="34" charset="0"/>
              </a:rPr>
              <a:t>Calibración de modelos: </a:t>
            </a:r>
            <a:r>
              <a:rPr kumimoji="0" lang="es-CO" altLang="es-CO" sz="1800" b="0" i="0" u="none" strike="noStrike" cap="none" normalizeH="0" baseline="0" dirty="0">
                <a:ln>
                  <a:noFill/>
                </a:ln>
                <a:solidFill>
                  <a:schemeClr val="bg1"/>
                </a:solidFill>
                <a:effectLst/>
                <a:latin typeface="Arial" panose="020B0604020202020204" pitchFamily="34" charset="0"/>
              </a:rPr>
              <a:t>Asegurarse de que los modelos estén calibrados de acuerdo con la </a:t>
            </a:r>
            <a:r>
              <a:rPr kumimoji="0" lang="es-CO" altLang="es-CO" sz="1800" b="1" i="0" u="none" strike="noStrike" cap="none" normalizeH="0" baseline="0" dirty="0">
                <a:ln>
                  <a:noFill/>
                </a:ln>
                <a:solidFill>
                  <a:schemeClr val="bg1"/>
                </a:solidFill>
                <a:effectLst/>
                <a:latin typeface="Arial" panose="020B0604020202020204" pitchFamily="34" charset="0"/>
              </a:rPr>
              <a:t>Circular Legal Básica </a:t>
            </a:r>
            <a:r>
              <a:rPr kumimoji="0" lang="es-CO" altLang="es-CO" sz="18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bg1"/>
                </a:solidFill>
                <a:effectLst/>
                <a:latin typeface="Arial" panose="020B0604020202020204" pitchFamily="34" charset="0"/>
              </a:rPr>
              <a:t>Documentación completa:</a:t>
            </a:r>
            <a:r>
              <a:rPr kumimoji="0" lang="es-CO" altLang="es-CO" sz="1800" b="0" i="0" u="none" strike="noStrike" cap="none" normalizeH="0" baseline="0" dirty="0">
                <a:ln>
                  <a:noFill/>
                </a:ln>
                <a:solidFill>
                  <a:schemeClr val="bg1"/>
                </a:solidFill>
                <a:effectLst/>
                <a:latin typeface="Arial" panose="020B0604020202020204" pitchFamily="34" charset="0"/>
              </a:rPr>
              <a:t> documente cada paso del desarrollo, la calibración y los resultados del modelo.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bg1"/>
                </a:solidFill>
                <a:effectLst/>
                <a:latin typeface="Arial" panose="020B0604020202020204" pitchFamily="34" charset="0"/>
              </a:rPr>
              <a:t>Evaluación de Impacto: </a:t>
            </a:r>
            <a:r>
              <a:rPr kumimoji="0" lang="es-CO" altLang="es-CO" sz="1800" b="0" i="0" u="none" strike="noStrike" cap="none" normalizeH="0" baseline="0" dirty="0">
                <a:ln>
                  <a:noFill/>
                </a:ln>
                <a:solidFill>
                  <a:schemeClr val="bg1"/>
                </a:solidFill>
                <a:effectLst/>
                <a:latin typeface="Arial" panose="020B0604020202020204" pitchFamily="34" charset="0"/>
              </a:rPr>
              <a:t>Evaluar y ajustar el impacto de las modificaciones del modelo de segmentación en cada etapa del </a:t>
            </a:r>
            <a:r>
              <a:rPr kumimoji="0" lang="es-CO" altLang="es-CO" sz="1800" b="1" i="0" u="none" strike="noStrike" cap="none" normalizeH="0" baseline="0" dirty="0">
                <a:ln>
                  <a:noFill/>
                </a:ln>
                <a:solidFill>
                  <a:schemeClr val="bg1"/>
                </a:solidFill>
                <a:effectLst/>
                <a:latin typeface="Arial" panose="020B0604020202020204" pitchFamily="34" charset="0"/>
              </a:rPr>
              <a:t>SARLAFT </a:t>
            </a:r>
            <a:r>
              <a:rPr kumimoji="0" lang="es-CO" altLang="es-CO" sz="1800" b="0" i="0" u="none" strike="noStrike" cap="none" normalizeH="0" baseline="0" dirty="0">
                <a:ln>
                  <a:noFill/>
                </a:ln>
                <a:solidFill>
                  <a:schemeClr val="bg1"/>
                </a:solidFill>
                <a:effectLst/>
                <a:latin typeface="Arial" panose="020B0604020202020204" pitchFamily="34" charset="0"/>
              </a:rPr>
              <a:t>(Sistema de Administración del Riesgo de Lavado de Activos y de la Financiación del Terrorismo).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bg1"/>
                </a:solidFill>
                <a:effectLst/>
                <a:latin typeface="Arial" panose="020B0604020202020204" pitchFamily="34" charset="0"/>
              </a:rPr>
              <a:t>Procesos dinámicos:</a:t>
            </a:r>
            <a:r>
              <a:rPr kumimoji="0" lang="es-CO" altLang="es-CO" sz="1800" b="0" i="0" u="none" strike="noStrike" cap="none" normalizeH="0" baseline="0" dirty="0">
                <a:ln>
                  <a:noFill/>
                </a:ln>
                <a:solidFill>
                  <a:schemeClr val="bg1"/>
                </a:solidFill>
                <a:effectLst/>
                <a:latin typeface="Arial" panose="020B0604020202020204" pitchFamily="34" charset="0"/>
              </a:rPr>
              <a:t> Reconocer que estos procesos son dinámicos y pueden verse afectados por factores externos que alteran el comportamiento transaccional.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bg1"/>
                </a:solidFill>
                <a:effectLst/>
                <a:latin typeface="Arial" panose="020B0604020202020204" pitchFamily="34" charset="0"/>
              </a:rPr>
              <a:t>Revisión de Auditoría Interna:</a:t>
            </a:r>
            <a:r>
              <a:rPr kumimoji="0" lang="es-CO" altLang="es-CO" sz="1800" b="0" i="0" u="none" strike="noStrike" cap="none" normalizeH="0" baseline="0" dirty="0">
                <a:ln>
                  <a:noFill/>
                </a:ln>
                <a:solidFill>
                  <a:schemeClr val="bg1"/>
                </a:solidFill>
                <a:effectLst/>
                <a:latin typeface="Arial" panose="020B0604020202020204" pitchFamily="34" charset="0"/>
              </a:rPr>
              <a:t> Auditoría Interna debe revisar periódicamente las metodologías, los modelos y la efectividad de sus parametrizaciones.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bg1"/>
                </a:solidFill>
                <a:effectLst/>
                <a:latin typeface="Arial" panose="020B0604020202020204" pitchFamily="34" charset="0"/>
              </a:rPr>
              <a:t>Cumplimiento de la Normativa:</a:t>
            </a:r>
            <a:r>
              <a:rPr kumimoji="0" lang="es-CO" altLang="es-CO" sz="1800" b="0" i="0" u="none" strike="noStrike" cap="none" normalizeH="0" baseline="0" dirty="0">
                <a:ln>
                  <a:noFill/>
                </a:ln>
                <a:solidFill>
                  <a:schemeClr val="bg1"/>
                </a:solidFill>
                <a:effectLst/>
                <a:latin typeface="Arial" panose="020B0604020202020204" pitchFamily="34" charset="0"/>
              </a:rPr>
              <a:t> Las directrices presentadas se aplican en su totalidad al diseño de modelos de segmentación bajo </a:t>
            </a:r>
            <a:r>
              <a:rPr kumimoji="0" lang="es-CO" altLang="es-CO" sz="1800" b="1" i="0" u="none" strike="noStrike" cap="none" normalizeH="0" baseline="0" dirty="0">
                <a:ln>
                  <a:noFill/>
                </a:ln>
                <a:solidFill>
                  <a:schemeClr val="bg1"/>
                </a:solidFill>
                <a:effectLst/>
                <a:latin typeface="Arial" panose="020B0604020202020204" pitchFamily="34" charset="0"/>
              </a:rPr>
              <a:t>las normativas CE 055 de 2016</a:t>
            </a:r>
            <a:r>
              <a:rPr kumimoji="0" lang="es-CO" altLang="es-CO" sz="1800" b="0" i="0" u="none" strike="noStrike" cap="none" normalizeH="0" baseline="0" dirty="0">
                <a:ln>
                  <a:noFill/>
                </a:ln>
                <a:solidFill>
                  <a:schemeClr val="bg1"/>
                </a:solidFill>
                <a:effectLst/>
                <a:latin typeface="Arial" panose="020B0604020202020204" pitchFamily="34" charset="0"/>
              </a:rPr>
              <a:t> y </a:t>
            </a:r>
            <a:r>
              <a:rPr kumimoji="0" lang="es-CO" altLang="es-CO" sz="1800" b="1" i="0" u="none" strike="noStrike" cap="none" normalizeH="0" baseline="0" dirty="0">
                <a:ln>
                  <a:noFill/>
                </a:ln>
                <a:solidFill>
                  <a:schemeClr val="bg1"/>
                </a:solidFill>
                <a:effectLst/>
                <a:latin typeface="Arial" panose="020B0604020202020204" pitchFamily="34" charset="0"/>
              </a:rPr>
              <a:t>CE 027 de 2020</a:t>
            </a:r>
            <a:r>
              <a:rPr kumimoji="0" lang="es-CO" altLang="es-CO" sz="1800" b="0" i="0" u="none" strike="noStrike" cap="none" normalizeH="0" baseline="0" dirty="0">
                <a:ln>
                  <a:noFill/>
                </a:ln>
                <a:solidFill>
                  <a:schemeClr val="bg1"/>
                </a:solidFill>
                <a:effectLst/>
                <a:latin typeface="Arial" panose="020B0604020202020204" pitchFamily="34" charset="0"/>
              </a:rPr>
              <a:t> .</a:t>
            </a:r>
          </a:p>
        </p:txBody>
      </p:sp>
    </p:spTree>
    <p:extLst>
      <p:ext uri="{BB962C8B-B14F-4D97-AF65-F5344CB8AC3E}">
        <p14:creationId xmlns:p14="http://schemas.microsoft.com/office/powerpoint/2010/main" val="38930001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95176502-6CE8-4A42-8B8B-197A51E62600}"/>
              </a:ext>
            </a:extLst>
          </p:cNvPr>
          <p:cNvSpPr txBox="1">
            <a:spLocks/>
          </p:cNvSpPr>
          <p:nvPr/>
        </p:nvSpPr>
        <p:spPr>
          <a:xfrm>
            <a:off x="1070322" y="328303"/>
            <a:ext cx="9553584" cy="489697"/>
          </a:xfrm>
          <a:prstGeom prst="rect">
            <a:avLst/>
          </a:prstGeom>
        </p:spPr>
        <p:txBody>
          <a:bodyPr vert="horz" lIns="91084" tIns="45542" rIns="91084" bIns="45542" rtlCol="0" anchor="t">
            <a:noAutofit/>
          </a:bodyPr>
          <a:lstStyle>
            <a:lvl1pPr algn="l" defTabSz="457200" rtl="0" eaLnBrk="1" latinLnBrk="0" hangingPunct="1">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5417">
              <a:defRPr/>
            </a:pPr>
            <a:r>
              <a:rPr lang="es-ES" sz="3984" dirty="0">
                <a:solidFill>
                  <a:schemeClr val="tx1"/>
                </a:solidFill>
              </a:rPr>
              <a:t>CRISP-DM </a:t>
            </a:r>
            <a:endParaRPr lang="es-CO" sz="3984" dirty="0">
              <a:solidFill>
                <a:schemeClr val="tx1"/>
              </a:solidFill>
            </a:endParaRPr>
          </a:p>
        </p:txBody>
      </p:sp>
      <p:sp>
        <p:nvSpPr>
          <p:cNvPr id="8" name="Marcador de contenido 2">
            <a:extLst>
              <a:ext uri="{FF2B5EF4-FFF2-40B4-BE49-F238E27FC236}">
                <a16:creationId xmlns:a16="http://schemas.microsoft.com/office/drawing/2014/main" id="{1EA87AAF-8CBA-4F8A-973B-86D6C8055C86}"/>
              </a:ext>
            </a:extLst>
          </p:cNvPr>
          <p:cNvSpPr txBox="1">
            <a:spLocks/>
          </p:cNvSpPr>
          <p:nvPr/>
        </p:nvSpPr>
        <p:spPr>
          <a:xfrm>
            <a:off x="5086713" y="1584251"/>
            <a:ext cx="5237501" cy="5273749"/>
          </a:xfrm>
          <a:prstGeom prst="rect">
            <a:avLst/>
          </a:prstGeom>
        </p:spPr>
        <p:txBody>
          <a:bodyPr vert="horz" lIns="91084" tIns="45542" rIns="91084" bIns="45542"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600" kern="1200">
                <a:solidFill>
                  <a:srgbClr val="4D4D4D"/>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1563" indent="-341563" defTabSz="455417">
              <a:spcBef>
                <a:spcPts val="996"/>
              </a:spcBef>
              <a:buClr>
                <a:srgbClr val="90C226"/>
              </a:buClr>
              <a:defRPr/>
            </a:pPr>
            <a:r>
              <a:rPr lang="es-PE" sz="2000" b="1" dirty="0"/>
              <a:t>Generación de la BASE ANALÍTICA:</a:t>
            </a:r>
            <a:r>
              <a:rPr lang="es-PE" sz="2000" dirty="0"/>
              <a:t> El proceso anterior del entendimiento de datos permite generar la BASE ANALÍTICA de Datos sobre la cual se construyen y prueban los modelos.</a:t>
            </a:r>
          </a:p>
          <a:p>
            <a:pPr marL="341563" indent="-341563" defTabSz="455417">
              <a:spcBef>
                <a:spcPts val="996"/>
              </a:spcBef>
              <a:buClr>
                <a:srgbClr val="90C226"/>
              </a:buClr>
              <a:defRPr/>
            </a:pPr>
            <a:r>
              <a:rPr lang="es-PE" sz="2000" b="1" dirty="0"/>
              <a:t>Selección de Datos: </a:t>
            </a:r>
            <a:r>
              <a:rPr lang="es-PE" sz="2000" dirty="0"/>
              <a:t>Definir reglas para selección de variables.</a:t>
            </a:r>
          </a:p>
          <a:p>
            <a:pPr marL="341563" indent="-341563" defTabSz="455417">
              <a:spcBef>
                <a:spcPts val="996"/>
              </a:spcBef>
              <a:buClr>
                <a:srgbClr val="90C226"/>
              </a:buClr>
              <a:defRPr/>
            </a:pPr>
            <a:r>
              <a:rPr lang="es-PE" sz="2000" b="1" dirty="0"/>
              <a:t>Limpieza de Datos: </a:t>
            </a:r>
            <a:r>
              <a:rPr lang="es-PE" sz="2000" dirty="0"/>
              <a:t>Gestión de </a:t>
            </a:r>
            <a:r>
              <a:rPr lang="es-PE" sz="2000" dirty="0" err="1"/>
              <a:t>Missings</a:t>
            </a:r>
            <a:r>
              <a:rPr lang="es-PE" sz="2000" dirty="0"/>
              <a:t>, </a:t>
            </a:r>
            <a:r>
              <a:rPr lang="es-PE" sz="2000" dirty="0" err="1"/>
              <a:t>outliers</a:t>
            </a:r>
            <a:r>
              <a:rPr lang="es-PE" sz="2000" dirty="0"/>
              <a:t>, valores atípicos, cotas de datos, etc.</a:t>
            </a:r>
          </a:p>
          <a:p>
            <a:pPr marL="341563" indent="-341563" defTabSz="455417">
              <a:spcBef>
                <a:spcPts val="996"/>
              </a:spcBef>
              <a:buClr>
                <a:srgbClr val="90C226"/>
              </a:buClr>
              <a:defRPr/>
            </a:pPr>
            <a:r>
              <a:rPr lang="es-PE" sz="2000" b="1" dirty="0"/>
              <a:t>Construcción de Datos: </a:t>
            </a:r>
            <a:r>
              <a:rPr lang="es-PE" sz="2000" dirty="0"/>
              <a:t>Generación de variables derivadas.</a:t>
            </a:r>
          </a:p>
          <a:p>
            <a:pPr marL="341563" indent="-341563" defTabSz="455417">
              <a:spcBef>
                <a:spcPts val="996"/>
              </a:spcBef>
              <a:buClr>
                <a:srgbClr val="90C226"/>
              </a:buClr>
              <a:defRPr/>
            </a:pPr>
            <a:r>
              <a:rPr lang="es-PE" sz="2000" b="1" dirty="0"/>
              <a:t>Integración de Datos: </a:t>
            </a:r>
            <a:r>
              <a:rPr lang="es-PE" sz="2000" dirty="0"/>
              <a:t>Combinación de bases y/o variables</a:t>
            </a:r>
          </a:p>
        </p:txBody>
      </p:sp>
      <p:pic>
        <p:nvPicPr>
          <p:cNvPr id="9" name="Picture 2">
            <a:extLst>
              <a:ext uri="{FF2B5EF4-FFF2-40B4-BE49-F238E27FC236}">
                <a16:creationId xmlns:a16="http://schemas.microsoft.com/office/drawing/2014/main" id="{10EB8360-19FD-487C-AEB8-6BA808C2ED79}"/>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559789" y="1988606"/>
            <a:ext cx="3064604" cy="308794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9CEDFD05-79FA-44ED-98DC-E356E55735B8}"/>
              </a:ext>
            </a:extLst>
          </p:cNvPr>
          <p:cNvSpPr/>
          <p:nvPr/>
        </p:nvSpPr>
        <p:spPr>
          <a:xfrm>
            <a:off x="2531246" y="3477006"/>
            <a:ext cx="882378" cy="489697"/>
          </a:xfrm>
          <a:prstGeom prst="rect">
            <a:avLst/>
          </a:prstGeom>
          <a:solidFill>
            <a:srgbClr val="92D050">
              <a:alpha val="30000"/>
            </a:srgbClr>
          </a:solidFill>
          <a:ln w="38100" cap="rnd" cmpd="sng" algn="ctr">
            <a:solidFill>
              <a:srgbClr val="FF0000"/>
            </a:solidFill>
            <a:prstDash val="solid"/>
          </a:ln>
          <a:effectLst/>
        </p:spPr>
        <p:txBody>
          <a:bodyPr rtlCol="0" anchor="ctr"/>
          <a:lstStyle/>
          <a:p>
            <a:pPr algn="ctr" defTabSz="455417">
              <a:defRPr/>
            </a:pPr>
            <a:endParaRPr lang="es-CO" sz="1793">
              <a:solidFill>
                <a:prstClr val="white"/>
              </a:solidFill>
              <a:latin typeface="Trebuchet MS" panose="020B0603020202020204"/>
            </a:endParaRPr>
          </a:p>
        </p:txBody>
      </p:sp>
    </p:spTree>
    <p:extLst>
      <p:ext uri="{BB962C8B-B14F-4D97-AF65-F5344CB8AC3E}">
        <p14:creationId xmlns:p14="http://schemas.microsoft.com/office/powerpoint/2010/main" val="10328611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A7EB01F1-0D6E-47B8-8A46-8DB875DC8744}"/>
              </a:ext>
            </a:extLst>
          </p:cNvPr>
          <p:cNvSpPr txBox="1">
            <a:spLocks/>
          </p:cNvSpPr>
          <p:nvPr/>
        </p:nvSpPr>
        <p:spPr>
          <a:xfrm>
            <a:off x="1070322" y="328303"/>
            <a:ext cx="9553584" cy="489697"/>
          </a:xfrm>
          <a:prstGeom prst="rect">
            <a:avLst/>
          </a:prstGeom>
        </p:spPr>
        <p:txBody>
          <a:bodyPr vert="horz" lIns="91084" tIns="45542" rIns="91084" bIns="45542" rtlCol="0" anchor="t">
            <a:noAutofit/>
          </a:bodyPr>
          <a:lstStyle>
            <a:lvl1pPr algn="l" defTabSz="457200" rtl="0" eaLnBrk="1" latinLnBrk="0" hangingPunct="1">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5417">
              <a:defRPr/>
            </a:pPr>
            <a:r>
              <a:rPr lang="es-ES" sz="3984" dirty="0">
                <a:solidFill>
                  <a:schemeClr val="tx1"/>
                </a:solidFill>
              </a:rPr>
              <a:t>Segmentación</a:t>
            </a:r>
            <a:endParaRPr lang="es-CO" sz="3984" dirty="0">
              <a:solidFill>
                <a:schemeClr val="tx1"/>
              </a:solidFill>
            </a:endParaRPr>
          </a:p>
        </p:txBody>
      </p:sp>
      <p:sp>
        <p:nvSpPr>
          <p:cNvPr id="6" name="1 CuadroTexto">
            <a:extLst>
              <a:ext uri="{FF2B5EF4-FFF2-40B4-BE49-F238E27FC236}">
                <a16:creationId xmlns:a16="http://schemas.microsoft.com/office/drawing/2014/main" id="{3EAD1848-327B-470B-BD5D-1FE76E3E6C2F}"/>
              </a:ext>
            </a:extLst>
          </p:cNvPr>
          <p:cNvSpPr txBox="1"/>
          <p:nvPr/>
        </p:nvSpPr>
        <p:spPr>
          <a:xfrm>
            <a:off x="293867" y="1518852"/>
            <a:ext cx="6766151" cy="5243230"/>
          </a:xfrm>
          <a:prstGeom prst="rect">
            <a:avLst/>
          </a:prstGeom>
          <a:noFill/>
        </p:spPr>
        <p:txBody>
          <a:bodyPr wrap="square">
            <a:spAutoFit/>
          </a:bodyPr>
          <a:lstStyle/>
          <a:p>
            <a:pPr algn="just" defTabSz="455417">
              <a:defRPr/>
            </a:pPr>
            <a:r>
              <a:rPr lang="es-CO" sz="2391" dirty="0">
                <a:solidFill>
                  <a:srgbClr val="2C3C43">
                    <a:lumMod val="75000"/>
                  </a:srgbClr>
                </a:solidFill>
                <a:latin typeface="Trebuchet MS" panose="020B0603020202020204"/>
              </a:rPr>
              <a:t>Agrupar o detectar patrones, encontrar grupos homogéneos al interior y heterogéneos entre si.</a:t>
            </a:r>
          </a:p>
          <a:p>
            <a:pPr algn="just" defTabSz="455417">
              <a:defRPr/>
            </a:pPr>
            <a:endParaRPr lang="es-CO" sz="2391" dirty="0">
              <a:solidFill>
                <a:srgbClr val="2C3C43">
                  <a:lumMod val="75000"/>
                </a:srgbClr>
              </a:solidFill>
              <a:latin typeface="Trebuchet MS" panose="020B0603020202020204"/>
            </a:endParaRPr>
          </a:p>
          <a:p>
            <a:pPr algn="just" defTabSz="455417">
              <a:defRPr/>
            </a:pPr>
            <a:r>
              <a:rPr lang="es-CO" sz="2391" dirty="0">
                <a:solidFill>
                  <a:srgbClr val="2C3C43">
                    <a:lumMod val="75000"/>
                  </a:srgbClr>
                </a:solidFill>
                <a:latin typeface="Trebuchet MS" panose="020B0603020202020204"/>
              </a:rPr>
              <a:t>Segmentar es analizar e identificar los perfiles de grupos de consumidores que pueden necesitar diferentes productos o diferentes estrategias de marketing.</a:t>
            </a:r>
          </a:p>
          <a:p>
            <a:pPr algn="just" defTabSz="455417">
              <a:defRPr/>
            </a:pPr>
            <a:endParaRPr lang="es-CO" sz="2391" dirty="0">
              <a:solidFill>
                <a:srgbClr val="2C3C43">
                  <a:lumMod val="75000"/>
                </a:srgbClr>
              </a:solidFill>
              <a:latin typeface="Trebuchet MS" panose="020B0603020202020204"/>
            </a:endParaRPr>
          </a:p>
          <a:p>
            <a:pPr algn="just" defTabSz="455417">
              <a:defRPr/>
            </a:pPr>
            <a:r>
              <a:rPr lang="es-ES" sz="2391" dirty="0">
                <a:solidFill>
                  <a:srgbClr val="2C3C43">
                    <a:lumMod val="75000"/>
                  </a:srgbClr>
                </a:solidFill>
                <a:latin typeface="Trebuchet MS" panose="020B0603020202020204"/>
              </a:rPr>
              <a:t>En este sentido, la segmentación va a permitir a las empresas,  con base en este análisis de información, dar respuesta a una serie de preguntas necesarias para poder planificar y adoptar decisiones con la mínima incertidumbre posible.</a:t>
            </a:r>
            <a:endParaRPr lang="es-CO" sz="2391" dirty="0">
              <a:solidFill>
                <a:srgbClr val="2C3C43">
                  <a:lumMod val="75000"/>
                </a:srgbClr>
              </a:solidFill>
              <a:latin typeface="Trebuchet MS" panose="020B0603020202020204"/>
            </a:endParaRPr>
          </a:p>
        </p:txBody>
      </p:sp>
      <p:pic>
        <p:nvPicPr>
          <p:cNvPr id="2" name="Imagen 1">
            <a:extLst>
              <a:ext uri="{FF2B5EF4-FFF2-40B4-BE49-F238E27FC236}">
                <a16:creationId xmlns:a16="http://schemas.microsoft.com/office/drawing/2014/main" id="{38212F51-7AA8-3745-5351-7A390E61AD5C}"/>
              </a:ext>
            </a:extLst>
          </p:cNvPr>
          <p:cNvPicPr>
            <a:picLocks noChangeAspect="1"/>
          </p:cNvPicPr>
          <p:nvPr/>
        </p:nvPicPr>
        <p:blipFill>
          <a:blip r:embed="rId2"/>
          <a:stretch>
            <a:fillRect/>
          </a:stretch>
        </p:blipFill>
        <p:spPr>
          <a:xfrm>
            <a:off x="7289026" y="2355444"/>
            <a:ext cx="4497276" cy="2992733"/>
          </a:xfrm>
          <a:prstGeom prst="rect">
            <a:avLst/>
          </a:prstGeom>
        </p:spPr>
      </p:pic>
    </p:spTree>
    <p:extLst>
      <p:ext uri="{BB962C8B-B14F-4D97-AF65-F5344CB8AC3E}">
        <p14:creationId xmlns:p14="http://schemas.microsoft.com/office/powerpoint/2010/main" val="385949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circle(in)">
                                      <p:cBhvr>
                                        <p:cTn id="11" dur="2000"/>
                                        <p:tgtEl>
                                          <p:spTgt spid="6">
                                            <p:txEl>
                                              <p:pRg st="2" end="2"/>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circle(in)">
                                      <p:cBhvr>
                                        <p:cTn id="15" dur="2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92DEF23-4204-4F8F-A2EE-0498487C6E90}"/>
              </a:ext>
            </a:extLst>
          </p:cNvPr>
          <p:cNvSpPr txBox="1">
            <a:spLocks/>
          </p:cNvSpPr>
          <p:nvPr/>
        </p:nvSpPr>
        <p:spPr>
          <a:xfrm>
            <a:off x="283944" y="131738"/>
            <a:ext cx="9691377" cy="62246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586" b="1">
                <a:solidFill>
                  <a:schemeClr val="tx1"/>
                </a:solidFill>
              </a:rPr>
              <a:t>Segmentación de factores de riesgo LAFT</a:t>
            </a:r>
            <a:endParaRPr lang="es-CO" sz="3586" b="1" dirty="0">
              <a:solidFill>
                <a:schemeClr val="tx1"/>
              </a:solidFill>
            </a:endParaRPr>
          </a:p>
        </p:txBody>
      </p:sp>
      <p:graphicFrame>
        <p:nvGraphicFramePr>
          <p:cNvPr id="4" name="Diagrama 3">
            <a:extLst>
              <a:ext uri="{FF2B5EF4-FFF2-40B4-BE49-F238E27FC236}">
                <a16:creationId xmlns:a16="http://schemas.microsoft.com/office/drawing/2014/main" id="{03397FB6-6EBA-4D6D-B845-1B47BA15B54F}"/>
              </a:ext>
            </a:extLst>
          </p:cNvPr>
          <p:cNvGraphicFramePr/>
          <p:nvPr/>
        </p:nvGraphicFramePr>
        <p:xfrm>
          <a:off x="1416866" y="1622038"/>
          <a:ext cx="8096374" cy="2683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a:extLst>
              <a:ext uri="{FF2B5EF4-FFF2-40B4-BE49-F238E27FC236}">
                <a16:creationId xmlns:a16="http://schemas.microsoft.com/office/drawing/2014/main" id="{EB4DAA7E-58A0-4F26-97E9-412AA37DAC26}"/>
              </a:ext>
            </a:extLst>
          </p:cNvPr>
          <p:cNvGraphicFramePr/>
          <p:nvPr/>
        </p:nvGraphicFramePr>
        <p:xfrm>
          <a:off x="1416866" y="4635795"/>
          <a:ext cx="8096374" cy="19605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473281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84B9E71-FAB2-4B96-AC63-9881D7F14F3D}"/>
              </a:ext>
            </a:extLst>
          </p:cNvPr>
          <p:cNvSpPr txBox="1">
            <a:spLocks/>
          </p:cNvSpPr>
          <p:nvPr/>
        </p:nvSpPr>
        <p:spPr>
          <a:xfrm>
            <a:off x="932530" y="195533"/>
            <a:ext cx="9691377" cy="622467"/>
          </a:xfrm>
          <a:prstGeom prst="rect">
            <a:avLst/>
          </a:prstGeom>
        </p:spPr>
        <p:txBody>
          <a:bodyPr vert="horz" lIns="91084" tIns="45542" rIns="91084" bIns="45542" rtlCol="0" anchor="t">
            <a:noAutofit/>
          </a:bodyPr>
          <a:lstStyle>
            <a:lvl1pPr algn="l" defTabSz="457200" rtl="0" eaLnBrk="1" latinLnBrk="0" hangingPunct="1">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455417">
              <a:defRPr/>
            </a:pPr>
            <a:r>
              <a:rPr lang="es-ES" sz="3586" dirty="0">
                <a:solidFill>
                  <a:schemeClr val="tx1"/>
                </a:solidFill>
              </a:rPr>
              <a:t>Segmentación de factores de riesgo LAFT</a:t>
            </a:r>
            <a:endParaRPr lang="es-CO" sz="3586" dirty="0">
              <a:solidFill>
                <a:schemeClr val="tx1"/>
              </a:solidFill>
            </a:endParaRPr>
          </a:p>
        </p:txBody>
      </p:sp>
      <p:graphicFrame>
        <p:nvGraphicFramePr>
          <p:cNvPr id="4" name="Diagrama 3">
            <a:extLst>
              <a:ext uri="{FF2B5EF4-FFF2-40B4-BE49-F238E27FC236}">
                <a16:creationId xmlns:a16="http://schemas.microsoft.com/office/drawing/2014/main" id="{8006C092-7B96-4BD4-A23B-6B9AC7503116}"/>
              </a:ext>
            </a:extLst>
          </p:cNvPr>
          <p:cNvGraphicFramePr/>
          <p:nvPr/>
        </p:nvGraphicFramePr>
        <p:xfrm>
          <a:off x="446567" y="1622039"/>
          <a:ext cx="10866475" cy="2375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a:extLst>
              <a:ext uri="{FF2B5EF4-FFF2-40B4-BE49-F238E27FC236}">
                <a16:creationId xmlns:a16="http://schemas.microsoft.com/office/drawing/2014/main" id="{136D3D46-7A52-4123-8A07-D40D9BB5AF78}"/>
              </a:ext>
            </a:extLst>
          </p:cNvPr>
          <p:cNvGraphicFramePr/>
          <p:nvPr/>
        </p:nvGraphicFramePr>
        <p:xfrm>
          <a:off x="446566" y="4125433"/>
          <a:ext cx="11025963" cy="25370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183261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34DFC1EA-37F0-490A-80C0-EA66EBDBB5C8}"/>
              </a:ext>
            </a:extLst>
          </p:cNvPr>
          <p:cNvSpPr txBox="1">
            <a:spLocks/>
          </p:cNvSpPr>
          <p:nvPr/>
        </p:nvSpPr>
        <p:spPr>
          <a:xfrm>
            <a:off x="219718" y="126732"/>
            <a:ext cx="9553584" cy="489697"/>
          </a:xfrm>
          <a:prstGeom prst="rect">
            <a:avLst/>
          </a:prstGeom>
        </p:spPr>
        <p:txBody>
          <a:bodyPr vert="horz" lIns="91084" tIns="45542" rIns="91084" bIns="45542" rtlCol="0" anchor="ctr">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defTabSz="910834">
              <a:defRPr/>
            </a:pPr>
            <a:r>
              <a:rPr lang="es-ES" sz="3984" dirty="0">
                <a:solidFill>
                  <a:schemeClr val="tx1"/>
                </a:solidFill>
              </a:rPr>
              <a:t>Factor de Riesgo Clientes</a:t>
            </a:r>
            <a:endParaRPr lang="es-CO" sz="3984" dirty="0">
              <a:solidFill>
                <a:schemeClr val="tx1"/>
              </a:solidFill>
            </a:endParaRPr>
          </a:p>
        </p:txBody>
      </p:sp>
      <p:graphicFrame>
        <p:nvGraphicFramePr>
          <p:cNvPr id="4" name="Diagrama 3">
            <a:extLst>
              <a:ext uri="{FF2B5EF4-FFF2-40B4-BE49-F238E27FC236}">
                <a16:creationId xmlns:a16="http://schemas.microsoft.com/office/drawing/2014/main" id="{5F09CB47-F7DC-4A64-90AA-B49312FC454E}"/>
              </a:ext>
            </a:extLst>
          </p:cNvPr>
          <p:cNvGraphicFramePr/>
          <p:nvPr/>
        </p:nvGraphicFramePr>
        <p:xfrm>
          <a:off x="1980392" y="1660647"/>
          <a:ext cx="1803612" cy="2683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a:extLst>
              <a:ext uri="{FF2B5EF4-FFF2-40B4-BE49-F238E27FC236}">
                <a16:creationId xmlns:a16="http://schemas.microsoft.com/office/drawing/2014/main" id="{514C1254-70A0-4645-9A36-192034265402}"/>
              </a:ext>
            </a:extLst>
          </p:cNvPr>
          <p:cNvGraphicFramePr/>
          <p:nvPr/>
        </p:nvGraphicFramePr>
        <p:xfrm>
          <a:off x="1173899" y="4699919"/>
          <a:ext cx="3416597" cy="16373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2" descr="Los datos (concepto) Los datos">
            <a:extLst>
              <a:ext uri="{FF2B5EF4-FFF2-40B4-BE49-F238E27FC236}">
                <a16:creationId xmlns:a16="http://schemas.microsoft.com/office/drawing/2014/main" id="{C1D64513-B330-4392-8A2D-B054A53DC4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5749" y="1280584"/>
            <a:ext cx="6246149" cy="515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463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C8C63A2A-9145-41AB-9D11-09902604AEE3}"/>
              </a:ext>
            </a:extLst>
          </p:cNvPr>
          <p:cNvGraphicFramePr/>
          <p:nvPr/>
        </p:nvGraphicFramePr>
        <p:xfrm>
          <a:off x="1167470" y="1552423"/>
          <a:ext cx="1803612" cy="2683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a 5">
            <a:extLst>
              <a:ext uri="{FF2B5EF4-FFF2-40B4-BE49-F238E27FC236}">
                <a16:creationId xmlns:a16="http://schemas.microsoft.com/office/drawing/2014/main" id="{ADDAA4FB-A909-4EDE-AC2B-A2B7585B6E97}"/>
              </a:ext>
            </a:extLst>
          </p:cNvPr>
          <p:cNvGraphicFramePr/>
          <p:nvPr/>
        </p:nvGraphicFramePr>
        <p:xfrm>
          <a:off x="251616" y="4506635"/>
          <a:ext cx="2719466" cy="14794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Imagen 6">
            <a:extLst>
              <a:ext uri="{FF2B5EF4-FFF2-40B4-BE49-F238E27FC236}">
                <a16:creationId xmlns:a16="http://schemas.microsoft.com/office/drawing/2014/main" id="{52D54826-3738-41A7-B636-C43310320435}"/>
              </a:ext>
            </a:extLst>
          </p:cNvPr>
          <p:cNvPicPr>
            <a:picLocks noChangeAspect="1"/>
          </p:cNvPicPr>
          <p:nvPr/>
        </p:nvPicPr>
        <p:blipFill>
          <a:blip r:embed="rId13"/>
          <a:stretch>
            <a:fillRect/>
          </a:stretch>
        </p:blipFill>
        <p:spPr>
          <a:xfrm>
            <a:off x="3170752" y="1552423"/>
            <a:ext cx="8769632" cy="5092926"/>
          </a:xfrm>
          <a:prstGeom prst="rect">
            <a:avLst/>
          </a:prstGeom>
        </p:spPr>
      </p:pic>
      <p:sp>
        <p:nvSpPr>
          <p:cNvPr id="8" name="Título 1">
            <a:extLst>
              <a:ext uri="{FF2B5EF4-FFF2-40B4-BE49-F238E27FC236}">
                <a16:creationId xmlns:a16="http://schemas.microsoft.com/office/drawing/2014/main" id="{5FCA1165-C8D8-4EA6-963F-4D7E048278E5}"/>
              </a:ext>
            </a:extLst>
          </p:cNvPr>
          <p:cNvSpPr txBox="1">
            <a:spLocks/>
          </p:cNvSpPr>
          <p:nvPr/>
        </p:nvSpPr>
        <p:spPr>
          <a:xfrm>
            <a:off x="251616" y="132995"/>
            <a:ext cx="9553584" cy="489697"/>
          </a:xfrm>
          <a:prstGeom prst="rect">
            <a:avLst/>
          </a:prstGeom>
        </p:spPr>
        <p:txBody>
          <a:bodyPr vert="horz" lIns="91084" tIns="45542" rIns="91084" bIns="45542" rtlCol="0" anchor="ctr">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defTabSz="910834">
              <a:defRPr/>
            </a:pPr>
            <a:r>
              <a:rPr lang="es-ES" sz="3984" dirty="0">
                <a:solidFill>
                  <a:schemeClr val="tx1"/>
                </a:solidFill>
              </a:rPr>
              <a:t>Factor de Riesgo Clientes</a:t>
            </a:r>
            <a:endParaRPr lang="es-CO" sz="3984" dirty="0">
              <a:solidFill>
                <a:schemeClr val="tx1"/>
              </a:solidFill>
            </a:endParaRPr>
          </a:p>
        </p:txBody>
      </p:sp>
    </p:spTree>
    <p:extLst>
      <p:ext uri="{BB962C8B-B14F-4D97-AF65-F5344CB8AC3E}">
        <p14:creationId xmlns:p14="http://schemas.microsoft.com/office/powerpoint/2010/main" val="1943949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D380980-1887-4C61-B16C-49715F9CF006}"/>
              </a:ext>
            </a:extLst>
          </p:cNvPr>
          <p:cNvSpPr txBox="1">
            <a:spLocks/>
          </p:cNvSpPr>
          <p:nvPr/>
        </p:nvSpPr>
        <p:spPr>
          <a:xfrm>
            <a:off x="134658" y="154707"/>
            <a:ext cx="9553584" cy="489697"/>
          </a:xfrm>
          <a:prstGeom prst="rect">
            <a:avLst/>
          </a:prstGeom>
        </p:spPr>
        <p:txBody>
          <a:bodyPr vert="horz" lIns="91084" tIns="45542" rIns="91084" bIns="45542" rtlCol="0" anchor="ctr">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r>
              <a:rPr lang="es-ES" sz="3984" dirty="0">
                <a:solidFill>
                  <a:schemeClr val="tx1"/>
                </a:solidFill>
              </a:rPr>
              <a:t>Factor de Riesgo Productos</a:t>
            </a:r>
            <a:endParaRPr lang="es-CO" sz="3984" dirty="0">
              <a:solidFill>
                <a:schemeClr val="tx1"/>
              </a:solidFill>
            </a:endParaRPr>
          </a:p>
        </p:txBody>
      </p:sp>
      <p:graphicFrame>
        <p:nvGraphicFramePr>
          <p:cNvPr id="4" name="Diagrama 3">
            <a:extLst>
              <a:ext uri="{FF2B5EF4-FFF2-40B4-BE49-F238E27FC236}">
                <a16:creationId xmlns:a16="http://schemas.microsoft.com/office/drawing/2014/main" id="{DD12A559-6449-4D86-AAFB-A1E0CA1A31D6}"/>
              </a:ext>
            </a:extLst>
          </p:cNvPr>
          <p:cNvGraphicFramePr/>
          <p:nvPr/>
        </p:nvGraphicFramePr>
        <p:xfrm>
          <a:off x="1416866" y="1622038"/>
          <a:ext cx="1803612" cy="2683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a:extLst>
              <a:ext uri="{FF2B5EF4-FFF2-40B4-BE49-F238E27FC236}">
                <a16:creationId xmlns:a16="http://schemas.microsoft.com/office/drawing/2014/main" id="{2C58A4FD-98E2-4D18-86E4-123BBD466732}"/>
              </a:ext>
            </a:extLst>
          </p:cNvPr>
          <p:cNvGraphicFramePr/>
          <p:nvPr/>
        </p:nvGraphicFramePr>
        <p:xfrm>
          <a:off x="663072" y="4731488"/>
          <a:ext cx="2837706" cy="1450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Diagrama de flujo: retraso 5">
            <a:extLst>
              <a:ext uri="{FF2B5EF4-FFF2-40B4-BE49-F238E27FC236}">
                <a16:creationId xmlns:a16="http://schemas.microsoft.com/office/drawing/2014/main" id="{FAC54ACD-5194-47D4-B13A-1F4AF24D7E89}"/>
              </a:ext>
            </a:extLst>
          </p:cNvPr>
          <p:cNvSpPr/>
          <p:nvPr/>
        </p:nvSpPr>
        <p:spPr>
          <a:xfrm>
            <a:off x="3820446" y="1622038"/>
            <a:ext cx="1542149" cy="4923580"/>
          </a:xfrm>
          <a:prstGeom prst="flowChartDelay">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93" dirty="0"/>
              <a:t>Unidad de análisis</a:t>
            </a:r>
            <a:endParaRPr lang="es-CO" sz="1793" dirty="0"/>
          </a:p>
        </p:txBody>
      </p:sp>
      <p:sp>
        <p:nvSpPr>
          <p:cNvPr id="7" name="Rectángulo: una sola esquina redondeada 6">
            <a:extLst>
              <a:ext uri="{FF2B5EF4-FFF2-40B4-BE49-F238E27FC236}">
                <a16:creationId xmlns:a16="http://schemas.microsoft.com/office/drawing/2014/main" id="{96C6694F-3FA1-49DB-AC3B-E8D9E1B384CA}"/>
              </a:ext>
            </a:extLst>
          </p:cNvPr>
          <p:cNvSpPr/>
          <p:nvPr/>
        </p:nvSpPr>
        <p:spPr>
          <a:xfrm>
            <a:off x="5538840" y="1622038"/>
            <a:ext cx="499361" cy="4923580"/>
          </a:xfrm>
          <a:prstGeom prst="round1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Naturaleza</a:t>
            </a:r>
            <a:endParaRPr lang="es-CO" sz="1793" dirty="0"/>
          </a:p>
        </p:txBody>
      </p:sp>
      <p:sp>
        <p:nvSpPr>
          <p:cNvPr id="8" name="Rectángulo: una sola esquina redondeada 7">
            <a:extLst>
              <a:ext uri="{FF2B5EF4-FFF2-40B4-BE49-F238E27FC236}">
                <a16:creationId xmlns:a16="http://schemas.microsoft.com/office/drawing/2014/main" id="{7CEC7B96-3204-40AF-B437-27303C815032}"/>
              </a:ext>
            </a:extLst>
          </p:cNvPr>
          <p:cNvSpPr/>
          <p:nvPr/>
        </p:nvSpPr>
        <p:spPr>
          <a:xfrm>
            <a:off x="6111639" y="1622038"/>
            <a:ext cx="499361" cy="492358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Características 1</a:t>
            </a:r>
            <a:endParaRPr lang="es-CO" sz="1793" dirty="0"/>
          </a:p>
        </p:txBody>
      </p:sp>
      <p:sp>
        <p:nvSpPr>
          <p:cNvPr id="9" name="Rectángulo: una sola esquina redondeada 8">
            <a:extLst>
              <a:ext uri="{FF2B5EF4-FFF2-40B4-BE49-F238E27FC236}">
                <a16:creationId xmlns:a16="http://schemas.microsoft.com/office/drawing/2014/main" id="{8B9D7199-FCC6-400F-AABC-DBEFDCE5954F}"/>
              </a:ext>
            </a:extLst>
          </p:cNvPr>
          <p:cNvSpPr/>
          <p:nvPr/>
        </p:nvSpPr>
        <p:spPr>
          <a:xfrm>
            <a:off x="6728498" y="1622038"/>
            <a:ext cx="499361" cy="492358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Características 2</a:t>
            </a:r>
            <a:endParaRPr lang="es-CO" sz="1793" dirty="0"/>
          </a:p>
        </p:txBody>
      </p:sp>
      <p:sp>
        <p:nvSpPr>
          <p:cNvPr id="10" name="Rectángulo: una sola esquina redondeada 9">
            <a:extLst>
              <a:ext uri="{FF2B5EF4-FFF2-40B4-BE49-F238E27FC236}">
                <a16:creationId xmlns:a16="http://schemas.microsoft.com/office/drawing/2014/main" id="{3E93F54C-00E2-42D4-B3FC-7BA206ADD489}"/>
              </a:ext>
            </a:extLst>
          </p:cNvPr>
          <p:cNvSpPr/>
          <p:nvPr/>
        </p:nvSpPr>
        <p:spPr>
          <a:xfrm>
            <a:off x="7360045" y="1622039"/>
            <a:ext cx="499361" cy="492358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Características 3</a:t>
            </a:r>
            <a:endParaRPr lang="es-CO" sz="1793" dirty="0"/>
          </a:p>
        </p:txBody>
      </p:sp>
      <p:sp>
        <p:nvSpPr>
          <p:cNvPr id="11" name="Rectángulo: una sola esquina redondeada 10">
            <a:extLst>
              <a:ext uri="{FF2B5EF4-FFF2-40B4-BE49-F238E27FC236}">
                <a16:creationId xmlns:a16="http://schemas.microsoft.com/office/drawing/2014/main" id="{6A31C50D-5C0F-4C19-B64F-6432C112B403}"/>
              </a:ext>
            </a:extLst>
          </p:cNvPr>
          <p:cNvSpPr/>
          <p:nvPr/>
        </p:nvSpPr>
        <p:spPr>
          <a:xfrm>
            <a:off x="9078441" y="1622038"/>
            <a:ext cx="499361" cy="492358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Características n</a:t>
            </a:r>
            <a:endParaRPr lang="es-CO" sz="1793" dirty="0"/>
          </a:p>
        </p:txBody>
      </p:sp>
      <p:sp>
        <p:nvSpPr>
          <p:cNvPr id="12" name="Rectángulo: una sola esquina redondeada 11">
            <a:extLst>
              <a:ext uri="{FF2B5EF4-FFF2-40B4-BE49-F238E27FC236}">
                <a16:creationId xmlns:a16="http://schemas.microsoft.com/office/drawing/2014/main" id="{51F76EFE-69AA-489B-8AA8-B4871024102A}"/>
              </a:ext>
            </a:extLst>
          </p:cNvPr>
          <p:cNvSpPr/>
          <p:nvPr/>
        </p:nvSpPr>
        <p:spPr>
          <a:xfrm>
            <a:off x="8050342" y="1622038"/>
            <a:ext cx="925284" cy="4923580"/>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ES" sz="3586" dirty="0">
                <a:solidFill>
                  <a:schemeClr val="accent1"/>
                </a:solidFill>
              </a:rPr>
              <a:t>…</a:t>
            </a:r>
            <a:endParaRPr lang="es-CO" sz="3586" dirty="0">
              <a:solidFill>
                <a:schemeClr val="accent1"/>
              </a:solidFill>
            </a:endParaRPr>
          </a:p>
        </p:txBody>
      </p:sp>
      <p:sp>
        <p:nvSpPr>
          <p:cNvPr id="13" name="Diagrama de flujo: terminador 12">
            <a:extLst>
              <a:ext uri="{FF2B5EF4-FFF2-40B4-BE49-F238E27FC236}">
                <a16:creationId xmlns:a16="http://schemas.microsoft.com/office/drawing/2014/main" id="{E94EC2C9-D1CE-4871-AFB9-110EBA7322DA}"/>
              </a:ext>
            </a:extLst>
          </p:cNvPr>
          <p:cNvSpPr/>
          <p:nvPr/>
        </p:nvSpPr>
        <p:spPr>
          <a:xfrm>
            <a:off x="10649961" y="1622038"/>
            <a:ext cx="1130912" cy="4923580"/>
          </a:xfrm>
          <a:prstGeom prst="flowChartTerminator">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Resultado/ Categoría</a:t>
            </a:r>
            <a:endParaRPr lang="es-CO" sz="1793" dirty="0"/>
          </a:p>
        </p:txBody>
      </p:sp>
      <p:sp>
        <p:nvSpPr>
          <p:cNvPr id="14" name="Rectángulo: una sola esquina redondeada 13">
            <a:extLst>
              <a:ext uri="{FF2B5EF4-FFF2-40B4-BE49-F238E27FC236}">
                <a16:creationId xmlns:a16="http://schemas.microsoft.com/office/drawing/2014/main" id="{66FDC332-3CF6-4235-93D2-6C633C38786F}"/>
              </a:ext>
            </a:extLst>
          </p:cNvPr>
          <p:cNvSpPr/>
          <p:nvPr/>
        </p:nvSpPr>
        <p:spPr>
          <a:xfrm>
            <a:off x="9798113" y="1622038"/>
            <a:ext cx="499361" cy="4923580"/>
          </a:xfrm>
          <a:prstGeom prst="round1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Nicho de Mercado</a:t>
            </a:r>
            <a:endParaRPr lang="es-CO" sz="1793" dirty="0"/>
          </a:p>
        </p:txBody>
      </p:sp>
    </p:spTree>
    <p:extLst>
      <p:ext uri="{BB962C8B-B14F-4D97-AF65-F5344CB8AC3E}">
        <p14:creationId xmlns:p14="http://schemas.microsoft.com/office/powerpoint/2010/main" val="17493334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E6BA26C9-4EB5-4230-87A5-326BE216ACB9}"/>
              </a:ext>
            </a:extLst>
          </p:cNvPr>
          <p:cNvSpPr txBox="1">
            <a:spLocks/>
          </p:cNvSpPr>
          <p:nvPr/>
        </p:nvSpPr>
        <p:spPr>
          <a:xfrm>
            <a:off x="1070323" y="356279"/>
            <a:ext cx="9553584" cy="489697"/>
          </a:xfrm>
          <a:prstGeom prst="rect">
            <a:avLst/>
          </a:prstGeom>
        </p:spPr>
        <p:txBody>
          <a:bodyPr vert="horz" lIns="91084" tIns="45542" rIns="91084" bIns="45542" rtlCol="0" anchor="ctr">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defTabSz="910834">
              <a:defRPr/>
            </a:pPr>
            <a:r>
              <a:rPr lang="es-ES" sz="3984" dirty="0">
                <a:solidFill>
                  <a:schemeClr val="tx1"/>
                </a:solidFill>
              </a:rPr>
              <a:t>Factor de Riesgo Productos</a:t>
            </a:r>
            <a:endParaRPr lang="es-CO" sz="3984" dirty="0">
              <a:solidFill>
                <a:schemeClr val="tx1"/>
              </a:solidFill>
            </a:endParaRPr>
          </a:p>
        </p:txBody>
      </p:sp>
      <p:graphicFrame>
        <p:nvGraphicFramePr>
          <p:cNvPr id="4" name="Diagrama 3">
            <a:extLst>
              <a:ext uri="{FF2B5EF4-FFF2-40B4-BE49-F238E27FC236}">
                <a16:creationId xmlns:a16="http://schemas.microsoft.com/office/drawing/2014/main" id="{7F6A44C6-8EAA-4B1D-AADA-211982216A59}"/>
              </a:ext>
            </a:extLst>
          </p:cNvPr>
          <p:cNvGraphicFramePr/>
          <p:nvPr/>
        </p:nvGraphicFramePr>
        <p:xfrm>
          <a:off x="1416866" y="1622038"/>
          <a:ext cx="1803612" cy="2683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a 4">
            <a:extLst>
              <a:ext uri="{FF2B5EF4-FFF2-40B4-BE49-F238E27FC236}">
                <a16:creationId xmlns:a16="http://schemas.microsoft.com/office/drawing/2014/main" id="{051C946F-EA21-4D4B-888B-32D5857601BE}"/>
              </a:ext>
            </a:extLst>
          </p:cNvPr>
          <p:cNvGraphicFramePr/>
          <p:nvPr/>
        </p:nvGraphicFramePr>
        <p:xfrm>
          <a:off x="1416866" y="4576250"/>
          <a:ext cx="1803612" cy="16373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Imagen 5">
            <a:extLst>
              <a:ext uri="{FF2B5EF4-FFF2-40B4-BE49-F238E27FC236}">
                <a16:creationId xmlns:a16="http://schemas.microsoft.com/office/drawing/2014/main" id="{308A9D58-725F-4890-9CF2-CE2E344C43DA}"/>
              </a:ext>
            </a:extLst>
          </p:cNvPr>
          <p:cNvPicPr>
            <a:picLocks noChangeAspect="1"/>
          </p:cNvPicPr>
          <p:nvPr/>
        </p:nvPicPr>
        <p:blipFill>
          <a:blip r:embed="rId13"/>
          <a:stretch>
            <a:fillRect/>
          </a:stretch>
        </p:blipFill>
        <p:spPr>
          <a:xfrm>
            <a:off x="3383128" y="2028062"/>
            <a:ext cx="8359025" cy="4185534"/>
          </a:xfrm>
          <a:prstGeom prst="rect">
            <a:avLst/>
          </a:prstGeom>
        </p:spPr>
      </p:pic>
    </p:spTree>
    <p:extLst>
      <p:ext uri="{BB962C8B-B14F-4D97-AF65-F5344CB8AC3E}">
        <p14:creationId xmlns:p14="http://schemas.microsoft.com/office/powerpoint/2010/main" val="14273789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EEA09A3-5D57-44A5-BDAE-7680B9D01F8E}"/>
              </a:ext>
            </a:extLst>
          </p:cNvPr>
          <p:cNvSpPr txBox="1">
            <a:spLocks/>
          </p:cNvSpPr>
          <p:nvPr/>
        </p:nvSpPr>
        <p:spPr>
          <a:xfrm>
            <a:off x="1070323" y="356279"/>
            <a:ext cx="9553584" cy="489697"/>
          </a:xfrm>
          <a:prstGeom prst="rect">
            <a:avLst/>
          </a:prstGeom>
        </p:spPr>
        <p:txBody>
          <a:bodyPr vert="horz" lIns="91084" tIns="45542" rIns="91084" bIns="45542" rtlCol="0" anchor="ctr">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defTabSz="910834">
              <a:defRPr/>
            </a:pPr>
            <a:r>
              <a:rPr lang="es-ES" sz="3984" dirty="0">
                <a:solidFill>
                  <a:schemeClr val="tx1"/>
                </a:solidFill>
              </a:rPr>
              <a:t>Factor de Riesgo Canales</a:t>
            </a:r>
            <a:endParaRPr lang="es-CO" sz="3984" dirty="0">
              <a:solidFill>
                <a:schemeClr val="tx1"/>
              </a:solidFill>
            </a:endParaRPr>
          </a:p>
        </p:txBody>
      </p:sp>
      <p:graphicFrame>
        <p:nvGraphicFramePr>
          <p:cNvPr id="5" name="Diagrama 4">
            <a:extLst>
              <a:ext uri="{FF2B5EF4-FFF2-40B4-BE49-F238E27FC236}">
                <a16:creationId xmlns:a16="http://schemas.microsoft.com/office/drawing/2014/main" id="{F0A8D177-9122-4336-AE1E-29257AD9BF4C}"/>
              </a:ext>
            </a:extLst>
          </p:cNvPr>
          <p:cNvGraphicFramePr/>
          <p:nvPr/>
        </p:nvGraphicFramePr>
        <p:xfrm>
          <a:off x="1070323" y="1622038"/>
          <a:ext cx="2150155" cy="2716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a 5">
            <a:extLst>
              <a:ext uri="{FF2B5EF4-FFF2-40B4-BE49-F238E27FC236}">
                <a16:creationId xmlns:a16="http://schemas.microsoft.com/office/drawing/2014/main" id="{726DB564-377A-4629-A658-A1ACF7A04FE6}"/>
              </a:ext>
            </a:extLst>
          </p:cNvPr>
          <p:cNvGraphicFramePr/>
          <p:nvPr/>
        </p:nvGraphicFramePr>
        <p:xfrm>
          <a:off x="1070323" y="4614530"/>
          <a:ext cx="2150155" cy="15990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Diagrama de flujo: retraso 6">
            <a:extLst>
              <a:ext uri="{FF2B5EF4-FFF2-40B4-BE49-F238E27FC236}">
                <a16:creationId xmlns:a16="http://schemas.microsoft.com/office/drawing/2014/main" id="{A50BBFF8-6777-4A9D-9117-ADCF16202915}"/>
              </a:ext>
            </a:extLst>
          </p:cNvPr>
          <p:cNvSpPr/>
          <p:nvPr/>
        </p:nvSpPr>
        <p:spPr>
          <a:xfrm>
            <a:off x="4001200" y="1839433"/>
            <a:ext cx="1528548" cy="4500868"/>
          </a:xfrm>
          <a:prstGeom prst="flowChartDelay">
            <a:avLst/>
          </a:prstGeom>
          <a:solidFill>
            <a:srgbClr val="E76618">
              <a:lumMod val="75000"/>
            </a:srgbClr>
          </a:solidFill>
          <a:ln w="19050" cap="rnd" cmpd="sng" algn="ctr">
            <a:solidFill>
              <a:srgbClr val="E76618">
                <a:lumMod val="75000"/>
              </a:srgbClr>
            </a:solidFill>
            <a:prstDash val="solid"/>
          </a:ln>
          <a:effectLst/>
        </p:spPr>
        <p:txBody>
          <a:bodyPr rtlCol="0" anchor="ctr"/>
          <a:lstStyle/>
          <a:p>
            <a:pPr algn="ctr" defTabSz="455417">
              <a:defRPr/>
            </a:pPr>
            <a:r>
              <a:rPr lang="es-ES" sz="1793" dirty="0">
                <a:solidFill>
                  <a:prstClr val="white"/>
                </a:solidFill>
                <a:latin typeface="Trebuchet MS" panose="020B0603020202020204"/>
              </a:rPr>
              <a:t>Unidad de análisis</a:t>
            </a:r>
            <a:endParaRPr lang="es-CO" sz="1793" dirty="0">
              <a:solidFill>
                <a:prstClr val="white"/>
              </a:solidFill>
              <a:latin typeface="Trebuchet MS" panose="020B0603020202020204"/>
            </a:endParaRPr>
          </a:p>
        </p:txBody>
      </p:sp>
      <p:sp>
        <p:nvSpPr>
          <p:cNvPr id="8" name="Rectángulo: una sola esquina redondeada 7">
            <a:extLst>
              <a:ext uri="{FF2B5EF4-FFF2-40B4-BE49-F238E27FC236}">
                <a16:creationId xmlns:a16="http://schemas.microsoft.com/office/drawing/2014/main" id="{7363E0DD-CA9E-4373-A67A-95B36265A41E}"/>
              </a:ext>
            </a:extLst>
          </p:cNvPr>
          <p:cNvSpPr/>
          <p:nvPr/>
        </p:nvSpPr>
        <p:spPr>
          <a:xfrm>
            <a:off x="5704439" y="1839433"/>
            <a:ext cx="494957" cy="4500868"/>
          </a:xfrm>
          <a:prstGeom prst="round1Rect">
            <a:avLst/>
          </a:prstGeom>
          <a:solidFill>
            <a:srgbClr val="E6B91E">
              <a:lumMod val="75000"/>
            </a:srgbClr>
          </a:solidFill>
          <a:ln w="19050" cap="rnd" cmpd="sng" algn="ctr">
            <a:solidFill>
              <a:srgbClr val="90C226">
                <a:shade val="50000"/>
              </a:srgbClr>
            </a:solidFill>
            <a:prstDash val="solid"/>
          </a:ln>
          <a:effectLst/>
        </p:spPr>
        <p:txBody>
          <a:bodyPr vert="vert270" rtlCol="0" anchor="ctr"/>
          <a:lstStyle/>
          <a:p>
            <a:pPr algn="ctr" defTabSz="455417">
              <a:defRPr/>
            </a:pPr>
            <a:r>
              <a:rPr lang="es-ES" sz="1793" dirty="0">
                <a:solidFill>
                  <a:prstClr val="white"/>
                </a:solidFill>
                <a:latin typeface="Trebuchet MS" panose="020B0603020202020204"/>
              </a:rPr>
              <a:t>Naturaleza</a:t>
            </a:r>
            <a:endParaRPr lang="es-CO" sz="1793" dirty="0">
              <a:solidFill>
                <a:prstClr val="white"/>
              </a:solidFill>
              <a:latin typeface="Trebuchet MS" panose="020B0603020202020204"/>
            </a:endParaRPr>
          </a:p>
        </p:txBody>
      </p:sp>
      <p:sp>
        <p:nvSpPr>
          <p:cNvPr id="9" name="Rectángulo: una sola esquina redondeada 8">
            <a:extLst>
              <a:ext uri="{FF2B5EF4-FFF2-40B4-BE49-F238E27FC236}">
                <a16:creationId xmlns:a16="http://schemas.microsoft.com/office/drawing/2014/main" id="{2FB6D394-127F-4EB6-9A7C-3A0B3A46E4D4}"/>
              </a:ext>
            </a:extLst>
          </p:cNvPr>
          <p:cNvSpPr/>
          <p:nvPr/>
        </p:nvSpPr>
        <p:spPr>
          <a:xfrm>
            <a:off x="6272187" y="1839433"/>
            <a:ext cx="494957" cy="4500868"/>
          </a:xfrm>
          <a:prstGeom prst="round1Rect">
            <a:avLst/>
          </a:prstGeom>
          <a:solidFill>
            <a:srgbClr val="90C226"/>
          </a:solidFill>
          <a:ln w="19050" cap="rnd" cmpd="sng" algn="ctr">
            <a:solidFill>
              <a:srgbClr val="90C226">
                <a:shade val="50000"/>
              </a:srgbClr>
            </a:solidFill>
            <a:prstDash val="solid"/>
          </a:ln>
          <a:effectLst/>
        </p:spPr>
        <p:txBody>
          <a:bodyPr vert="vert270" rtlCol="0" anchor="ctr"/>
          <a:lstStyle/>
          <a:p>
            <a:pPr algn="ctr" defTabSz="455417">
              <a:defRPr/>
            </a:pPr>
            <a:r>
              <a:rPr lang="es-ES" sz="1793" dirty="0">
                <a:solidFill>
                  <a:prstClr val="white"/>
                </a:solidFill>
                <a:latin typeface="Trebuchet MS" panose="020B0603020202020204"/>
              </a:rPr>
              <a:t>Características 1</a:t>
            </a:r>
            <a:endParaRPr lang="es-CO" sz="1793" dirty="0">
              <a:solidFill>
                <a:prstClr val="white"/>
              </a:solidFill>
              <a:latin typeface="Trebuchet MS" panose="020B0603020202020204"/>
            </a:endParaRPr>
          </a:p>
        </p:txBody>
      </p:sp>
      <p:sp>
        <p:nvSpPr>
          <p:cNvPr id="10" name="Rectángulo: una sola esquina redondeada 9">
            <a:extLst>
              <a:ext uri="{FF2B5EF4-FFF2-40B4-BE49-F238E27FC236}">
                <a16:creationId xmlns:a16="http://schemas.microsoft.com/office/drawing/2014/main" id="{D7AFE55E-0392-4FB8-9AD8-15DB13DDF74A}"/>
              </a:ext>
            </a:extLst>
          </p:cNvPr>
          <p:cNvSpPr/>
          <p:nvPr/>
        </p:nvSpPr>
        <p:spPr>
          <a:xfrm>
            <a:off x="6883606" y="1839433"/>
            <a:ext cx="494957" cy="4500868"/>
          </a:xfrm>
          <a:prstGeom prst="round1Rect">
            <a:avLst/>
          </a:prstGeom>
          <a:solidFill>
            <a:srgbClr val="90C226"/>
          </a:solidFill>
          <a:ln w="19050" cap="rnd" cmpd="sng" algn="ctr">
            <a:solidFill>
              <a:srgbClr val="90C226">
                <a:shade val="50000"/>
              </a:srgbClr>
            </a:solidFill>
            <a:prstDash val="solid"/>
          </a:ln>
          <a:effectLst/>
        </p:spPr>
        <p:txBody>
          <a:bodyPr vert="vert270" rtlCol="0" anchor="ctr"/>
          <a:lstStyle/>
          <a:p>
            <a:pPr algn="ctr" defTabSz="455417">
              <a:defRPr/>
            </a:pPr>
            <a:r>
              <a:rPr lang="es-ES" sz="1793" dirty="0">
                <a:solidFill>
                  <a:prstClr val="white"/>
                </a:solidFill>
                <a:latin typeface="Trebuchet MS" panose="020B0603020202020204"/>
              </a:rPr>
              <a:t>Características 2</a:t>
            </a:r>
            <a:endParaRPr lang="es-CO" sz="1793" dirty="0">
              <a:solidFill>
                <a:prstClr val="white"/>
              </a:solidFill>
              <a:latin typeface="Trebuchet MS" panose="020B0603020202020204"/>
            </a:endParaRPr>
          </a:p>
        </p:txBody>
      </p:sp>
      <p:sp>
        <p:nvSpPr>
          <p:cNvPr id="11" name="Rectángulo: una sola esquina redondeada 10">
            <a:extLst>
              <a:ext uri="{FF2B5EF4-FFF2-40B4-BE49-F238E27FC236}">
                <a16:creationId xmlns:a16="http://schemas.microsoft.com/office/drawing/2014/main" id="{886205F8-AA67-4105-AEF5-1EEA017E2E47}"/>
              </a:ext>
            </a:extLst>
          </p:cNvPr>
          <p:cNvSpPr/>
          <p:nvPr/>
        </p:nvSpPr>
        <p:spPr>
          <a:xfrm>
            <a:off x="7509583" y="1839434"/>
            <a:ext cx="494957" cy="4500868"/>
          </a:xfrm>
          <a:prstGeom prst="round1Rect">
            <a:avLst/>
          </a:prstGeom>
          <a:solidFill>
            <a:srgbClr val="90C226"/>
          </a:solidFill>
          <a:ln w="19050" cap="rnd" cmpd="sng" algn="ctr">
            <a:solidFill>
              <a:srgbClr val="90C226">
                <a:shade val="50000"/>
              </a:srgbClr>
            </a:solidFill>
            <a:prstDash val="solid"/>
          </a:ln>
          <a:effectLst/>
        </p:spPr>
        <p:txBody>
          <a:bodyPr vert="vert270" rtlCol="0" anchor="ctr"/>
          <a:lstStyle/>
          <a:p>
            <a:pPr algn="ctr" defTabSz="455417">
              <a:defRPr/>
            </a:pPr>
            <a:r>
              <a:rPr lang="es-ES" sz="1793" dirty="0">
                <a:solidFill>
                  <a:prstClr val="white"/>
                </a:solidFill>
                <a:latin typeface="Trebuchet MS" panose="020B0603020202020204"/>
              </a:rPr>
              <a:t>Características 3</a:t>
            </a:r>
            <a:endParaRPr lang="es-CO" sz="1793" dirty="0">
              <a:solidFill>
                <a:prstClr val="white"/>
              </a:solidFill>
              <a:latin typeface="Trebuchet MS" panose="020B0603020202020204"/>
            </a:endParaRPr>
          </a:p>
        </p:txBody>
      </p:sp>
      <p:sp>
        <p:nvSpPr>
          <p:cNvPr id="12" name="Rectángulo: una sola esquina redondeada 11">
            <a:extLst>
              <a:ext uri="{FF2B5EF4-FFF2-40B4-BE49-F238E27FC236}">
                <a16:creationId xmlns:a16="http://schemas.microsoft.com/office/drawing/2014/main" id="{93702F1F-396C-4DDB-B316-9877512C9B14}"/>
              </a:ext>
            </a:extLst>
          </p:cNvPr>
          <p:cNvSpPr/>
          <p:nvPr/>
        </p:nvSpPr>
        <p:spPr>
          <a:xfrm>
            <a:off x="9212824" y="1839433"/>
            <a:ext cx="494957" cy="4500868"/>
          </a:xfrm>
          <a:prstGeom prst="round1Rect">
            <a:avLst/>
          </a:prstGeom>
          <a:solidFill>
            <a:srgbClr val="90C226"/>
          </a:solidFill>
          <a:ln w="19050" cap="rnd" cmpd="sng" algn="ctr">
            <a:solidFill>
              <a:srgbClr val="90C226">
                <a:shade val="50000"/>
              </a:srgbClr>
            </a:solidFill>
            <a:prstDash val="solid"/>
          </a:ln>
          <a:effectLst/>
        </p:spPr>
        <p:txBody>
          <a:bodyPr vert="vert270" rtlCol="0" anchor="ctr"/>
          <a:lstStyle/>
          <a:p>
            <a:pPr algn="ctr" defTabSz="455417">
              <a:defRPr/>
            </a:pPr>
            <a:r>
              <a:rPr lang="es-ES" sz="1793" dirty="0">
                <a:solidFill>
                  <a:prstClr val="white"/>
                </a:solidFill>
                <a:latin typeface="Trebuchet MS" panose="020B0603020202020204"/>
              </a:rPr>
              <a:t>Características n</a:t>
            </a:r>
            <a:endParaRPr lang="es-CO" sz="1793" dirty="0">
              <a:solidFill>
                <a:prstClr val="white"/>
              </a:solidFill>
              <a:latin typeface="Trebuchet MS" panose="020B0603020202020204"/>
            </a:endParaRPr>
          </a:p>
        </p:txBody>
      </p:sp>
      <p:sp>
        <p:nvSpPr>
          <p:cNvPr id="13" name="Rectángulo: una sola esquina redondeada 12">
            <a:extLst>
              <a:ext uri="{FF2B5EF4-FFF2-40B4-BE49-F238E27FC236}">
                <a16:creationId xmlns:a16="http://schemas.microsoft.com/office/drawing/2014/main" id="{FE453209-D7A1-4438-B91E-0E69E7A06509}"/>
              </a:ext>
            </a:extLst>
          </p:cNvPr>
          <p:cNvSpPr/>
          <p:nvPr/>
        </p:nvSpPr>
        <p:spPr>
          <a:xfrm>
            <a:off x="8193792" y="1839433"/>
            <a:ext cx="917124" cy="4500868"/>
          </a:xfrm>
          <a:prstGeom prst="round1Rect">
            <a:avLst/>
          </a:prstGeom>
          <a:solidFill>
            <a:sysClr val="window" lastClr="FFFFFF"/>
          </a:solidFill>
          <a:ln w="19050" cap="rnd" cmpd="sng" algn="ctr">
            <a:noFill/>
            <a:prstDash val="solid"/>
          </a:ln>
          <a:effectLst/>
        </p:spPr>
        <p:txBody>
          <a:bodyPr vert="horz" rtlCol="0" anchor="ctr"/>
          <a:lstStyle/>
          <a:p>
            <a:pPr algn="ctr" defTabSz="455417">
              <a:defRPr/>
            </a:pPr>
            <a:r>
              <a:rPr lang="es-ES" sz="3586" dirty="0">
                <a:solidFill>
                  <a:srgbClr val="90C226"/>
                </a:solidFill>
                <a:latin typeface="Trebuchet MS" panose="020B0603020202020204"/>
              </a:rPr>
              <a:t>…</a:t>
            </a:r>
            <a:endParaRPr lang="es-CO" sz="3586" dirty="0">
              <a:solidFill>
                <a:srgbClr val="90C226"/>
              </a:solidFill>
              <a:latin typeface="Trebuchet MS" panose="020B0603020202020204"/>
            </a:endParaRPr>
          </a:p>
        </p:txBody>
      </p:sp>
      <p:sp>
        <p:nvSpPr>
          <p:cNvPr id="14" name="Diagrama de flujo: terminador 13">
            <a:extLst>
              <a:ext uri="{FF2B5EF4-FFF2-40B4-BE49-F238E27FC236}">
                <a16:creationId xmlns:a16="http://schemas.microsoft.com/office/drawing/2014/main" id="{460063E3-14F1-4993-B69F-9B87A0E70F60}"/>
              </a:ext>
            </a:extLst>
          </p:cNvPr>
          <p:cNvSpPr/>
          <p:nvPr/>
        </p:nvSpPr>
        <p:spPr>
          <a:xfrm>
            <a:off x="10202736" y="1839433"/>
            <a:ext cx="1120938" cy="4500868"/>
          </a:xfrm>
          <a:prstGeom prst="flowChartTerminator">
            <a:avLst/>
          </a:prstGeom>
          <a:solidFill>
            <a:srgbClr val="E76618">
              <a:lumMod val="50000"/>
            </a:srgbClr>
          </a:solidFill>
          <a:ln w="19050" cap="rnd" cmpd="sng" algn="ctr">
            <a:solidFill>
              <a:srgbClr val="E76618">
                <a:lumMod val="75000"/>
              </a:srgbClr>
            </a:solidFill>
            <a:prstDash val="solid"/>
          </a:ln>
          <a:effectLst/>
        </p:spPr>
        <p:txBody>
          <a:bodyPr vert="vert270" rtlCol="0" anchor="ctr"/>
          <a:lstStyle/>
          <a:p>
            <a:pPr algn="ctr" defTabSz="455417">
              <a:defRPr/>
            </a:pPr>
            <a:r>
              <a:rPr lang="es-ES" sz="1793" dirty="0">
                <a:solidFill>
                  <a:prstClr val="white"/>
                </a:solidFill>
                <a:latin typeface="Trebuchet MS" panose="020B0603020202020204"/>
              </a:rPr>
              <a:t>Resultado/ Categoría</a:t>
            </a:r>
            <a:endParaRPr lang="es-CO" sz="1793" dirty="0">
              <a:solidFill>
                <a:prstClr val="white"/>
              </a:solidFill>
              <a:latin typeface="Trebuchet MS" panose="020B0603020202020204"/>
            </a:endParaRPr>
          </a:p>
        </p:txBody>
      </p:sp>
    </p:spTree>
    <p:extLst>
      <p:ext uri="{BB962C8B-B14F-4D97-AF65-F5344CB8AC3E}">
        <p14:creationId xmlns:p14="http://schemas.microsoft.com/office/powerpoint/2010/main" val="19090778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C909799-F638-43CF-83D8-D08187319B02}"/>
              </a:ext>
            </a:extLst>
          </p:cNvPr>
          <p:cNvSpPr txBox="1">
            <a:spLocks/>
          </p:cNvSpPr>
          <p:nvPr/>
        </p:nvSpPr>
        <p:spPr>
          <a:xfrm>
            <a:off x="1070323" y="356279"/>
            <a:ext cx="9553584" cy="489697"/>
          </a:xfrm>
          <a:prstGeom prst="rect">
            <a:avLst/>
          </a:prstGeom>
        </p:spPr>
        <p:txBody>
          <a:bodyPr vert="horz" lIns="91084" tIns="45542" rIns="91084" bIns="45542" rtlCol="0" anchor="ctr">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defTabSz="910834">
              <a:defRPr/>
            </a:pPr>
            <a:r>
              <a:rPr lang="es-ES" sz="3984" dirty="0">
                <a:solidFill>
                  <a:schemeClr val="tx1"/>
                </a:solidFill>
              </a:rPr>
              <a:t>Factor de Riesgo Canales</a:t>
            </a:r>
            <a:endParaRPr lang="es-CO" sz="3984" dirty="0">
              <a:solidFill>
                <a:schemeClr val="tx1"/>
              </a:solidFill>
            </a:endParaRPr>
          </a:p>
        </p:txBody>
      </p:sp>
      <p:graphicFrame>
        <p:nvGraphicFramePr>
          <p:cNvPr id="4" name="Diagrama 3">
            <a:extLst>
              <a:ext uri="{FF2B5EF4-FFF2-40B4-BE49-F238E27FC236}">
                <a16:creationId xmlns:a16="http://schemas.microsoft.com/office/drawing/2014/main" id="{6C7BAC77-1334-4D25-9C39-3E64A53A3D12}"/>
              </a:ext>
            </a:extLst>
          </p:cNvPr>
          <p:cNvGraphicFramePr/>
          <p:nvPr/>
        </p:nvGraphicFramePr>
        <p:xfrm>
          <a:off x="1416866" y="1622038"/>
          <a:ext cx="1803612" cy="2683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a:extLst>
              <a:ext uri="{FF2B5EF4-FFF2-40B4-BE49-F238E27FC236}">
                <a16:creationId xmlns:a16="http://schemas.microsoft.com/office/drawing/2014/main" id="{9F88924A-78B4-41BA-8972-BCFFF5B5B8EE}"/>
              </a:ext>
            </a:extLst>
          </p:cNvPr>
          <p:cNvGraphicFramePr/>
          <p:nvPr/>
        </p:nvGraphicFramePr>
        <p:xfrm>
          <a:off x="1416866" y="4576250"/>
          <a:ext cx="1803612" cy="16373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Imagen 5">
            <a:extLst>
              <a:ext uri="{FF2B5EF4-FFF2-40B4-BE49-F238E27FC236}">
                <a16:creationId xmlns:a16="http://schemas.microsoft.com/office/drawing/2014/main" id="{D5CB42CA-2369-483E-9E73-3C87F51E0E0E}"/>
              </a:ext>
            </a:extLst>
          </p:cNvPr>
          <p:cNvPicPr>
            <a:picLocks noChangeAspect="1"/>
          </p:cNvPicPr>
          <p:nvPr/>
        </p:nvPicPr>
        <p:blipFill>
          <a:blip r:embed="rId12"/>
          <a:stretch>
            <a:fillRect/>
          </a:stretch>
        </p:blipFill>
        <p:spPr>
          <a:xfrm>
            <a:off x="3452765" y="1787017"/>
            <a:ext cx="1736293" cy="1897588"/>
          </a:xfrm>
          <a:prstGeom prst="rect">
            <a:avLst/>
          </a:prstGeom>
        </p:spPr>
      </p:pic>
      <p:pic>
        <p:nvPicPr>
          <p:cNvPr id="7" name="Imagen 6">
            <a:extLst>
              <a:ext uri="{FF2B5EF4-FFF2-40B4-BE49-F238E27FC236}">
                <a16:creationId xmlns:a16="http://schemas.microsoft.com/office/drawing/2014/main" id="{87724937-F279-4B6A-8E4C-9063FA7CBBA0}"/>
              </a:ext>
            </a:extLst>
          </p:cNvPr>
          <p:cNvPicPr>
            <a:picLocks noChangeAspect="1"/>
          </p:cNvPicPr>
          <p:nvPr/>
        </p:nvPicPr>
        <p:blipFill>
          <a:blip r:embed="rId13"/>
          <a:stretch>
            <a:fillRect/>
          </a:stretch>
        </p:blipFill>
        <p:spPr>
          <a:xfrm>
            <a:off x="5421345" y="1861942"/>
            <a:ext cx="2001955" cy="1822663"/>
          </a:xfrm>
          <a:prstGeom prst="rect">
            <a:avLst/>
          </a:prstGeom>
        </p:spPr>
      </p:pic>
      <p:pic>
        <p:nvPicPr>
          <p:cNvPr id="8" name="Imagen 7">
            <a:extLst>
              <a:ext uri="{FF2B5EF4-FFF2-40B4-BE49-F238E27FC236}">
                <a16:creationId xmlns:a16="http://schemas.microsoft.com/office/drawing/2014/main" id="{8B3A5474-4C8C-4FA4-8AD1-019B4C717DE4}"/>
              </a:ext>
            </a:extLst>
          </p:cNvPr>
          <p:cNvPicPr>
            <a:picLocks noChangeAspect="1"/>
          </p:cNvPicPr>
          <p:nvPr/>
        </p:nvPicPr>
        <p:blipFill>
          <a:blip r:embed="rId14"/>
          <a:stretch>
            <a:fillRect/>
          </a:stretch>
        </p:blipFill>
        <p:spPr>
          <a:xfrm>
            <a:off x="7572101" y="1209937"/>
            <a:ext cx="4155611" cy="5493516"/>
          </a:xfrm>
          <a:prstGeom prst="rect">
            <a:avLst/>
          </a:prstGeom>
        </p:spPr>
      </p:pic>
    </p:spTree>
    <p:extLst>
      <p:ext uri="{BB962C8B-B14F-4D97-AF65-F5344CB8AC3E}">
        <p14:creationId xmlns:p14="http://schemas.microsoft.com/office/powerpoint/2010/main" val="3222362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E092F"/>
          </a:solidFill>
        </p:spPr>
        <p:txBody>
          <a:bodyPr wrap="square" lIns="0" tIns="0" rIns="0" bIns="0" rtlCol="0"/>
          <a:lstStyle/>
          <a:p>
            <a:endParaRPr>
              <a:solidFill>
                <a:schemeClr val="bg1"/>
              </a:solidFill>
            </a:endParaRPr>
          </a:p>
        </p:txBody>
      </p:sp>
      <p:sp>
        <p:nvSpPr>
          <p:cNvPr id="4" name="object 4"/>
          <p:cNvSpPr txBox="1"/>
          <p:nvPr/>
        </p:nvSpPr>
        <p:spPr>
          <a:xfrm>
            <a:off x="1103172" y="1587195"/>
            <a:ext cx="10311130" cy="382156"/>
          </a:xfrm>
          <a:prstGeom prst="rect">
            <a:avLst/>
          </a:prstGeom>
        </p:spPr>
        <p:txBody>
          <a:bodyPr vert="horz" wrap="square" lIns="0" tIns="12700" rIns="0" bIns="0" rtlCol="0">
            <a:spAutoFit/>
          </a:bodyPr>
          <a:lstStyle/>
          <a:p>
            <a:pPr marL="12065" marR="6350" algn="just">
              <a:lnSpc>
                <a:spcPct val="100000"/>
              </a:lnSpc>
              <a:spcBef>
                <a:spcPts val="5"/>
              </a:spcBef>
              <a:buClr>
                <a:srgbClr val="C9E9F9"/>
              </a:buClr>
              <a:tabLst>
                <a:tab pos="452755" algn="l"/>
              </a:tabLst>
            </a:pPr>
            <a:endParaRPr sz="2400" dirty="0">
              <a:latin typeface="Arial MT"/>
              <a:cs typeface="Arial MT"/>
            </a:endParaRPr>
          </a:p>
        </p:txBody>
      </p:sp>
      <p:pic>
        <p:nvPicPr>
          <p:cNvPr id="11266" name="Picture 2" descr="Sagrilaft | Pfizer Colombia">
            <a:extLst>
              <a:ext uri="{FF2B5EF4-FFF2-40B4-BE49-F238E27FC236}">
                <a16:creationId xmlns:a16="http://schemas.microsoft.com/office/drawing/2014/main" id="{F9D62CB6-EB5B-49C6-ACB7-24DEB2699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499" y="200233"/>
            <a:ext cx="6256475" cy="645753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49ADFA8C-98EF-2803-7E4C-95BAB708A148}"/>
              </a:ext>
            </a:extLst>
          </p:cNvPr>
          <p:cNvSpPr txBox="1"/>
          <p:nvPr/>
        </p:nvSpPr>
        <p:spPr>
          <a:xfrm>
            <a:off x="10723418" y="581891"/>
            <a:ext cx="1016358" cy="1446550"/>
          </a:xfrm>
          <a:prstGeom prst="rect">
            <a:avLst/>
          </a:prstGeom>
        </p:spPr>
        <p:txBody>
          <a:bodyPr wrap="square" rtlCol="0" anchor="t" anchorCtr="0">
            <a:spAutoFit/>
          </a:bodyPr>
          <a:lstStyle/>
          <a:p>
            <a:pPr algn="l"/>
            <a:r>
              <a:rPr lang="es-ES" sz="8800" dirty="0">
                <a:solidFill>
                  <a:schemeClr val="tx2">
                    <a:lumMod val="20000"/>
                    <a:lumOff val="80000"/>
                  </a:schemeClr>
                </a:solidFill>
              </a:rPr>
              <a:t>2</a:t>
            </a:r>
            <a:endParaRPr lang="es-CO" sz="8800" dirty="0">
              <a:solidFill>
                <a:schemeClr val="tx2">
                  <a:lumMod val="20000"/>
                  <a:lumOff val="80000"/>
                </a:schemeClr>
              </a:solidFill>
            </a:endParaRPr>
          </a:p>
        </p:txBody>
      </p:sp>
    </p:spTree>
    <p:extLst>
      <p:ext uri="{BB962C8B-B14F-4D97-AF65-F5344CB8AC3E}">
        <p14:creationId xmlns:p14="http://schemas.microsoft.com/office/powerpoint/2010/main" val="36062303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E9EA5A1F-ACDD-4AAC-A864-CE222BFD2C18}"/>
              </a:ext>
            </a:extLst>
          </p:cNvPr>
          <p:cNvSpPr txBox="1">
            <a:spLocks/>
          </p:cNvSpPr>
          <p:nvPr/>
        </p:nvSpPr>
        <p:spPr>
          <a:xfrm>
            <a:off x="263721" y="239321"/>
            <a:ext cx="9553584" cy="489697"/>
          </a:xfrm>
          <a:prstGeom prst="rect">
            <a:avLst/>
          </a:prstGeom>
        </p:spPr>
        <p:txBody>
          <a:bodyPr vert="horz" lIns="91084" tIns="45542" rIns="91084" bIns="45542" rtlCol="0" anchor="ctr">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r>
              <a:rPr lang="es-ES" sz="3984" dirty="0">
                <a:solidFill>
                  <a:schemeClr val="tx1"/>
                </a:solidFill>
              </a:rPr>
              <a:t>Factor de Riesgo Jurisdicciones</a:t>
            </a:r>
            <a:endParaRPr lang="es-CO" sz="3984" dirty="0">
              <a:solidFill>
                <a:schemeClr val="tx1"/>
              </a:solidFill>
            </a:endParaRPr>
          </a:p>
        </p:txBody>
      </p:sp>
      <p:graphicFrame>
        <p:nvGraphicFramePr>
          <p:cNvPr id="4" name="Diagrama 3">
            <a:extLst>
              <a:ext uri="{FF2B5EF4-FFF2-40B4-BE49-F238E27FC236}">
                <a16:creationId xmlns:a16="http://schemas.microsoft.com/office/drawing/2014/main" id="{310A7B6C-E316-4432-88EE-E9C18E59387B}"/>
              </a:ext>
            </a:extLst>
          </p:cNvPr>
          <p:cNvGraphicFramePr/>
          <p:nvPr/>
        </p:nvGraphicFramePr>
        <p:xfrm>
          <a:off x="744279" y="1754372"/>
          <a:ext cx="2476199" cy="2550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a:extLst>
              <a:ext uri="{FF2B5EF4-FFF2-40B4-BE49-F238E27FC236}">
                <a16:creationId xmlns:a16="http://schemas.microsoft.com/office/drawing/2014/main" id="{8C9234D4-D294-4E4D-9AE4-FC4DB1837BB6}"/>
              </a:ext>
            </a:extLst>
          </p:cNvPr>
          <p:cNvGraphicFramePr/>
          <p:nvPr/>
        </p:nvGraphicFramePr>
        <p:xfrm>
          <a:off x="552893" y="4593264"/>
          <a:ext cx="2667585" cy="16203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Diagrama de flujo: retraso 5">
            <a:extLst>
              <a:ext uri="{FF2B5EF4-FFF2-40B4-BE49-F238E27FC236}">
                <a16:creationId xmlns:a16="http://schemas.microsoft.com/office/drawing/2014/main" id="{3136CEB9-3D81-4AB4-B9E5-38DA0A18C75B}"/>
              </a:ext>
            </a:extLst>
          </p:cNvPr>
          <p:cNvSpPr/>
          <p:nvPr/>
        </p:nvSpPr>
        <p:spPr>
          <a:xfrm>
            <a:off x="3678679" y="1988288"/>
            <a:ext cx="1520178" cy="4292115"/>
          </a:xfrm>
          <a:prstGeom prst="flowChartDelay">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93" dirty="0"/>
              <a:t>Unidad de análisis</a:t>
            </a:r>
            <a:endParaRPr lang="es-CO" sz="1793" dirty="0"/>
          </a:p>
        </p:txBody>
      </p:sp>
      <p:sp>
        <p:nvSpPr>
          <p:cNvPr id="7" name="Rectángulo: una sola esquina redondeada 6">
            <a:extLst>
              <a:ext uri="{FF2B5EF4-FFF2-40B4-BE49-F238E27FC236}">
                <a16:creationId xmlns:a16="http://schemas.microsoft.com/office/drawing/2014/main" id="{98792148-956C-4780-A1FC-73BFB2D031BE}"/>
              </a:ext>
            </a:extLst>
          </p:cNvPr>
          <p:cNvSpPr/>
          <p:nvPr/>
        </p:nvSpPr>
        <p:spPr>
          <a:xfrm>
            <a:off x="5372591" y="1988288"/>
            <a:ext cx="492246" cy="4292115"/>
          </a:xfrm>
          <a:prstGeom prst="round1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Ubicación</a:t>
            </a:r>
            <a:endParaRPr lang="es-CO" sz="1793" dirty="0"/>
          </a:p>
        </p:txBody>
      </p:sp>
      <p:sp>
        <p:nvSpPr>
          <p:cNvPr id="8" name="Rectángulo: una sola esquina redondeada 7">
            <a:extLst>
              <a:ext uri="{FF2B5EF4-FFF2-40B4-BE49-F238E27FC236}">
                <a16:creationId xmlns:a16="http://schemas.microsoft.com/office/drawing/2014/main" id="{E967E429-8182-4C45-8868-2D74ED7B5790}"/>
              </a:ext>
            </a:extLst>
          </p:cNvPr>
          <p:cNvSpPr/>
          <p:nvPr/>
        </p:nvSpPr>
        <p:spPr>
          <a:xfrm>
            <a:off x="5937229" y="1988288"/>
            <a:ext cx="492246" cy="4292115"/>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Características 1</a:t>
            </a:r>
            <a:endParaRPr lang="es-CO" sz="1793" dirty="0"/>
          </a:p>
        </p:txBody>
      </p:sp>
      <p:sp>
        <p:nvSpPr>
          <p:cNvPr id="9" name="Rectángulo: una sola esquina redondeada 8">
            <a:extLst>
              <a:ext uri="{FF2B5EF4-FFF2-40B4-BE49-F238E27FC236}">
                <a16:creationId xmlns:a16="http://schemas.microsoft.com/office/drawing/2014/main" id="{0BBC61B1-8EE5-4F49-B363-8A9F2E5063C2}"/>
              </a:ext>
            </a:extLst>
          </p:cNvPr>
          <p:cNvSpPr/>
          <p:nvPr/>
        </p:nvSpPr>
        <p:spPr>
          <a:xfrm>
            <a:off x="6545300" y="1988288"/>
            <a:ext cx="492246" cy="4292115"/>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Características 2</a:t>
            </a:r>
            <a:endParaRPr lang="es-CO" sz="1793" dirty="0"/>
          </a:p>
        </p:txBody>
      </p:sp>
      <p:sp>
        <p:nvSpPr>
          <p:cNvPr id="10" name="Rectángulo: una sola esquina redondeada 9">
            <a:extLst>
              <a:ext uri="{FF2B5EF4-FFF2-40B4-BE49-F238E27FC236}">
                <a16:creationId xmlns:a16="http://schemas.microsoft.com/office/drawing/2014/main" id="{E3FADE37-90D0-4601-A452-A6491D11853A}"/>
              </a:ext>
            </a:extLst>
          </p:cNvPr>
          <p:cNvSpPr/>
          <p:nvPr/>
        </p:nvSpPr>
        <p:spPr>
          <a:xfrm>
            <a:off x="7167849" y="1988289"/>
            <a:ext cx="492246" cy="4292115"/>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Características 3</a:t>
            </a:r>
            <a:endParaRPr lang="es-CO" sz="1793" dirty="0"/>
          </a:p>
        </p:txBody>
      </p:sp>
      <p:sp>
        <p:nvSpPr>
          <p:cNvPr id="11" name="Rectángulo: una sola esquina redondeada 10">
            <a:extLst>
              <a:ext uri="{FF2B5EF4-FFF2-40B4-BE49-F238E27FC236}">
                <a16:creationId xmlns:a16="http://schemas.microsoft.com/office/drawing/2014/main" id="{EFA4103F-FD4A-4D57-B316-DAE6A4227C51}"/>
              </a:ext>
            </a:extLst>
          </p:cNvPr>
          <p:cNvSpPr/>
          <p:nvPr/>
        </p:nvSpPr>
        <p:spPr>
          <a:xfrm>
            <a:off x="8861762" y="1988288"/>
            <a:ext cx="492246" cy="4292115"/>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Características n</a:t>
            </a:r>
            <a:endParaRPr lang="es-CO" sz="1793" dirty="0"/>
          </a:p>
        </p:txBody>
      </p:sp>
      <p:sp>
        <p:nvSpPr>
          <p:cNvPr id="12" name="Rectángulo: una sola esquina redondeada 11">
            <a:extLst>
              <a:ext uri="{FF2B5EF4-FFF2-40B4-BE49-F238E27FC236}">
                <a16:creationId xmlns:a16="http://schemas.microsoft.com/office/drawing/2014/main" id="{09C205CA-9ADB-4970-A29D-50F982203C5C}"/>
              </a:ext>
            </a:extLst>
          </p:cNvPr>
          <p:cNvSpPr/>
          <p:nvPr/>
        </p:nvSpPr>
        <p:spPr>
          <a:xfrm>
            <a:off x="7848311" y="1988288"/>
            <a:ext cx="912101" cy="4292115"/>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ES" sz="3586" dirty="0">
                <a:solidFill>
                  <a:schemeClr val="accent1"/>
                </a:solidFill>
              </a:rPr>
              <a:t>…</a:t>
            </a:r>
            <a:endParaRPr lang="es-CO" sz="3586" dirty="0">
              <a:solidFill>
                <a:schemeClr val="accent1"/>
              </a:solidFill>
            </a:endParaRPr>
          </a:p>
        </p:txBody>
      </p:sp>
      <p:sp>
        <p:nvSpPr>
          <p:cNvPr id="13" name="Diagrama de flujo: terminador 12">
            <a:extLst>
              <a:ext uri="{FF2B5EF4-FFF2-40B4-BE49-F238E27FC236}">
                <a16:creationId xmlns:a16="http://schemas.microsoft.com/office/drawing/2014/main" id="{18430EA0-E1B3-4BE7-B6DF-3EA9AC43AD85}"/>
              </a:ext>
            </a:extLst>
          </p:cNvPr>
          <p:cNvSpPr/>
          <p:nvPr/>
        </p:nvSpPr>
        <p:spPr>
          <a:xfrm>
            <a:off x="10410893" y="1988288"/>
            <a:ext cx="1114800" cy="4292115"/>
          </a:xfrm>
          <a:prstGeom prst="flowChartTerminator">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Resultado/ Categoría</a:t>
            </a:r>
            <a:endParaRPr lang="es-CO" sz="1793" dirty="0"/>
          </a:p>
        </p:txBody>
      </p:sp>
      <p:sp>
        <p:nvSpPr>
          <p:cNvPr id="14" name="Rectángulo: una sola esquina redondeada 13">
            <a:extLst>
              <a:ext uri="{FF2B5EF4-FFF2-40B4-BE49-F238E27FC236}">
                <a16:creationId xmlns:a16="http://schemas.microsoft.com/office/drawing/2014/main" id="{DC42C1D3-0E2D-444E-8270-00DEABCF0631}"/>
              </a:ext>
            </a:extLst>
          </p:cNvPr>
          <p:cNvSpPr/>
          <p:nvPr/>
        </p:nvSpPr>
        <p:spPr>
          <a:xfrm>
            <a:off x="9571182" y="1988288"/>
            <a:ext cx="492246" cy="4292115"/>
          </a:xfrm>
          <a:prstGeom prst="round1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1793" dirty="0"/>
              <a:t>Naturaleza de las trans.</a:t>
            </a:r>
            <a:endParaRPr lang="es-CO" sz="1793" dirty="0"/>
          </a:p>
        </p:txBody>
      </p:sp>
    </p:spTree>
    <p:extLst>
      <p:ext uri="{BB962C8B-B14F-4D97-AF65-F5344CB8AC3E}">
        <p14:creationId xmlns:p14="http://schemas.microsoft.com/office/powerpoint/2010/main" val="16926555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7D9A76F-C97D-45DB-AA34-74547AF60083}"/>
              </a:ext>
            </a:extLst>
          </p:cNvPr>
          <p:cNvSpPr txBox="1">
            <a:spLocks/>
          </p:cNvSpPr>
          <p:nvPr/>
        </p:nvSpPr>
        <p:spPr>
          <a:xfrm>
            <a:off x="209086" y="154707"/>
            <a:ext cx="9553584" cy="489697"/>
          </a:xfrm>
          <a:prstGeom prst="rect">
            <a:avLst/>
          </a:prstGeom>
        </p:spPr>
        <p:txBody>
          <a:bodyPr vert="horz" lIns="91084" tIns="45542" rIns="91084" bIns="45542" rtlCol="0" anchor="ctr">
            <a:noAutofit/>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pPr defTabSz="910834">
              <a:defRPr/>
            </a:pPr>
            <a:r>
              <a:rPr lang="es-ES" sz="3984" dirty="0">
                <a:solidFill>
                  <a:schemeClr val="tx1"/>
                </a:solidFill>
              </a:rPr>
              <a:t>Factor de Riesgo Jurisdicciones</a:t>
            </a:r>
            <a:endParaRPr lang="es-CO" sz="3984" dirty="0">
              <a:solidFill>
                <a:schemeClr val="tx1"/>
              </a:solidFill>
            </a:endParaRPr>
          </a:p>
        </p:txBody>
      </p:sp>
      <p:graphicFrame>
        <p:nvGraphicFramePr>
          <p:cNvPr id="4" name="Diagrama 3">
            <a:extLst>
              <a:ext uri="{FF2B5EF4-FFF2-40B4-BE49-F238E27FC236}">
                <a16:creationId xmlns:a16="http://schemas.microsoft.com/office/drawing/2014/main" id="{81AB2CFD-87F5-49F0-87EC-B0536756619F}"/>
              </a:ext>
            </a:extLst>
          </p:cNvPr>
          <p:cNvGraphicFramePr/>
          <p:nvPr/>
        </p:nvGraphicFramePr>
        <p:xfrm>
          <a:off x="1139678" y="1707099"/>
          <a:ext cx="1803612" cy="2683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a 4">
            <a:extLst>
              <a:ext uri="{FF2B5EF4-FFF2-40B4-BE49-F238E27FC236}">
                <a16:creationId xmlns:a16="http://schemas.microsoft.com/office/drawing/2014/main" id="{F743B387-18C5-4498-A322-5FBC0086A2CA}"/>
              </a:ext>
            </a:extLst>
          </p:cNvPr>
          <p:cNvGraphicFramePr/>
          <p:nvPr/>
        </p:nvGraphicFramePr>
        <p:xfrm>
          <a:off x="592319" y="4540102"/>
          <a:ext cx="2628159" cy="16734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Imagen 5">
            <a:extLst>
              <a:ext uri="{FF2B5EF4-FFF2-40B4-BE49-F238E27FC236}">
                <a16:creationId xmlns:a16="http://schemas.microsoft.com/office/drawing/2014/main" id="{8EBCA3F8-5E8D-490D-80AF-3DBC79EA6CDC}"/>
              </a:ext>
            </a:extLst>
          </p:cNvPr>
          <p:cNvPicPr>
            <a:picLocks noChangeAspect="1"/>
          </p:cNvPicPr>
          <p:nvPr/>
        </p:nvPicPr>
        <p:blipFill>
          <a:blip r:embed="rId13"/>
          <a:stretch>
            <a:fillRect/>
          </a:stretch>
        </p:blipFill>
        <p:spPr>
          <a:xfrm>
            <a:off x="4114799" y="2314354"/>
            <a:ext cx="2816202" cy="2503291"/>
          </a:xfrm>
          <a:prstGeom prst="rect">
            <a:avLst/>
          </a:prstGeom>
        </p:spPr>
      </p:pic>
      <p:pic>
        <p:nvPicPr>
          <p:cNvPr id="7" name="Imagen 6">
            <a:extLst>
              <a:ext uri="{FF2B5EF4-FFF2-40B4-BE49-F238E27FC236}">
                <a16:creationId xmlns:a16="http://schemas.microsoft.com/office/drawing/2014/main" id="{93D2502A-F4C3-46DE-9A26-560E1352F2C1}"/>
              </a:ext>
            </a:extLst>
          </p:cNvPr>
          <p:cNvPicPr>
            <a:picLocks noChangeAspect="1"/>
          </p:cNvPicPr>
          <p:nvPr/>
        </p:nvPicPr>
        <p:blipFill>
          <a:blip r:embed="rId14"/>
          <a:stretch>
            <a:fillRect/>
          </a:stretch>
        </p:blipFill>
        <p:spPr>
          <a:xfrm>
            <a:off x="7295496" y="906662"/>
            <a:ext cx="3756826" cy="5682708"/>
          </a:xfrm>
          <a:prstGeom prst="rect">
            <a:avLst/>
          </a:prstGeom>
        </p:spPr>
      </p:pic>
    </p:spTree>
    <p:extLst>
      <p:ext uri="{BB962C8B-B14F-4D97-AF65-F5344CB8AC3E}">
        <p14:creationId xmlns:p14="http://schemas.microsoft.com/office/powerpoint/2010/main" val="10168415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AEBAB840-A5E8-9357-95C8-8273140D86C1}"/>
              </a:ext>
            </a:extLst>
          </p:cNvPr>
          <p:cNvSpPr>
            <a:spLocks noGrp="1"/>
          </p:cNvSpPr>
          <p:nvPr>
            <p:ph type="ftr" sz="quarter" idx="4294967295"/>
          </p:nvPr>
        </p:nvSpPr>
        <p:spPr>
          <a:xfrm>
            <a:off x="7132321" y="6337536"/>
            <a:ext cx="4297680" cy="362778"/>
          </a:xfrm>
        </p:spPr>
        <p:txBody>
          <a:bodyPr/>
          <a:lstStyle/>
          <a:p>
            <a:pPr>
              <a:spcAft>
                <a:spcPts val="598"/>
              </a:spcAft>
            </a:pPr>
            <a:r>
              <a:rPr lang="en-US"/>
              <a:t>
              </a:t>
            </a:r>
          </a:p>
        </p:txBody>
      </p:sp>
      <p:sp>
        <p:nvSpPr>
          <p:cNvPr id="14" name="Slide Number Placeholder 5">
            <a:extLst>
              <a:ext uri="{FF2B5EF4-FFF2-40B4-BE49-F238E27FC236}">
                <a16:creationId xmlns:a16="http://schemas.microsoft.com/office/drawing/2014/main" id="{E0E28821-9F09-1C01-2A6E-051977E7F7E3}"/>
              </a:ext>
            </a:extLst>
          </p:cNvPr>
          <p:cNvSpPr>
            <a:spLocks noGrp="1"/>
          </p:cNvSpPr>
          <p:nvPr>
            <p:ph type="sldNum" sz="quarter" idx="4294967295"/>
          </p:nvPr>
        </p:nvSpPr>
        <p:spPr>
          <a:xfrm>
            <a:off x="11430001" y="6337536"/>
            <a:ext cx="521207" cy="362778"/>
          </a:xfrm>
        </p:spPr>
        <p:txBody>
          <a:bodyPr/>
          <a:lstStyle/>
          <a:p>
            <a:pPr>
              <a:spcAft>
                <a:spcPts val="598"/>
              </a:spcAft>
            </a:pPr>
            <a:fld id="{5E4DE196-8A13-4FF7-A07E-102851959EAB}" type="slidenum">
              <a:rPr lang="en-US" dirty="0"/>
              <a:pPr>
                <a:spcAft>
                  <a:spcPts val="598"/>
                </a:spcAft>
              </a:pPr>
              <a:t>142</a:t>
            </a:fld>
            <a:endParaRPr lang="en-US"/>
          </a:p>
        </p:txBody>
      </p:sp>
      <p:pic>
        <p:nvPicPr>
          <p:cNvPr id="2" name="Imagen 1">
            <a:extLst>
              <a:ext uri="{FF2B5EF4-FFF2-40B4-BE49-F238E27FC236}">
                <a16:creationId xmlns:a16="http://schemas.microsoft.com/office/drawing/2014/main" id="{9E9B7B56-F9E3-31B5-C1B3-CD5908C78F8A}"/>
              </a:ext>
            </a:extLst>
          </p:cNvPr>
          <p:cNvPicPr>
            <a:picLocks noChangeAspect="1"/>
          </p:cNvPicPr>
          <p:nvPr/>
        </p:nvPicPr>
        <p:blipFill>
          <a:blip r:embed="rId2"/>
          <a:stretch>
            <a:fillRect/>
          </a:stretch>
        </p:blipFill>
        <p:spPr>
          <a:xfrm>
            <a:off x="20642" y="0"/>
            <a:ext cx="12150716" cy="6858000"/>
          </a:xfrm>
          <a:prstGeom prst="rect">
            <a:avLst/>
          </a:prstGeom>
        </p:spPr>
      </p:pic>
    </p:spTree>
    <p:extLst>
      <p:ext uri="{BB962C8B-B14F-4D97-AF65-F5344CB8AC3E}">
        <p14:creationId xmlns:p14="http://schemas.microsoft.com/office/powerpoint/2010/main" val="35087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27FB4A1-21A6-43A7-BF4E-D014E7A19DC8}"/>
              </a:ext>
            </a:extLst>
          </p:cNvPr>
          <p:cNvSpPr txBox="1"/>
          <p:nvPr/>
        </p:nvSpPr>
        <p:spPr>
          <a:xfrm>
            <a:off x="159026" y="428157"/>
            <a:ext cx="6096000" cy="584775"/>
          </a:xfrm>
          <a:prstGeom prst="rect">
            <a:avLst/>
          </a:prstGeom>
          <a:noFill/>
        </p:spPr>
        <p:txBody>
          <a:bodyPr wrap="square">
            <a:spAutoFit/>
          </a:bodyPr>
          <a:lstStyle/>
          <a:p>
            <a:r>
              <a:rPr lang="es-ES" sz="3200" b="1" dirty="0">
                <a:solidFill>
                  <a:schemeClr val="accent2">
                    <a:lumMod val="75000"/>
                  </a:schemeClr>
                </a:solidFill>
              </a:rPr>
              <a:t>¿</a:t>
            </a:r>
            <a:r>
              <a:rPr lang="es-CO" sz="3200" b="1" dirty="0">
                <a:solidFill>
                  <a:schemeClr val="accent2">
                    <a:lumMod val="75000"/>
                  </a:schemeClr>
                </a:solidFill>
              </a:rPr>
              <a:t>Qué es el SAGRILAFT</a:t>
            </a:r>
            <a:r>
              <a:rPr lang="es-ES" sz="3200" b="1" dirty="0">
                <a:solidFill>
                  <a:schemeClr val="accent2">
                    <a:lumMod val="75000"/>
                  </a:schemeClr>
                </a:solidFill>
              </a:rPr>
              <a:t>?</a:t>
            </a:r>
          </a:p>
        </p:txBody>
      </p:sp>
      <p:sp>
        <p:nvSpPr>
          <p:cNvPr id="8" name="CuadroTexto 7">
            <a:extLst>
              <a:ext uri="{FF2B5EF4-FFF2-40B4-BE49-F238E27FC236}">
                <a16:creationId xmlns:a16="http://schemas.microsoft.com/office/drawing/2014/main" id="{367636F0-F035-4F30-BF08-94EE614B0CB5}"/>
              </a:ext>
            </a:extLst>
          </p:cNvPr>
          <p:cNvSpPr txBox="1"/>
          <p:nvPr/>
        </p:nvSpPr>
        <p:spPr>
          <a:xfrm>
            <a:off x="258451" y="1936283"/>
            <a:ext cx="11029992" cy="2677656"/>
          </a:xfrm>
          <a:prstGeom prst="rect">
            <a:avLst/>
          </a:prstGeom>
          <a:noFill/>
        </p:spPr>
        <p:txBody>
          <a:bodyPr wrap="square">
            <a:spAutoFit/>
          </a:bodyPr>
          <a:lstStyle/>
          <a:p>
            <a:pPr lvl="1" algn="just">
              <a:defRPr/>
            </a:pPr>
            <a:r>
              <a:rPr lang="es-ES" sz="2400" b="0" i="0" dirty="0">
                <a:solidFill>
                  <a:srgbClr val="001D35"/>
                </a:solidFill>
                <a:effectLst/>
                <a:latin typeface="Google Sans"/>
              </a:rPr>
              <a:t>El SAGRILAFT, o Sistema de Autocontrol y Gestión del Riesgo Integral de Lavado de Activos, Financiación del Terrorismo y Financiación de la Proliferación de Armas de Destrucción Masiva, es un sistema de gestión de riesgos que deben implementar las empresas en Colombia para prevenir que sean utilizadas como instrumentos para actividades ilícitas. Este sistema se enfoca en identificar, evaluar, controlar y monitorear los riesgos asociados al lavado de activos, financiación del terrorismo y proliferación de armas de destrucción masiva.</a:t>
            </a:r>
            <a:endParaRPr lang="es-ES_tradnl" sz="2000" dirty="0">
              <a:solidFill>
                <a:schemeClr val="bg1"/>
              </a:solidFill>
            </a:endParaRPr>
          </a:p>
        </p:txBody>
      </p:sp>
    </p:spTree>
    <p:extLst>
      <p:ext uri="{BB962C8B-B14F-4D97-AF65-F5344CB8AC3E}">
        <p14:creationId xmlns:p14="http://schemas.microsoft.com/office/powerpoint/2010/main" val="4293320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27FB4A1-21A6-43A7-BF4E-D014E7A19DC8}"/>
              </a:ext>
            </a:extLst>
          </p:cNvPr>
          <p:cNvSpPr txBox="1"/>
          <p:nvPr/>
        </p:nvSpPr>
        <p:spPr>
          <a:xfrm>
            <a:off x="159026" y="242627"/>
            <a:ext cx="6096000" cy="584775"/>
          </a:xfrm>
          <a:prstGeom prst="rect">
            <a:avLst/>
          </a:prstGeom>
          <a:noFill/>
        </p:spPr>
        <p:txBody>
          <a:bodyPr wrap="square">
            <a:spAutoFit/>
          </a:bodyPr>
          <a:lstStyle/>
          <a:p>
            <a:r>
              <a:rPr lang="es-ES" sz="3200" dirty="0">
                <a:solidFill>
                  <a:schemeClr val="tx1"/>
                </a:solidFill>
              </a:rPr>
              <a:t>Elementos del </a:t>
            </a:r>
            <a:r>
              <a:rPr lang="es-CO" sz="3200" dirty="0"/>
              <a:t>SAGRILAFT</a:t>
            </a:r>
            <a:endParaRPr lang="es-ES" sz="3200" dirty="0">
              <a:solidFill>
                <a:schemeClr val="tx1"/>
              </a:solidFill>
            </a:endParaRPr>
          </a:p>
        </p:txBody>
      </p:sp>
      <p:sp>
        <p:nvSpPr>
          <p:cNvPr id="8" name="CuadroTexto 7">
            <a:extLst>
              <a:ext uri="{FF2B5EF4-FFF2-40B4-BE49-F238E27FC236}">
                <a16:creationId xmlns:a16="http://schemas.microsoft.com/office/drawing/2014/main" id="{367636F0-F035-4F30-BF08-94EE614B0CB5}"/>
              </a:ext>
            </a:extLst>
          </p:cNvPr>
          <p:cNvSpPr txBox="1"/>
          <p:nvPr/>
        </p:nvSpPr>
        <p:spPr>
          <a:xfrm>
            <a:off x="380130" y="1444727"/>
            <a:ext cx="11029992" cy="5170646"/>
          </a:xfrm>
          <a:prstGeom prst="rect">
            <a:avLst/>
          </a:prstGeom>
          <a:noFill/>
        </p:spPr>
        <p:txBody>
          <a:bodyPr wrap="square">
            <a:spAutoFit/>
          </a:bodyPr>
          <a:lstStyle/>
          <a:p>
            <a:pPr lvl="1" algn="just">
              <a:defRPr/>
            </a:pPr>
            <a:r>
              <a:rPr lang="es-ES" sz="2200" b="1" dirty="0">
                <a:solidFill>
                  <a:schemeClr val="bg1"/>
                </a:solidFill>
              </a:rPr>
              <a:t>1 Manual de procedimientos: </a:t>
            </a:r>
            <a:r>
              <a:rPr lang="es-ES" sz="2200" dirty="0">
                <a:solidFill>
                  <a:schemeClr val="bg1"/>
                </a:solidFill>
              </a:rPr>
              <a:t>incluye políticas, controles y funciones. </a:t>
            </a:r>
          </a:p>
          <a:p>
            <a:pPr lvl="1" algn="just">
              <a:defRPr/>
            </a:pPr>
            <a:endParaRPr lang="es-ES" sz="2200" dirty="0">
              <a:solidFill>
                <a:schemeClr val="bg1"/>
              </a:solidFill>
            </a:endParaRPr>
          </a:p>
          <a:p>
            <a:pPr lvl="1" algn="just">
              <a:defRPr/>
            </a:pPr>
            <a:r>
              <a:rPr lang="es-ES" sz="2200" b="1" dirty="0">
                <a:solidFill>
                  <a:schemeClr val="bg1"/>
                </a:solidFill>
              </a:rPr>
              <a:t>2 Matriz de riesgos: </a:t>
            </a:r>
            <a:r>
              <a:rPr lang="es-ES" sz="2200" dirty="0">
                <a:solidFill>
                  <a:schemeClr val="bg1"/>
                </a:solidFill>
              </a:rPr>
              <a:t>identificación y calificación por impacto y probabilidad. </a:t>
            </a:r>
          </a:p>
          <a:p>
            <a:pPr lvl="1" algn="just">
              <a:defRPr/>
            </a:pPr>
            <a:endParaRPr lang="es-ES" sz="2200" dirty="0">
              <a:solidFill>
                <a:schemeClr val="bg1"/>
              </a:solidFill>
            </a:endParaRPr>
          </a:p>
          <a:p>
            <a:pPr lvl="1" algn="just">
              <a:defRPr/>
            </a:pPr>
            <a:r>
              <a:rPr lang="es-ES" sz="2200" b="1" dirty="0">
                <a:solidFill>
                  <a:schemeClr val="bg1"/>
                </a:solidFill>
              </a:rPr>
              <a:t>3 Herramientas tecnológicas:</a:t>
            </a:r>
            <a:r>
              <a:rPr lang="es-ES" sz="2200" dirty="0">
                <a:solidFill>
                  <a:schemeClr val="bg1"/>
                </a:solidFill>
              </a:rPr>
              <a:t> buscadores, </a:t>
            </a:r>
            <a:r>
              <a:rPr lang="es-ES" sz="2200" dirty="0" err="1">
                <a:solidFill>
                  <a:schemeClr val="bg1"/>
                </a:solidFill>
              </a:rPr>
              <a:t>segmentadores</a:t>
            </a:r>
            <a:r>
              <a:rPr lang="es-ES" sz="2200" dirty="0">
                <a:solidFill>
                  <a:schemeClr val="bg1"/>
                </a:solidFill>
              </a:rPr>
              <a:t> y motores de alertas. </a:t>
            </a:r>
          </a:p>
          <a:p>
            <a:pPr lvl="1" algn="just">
              <a:defRPr/>
            </a:pPr>
            <a:endParaRPr lang="es-ES" sz="2200" dirty="0">
              <a:solidFill>
                <a:schemeClr val="bg1"/>
              </a:solidFill>
            </a:endParaRPr>
          </a:p>
          <a:p>
            <a:pPr lvl="1" algn="just">
              <a:defRPr/>
            </a:pPr>
            <a:r>
              <a:rPr lang="es-ES" sz="2200" b="1" dirty="0">
                <a:solidFill>
                  <a:schemeClr val="bg1"/>
                </a:solidFill>
              </a:rPr>
              <a:t>4 Debida Diligencia:</a:t>
            </a:r>
            <a:r>
              <a:rPr lang="es-ES" sz="2200" dirty="0">
                <a:solidFill>
                  <a:schemeClr val="bg1"/>
                </a:solidFill>
              </a:rPr>
              <a:t> formatos de vinculación y actualización de clientes. </a:t>
            </a:r>
          </a:p>
          <a:p>
            <a:pPr lvl="1" algn="just">
              <a:defRPr/>
            </a:pPr>
            <a:endParaRPr lang="es-ES" sz="2200" dirty="0">
              <a:solidFill>
                <a:schemeClr val="bg1"/>
              </a:solidFill>
            </a:endParaRPr>
          </a:p>
          <a:p>
            <a:pPr lvl="1" algn="just">
              <a:defRPr/>
            </a:pPr>
            <a:r>
              <a:rPr lang="es-ES" sz="2200" b="1" dirty="0">
                <a:solidFill>
                  <a:schemeClr val="bg1"/>
                </a:solidFill>
              </a:rPr>
              <a:t>5 Cláusulas contractuales y declaraciones:</a:t>
            </a:r>
            <a:r>
              <a:rPr lang="es-ES" sz="2200" dirty="0">
                <a:solidFill>
                  <a:schemeClr val="bg1"/>
                </a:solidFill>
              </a:rPr>
              <a:t> para mitigar riesgos legales. </a:t>
            </a:r>
          </a:p>
          <a:p>
            <a:pPr lvl="1" algn="just">
              <a:defRPr/>
            </a:pPr>
            <a:endParaRPr lang="es-ES" sz="2200" dirty="0">
              <a:solidFill>
                <a:schemeClr val="bg1"/>
              </a:solidFill>
            </a:endParaRPr>
          </a:p>
          <a:p>
            <a:pPr lvl="1" algn="just">
              <a:defRPr/>
            </a:pPr>
            <a:r>
              <a:rPr lang="es-ES" sz="2200" b="1" dirty="0">
                <a:solidFill>
                  <a:schemeClr val="bg1"/>
                </a:solidFill>
              </a:rPr>
              <a:t>6 Oficial de cumplimiento:</a:t>
            </a:r>
            <a:r>
              <a:rPr lang="es-ES" sz="2200" dirty="0">
                <a:solidFill>
                  <a:schemeClr val="bg1"/>
                </a:solidFill>
              </a:rPr>
              <a:t> responsable del sistema y sus reportes. </a:t>
            </a:r>
          </a:p>
          <a:p>
            <a:pPr lvl="1" algn="just">
              <a:defRPr/>
            </a:pPr>
            <a:endParaRPr lang="es-ES" sz="2200" dirty="0">
              <a:solidFill>
                <a:schemeClr val="bg1"/>
              </a:solidFill>
            </a:endParaRPr>
          </a:p>
          <a:p>
            <a:pPr lvl="1" algn="just">
              <a:defRPr/>
            </a:pPr>
            <a:r>
              <a:rPr lang="es-ES" sz="2200" b="1" dirty="0">
                <a:solidFill>
                  <a:schemeClr val="bg1"/>
                </a:solidFill>
              </a:rPr>
              <a:t>7 Divulgación y capacitación:</a:t>
            </a:r>
            <a:r>
              <a:rPr lang="es-ES" sz="2200" dirty="0">
                <a:solidFill>
                  <a:schemeClr val="bg1"/>
                </a:solidFill>
              </a:rPr>
              <a:t> formación continua y cultura de cumplimiento. </a:t>
            </a:r>
          </a:p>
          <a:p>
            <a:pPr lvl="1" algn="just">
              <a:defRPr/>
            </a:pPr>
            <a:endParaRPr lang="es-ES" sz="2200" dirty="0">
              <a:solidFill>
                <a:schemeClr val="bg1"/>
              </a:solidFill>
            </a:endParaRPr>
          </a:p>
          <a:p>
            <a:pPr lvl="1" algn="just">
              <a:defRPr/>
            </a:pPr>
            <a:r>
              <a:rPr lang="es-ES" sz="2200" b="1" dirty="0">
                <a:solidFill>
                  <a:schemeClr val="bg1"/>
                </a:solidFill>
              </a:rPr>
              <a:t>8 Monitoreo:</a:t>
            </a:r>
            <a:r>
              <a:rPr lang="es-ES" sz="2200" dirty="0">
                <a:solidFill>
                  <a:schemeClr val="bg1"/>
                </a:solidFill>
              </a:rPr>
              <a:t> seguimiento permanente del sistema y sus alertas. </a:t>
            </a:r>
            <a:endParaRPr lang="es-ES_tradnl" sz="2200" dirty="0">
              <a:solidFill>
                <a:schemeClr val="bg1"/>
              </a:solidFill>
            </a:endParaRPr>
          </a:p>
        </p:txBody>
      </p:sp>
    </p:spTree>
    <p:extLst>
      <p:ext uri="{BB962C8B-B14F-4D97-AF65-F5344CB8AC3E}">
        <p14:creationId xmlns:p14="http://schemas.microsoft.com/office/powerpoint/2010/main" val="1279728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5656562-F73C-4290-BEE6-F934EBEA35D8}"/>
              </a:ext>
            </a:extLst>
          </p:cNvPr>
          <p:cNvSpPr txBox="1"/>
          <p:nvPr/>
        </p:nvSpPr>
        <p:spPr>
          <a:xfrm>
            <a:off x="251791" y="401653"/>
            <a:ext cx="6096000" cy="584775"/>
          </a:xfrm>
          <a:prstGeom prst="rect">
            <a:avLst/>
          </a:prstGeom>
          <a:noFill/>
        </p:spPr>
        <p:txBody>
          <a:bodyPr wrap="square">
            <a:spAutoFit/>
          </a:bodyPr>
          <a:lstStyle/>
          <a:p>
            <a:r>
              <a:rPr lang="es-ES" sz="3200" dirty="0">
                <a:solidFill>
                  <a:schemeClr val="tx1"/>
                </a:solidFill>
              </a:rPr>
              <a:t>Factores de riesgo:</a:t>
            </a:r>
          </a:p>
        </p:txBody>
      </p:sp>
      <p:sp>
        <p:nvSpPr>
          <p:cNvPr id="3" name="CuadroTexto 2">
            <a:extLst>
              <a:ext uri="{FF2B5EF4-FFF2-40B4-BE49-F238E27FC236}">
                <a16:creationId xmlns:a16="http://schemas.microsoft.com/office/drawing/2014/main" id="{0571D612-9ED3-4BA0-8087-AD2E2D1D6C62}"/>
              </a:ext>
            </a:extLst>
          </p:cNvPr>
          <p:cNvSpPr txBox="1"/>
          <p:nvPr/>
        </p:nvSpPr>
        <p:spPr>
          <a:xfrm>
            <a:off x="251791" y="1900390"/>
            <a:ext cx="5406887" cy="1938992"/>
          </a:xfrm>
          <a:prstGeom prst="rect">
            <a:avLst/>
          </a:prstGeom>
          <a:noFill/>
        </p:spPr>
        <p:txBody>
          <a:bodyPr wrap="square">
            <a:spAutoFit/>
          </a:bodyPr>
          <a:lstStyle/>
          <a:p>
            <a:pPr lvl="1" algn="just">
              <a:defRPr/>
            </a:pPr>
            <a:r>
              <a:rPr lang="es-ES" sz="2400" b="1" dirty="0">
                <a:solidFill>
                  <a:srgbClr val="002060"/>
                </a:solidFill>
              </a:rPr>
              <a:t>Son elementos que pueden aumentar la exposición de una entidad al</a:t>
            </a:r>
          </a:p>
          <a:p>
            <a:pPr lvl="1" algn="just">
              <a:defRPr/>
            </a:pPr>
            <a:r>
              <a:rPr lang="es-ES" sz="2400" b="1" dirty="0">
                <a:solidFill>
                  <a:srgbClr val="002060"/>
                </a:solidFill>
              </a:rPr>
              <a:t>lavado de activos (LA) o financiación del terrorismo (FT).</a:t>
            </a:r>
          </a:p>
        </p:txBody>
      </p:sp>
      <p:sp>
        <p:nvSpPr>
          <p:cNvPr id="4" name="CuadroTexto 3">
            <a:extLst>
              <a:ext uri="{FF2B5EF4-FFF2-40B4-BE49-F238E27FC236}">
                <a16:creationId xmlns:a16="http://schemas.microsoft.com/office/drawing/2014/main" id="{7BFF45E4-3588-4294-B286-B0D6DB075B17}"/>
              </a:ext>
            </a:extLst>
          </p:cNvPr>
          <p:cNvSpPr txBox="1"/>
          <p:nvPr/>
        </p:nvSpPr>
        <p:spPr>
          <a:xfrm>
            <a:off x="5658678" y="1512694"/>
            <a:ext cx="5656608" cy="3785652"/>
          </a:xfrm>
          <a:prstGeom prst="rect">
            <a:avLst/>
          </a:prstGeom>
          <a:noFill/>
        </p:spPr>
        <p:txBody>
          <a:bodyPr wrap="square">
            <a:spAutoFit/>
          </a:bodyPr>
          <a:lstStyle/>
          <a:p>
            <a:pPr lvl="1" algn="just">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Clientes: Naturaleza, actividad, perfil, listas restrictivas.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Productos/Servicios: Anonimato, facilidad de conversión.</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Canales: Presencial, digital, nivel de trazabilidad.</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Jurisdicciones: Países de alto riesgo, zonas críticas.</a:t>
            </a:r>
            <a:endParaRPr lang="es-CO" sz="2000" dirty="0">
              <a:solidFill>
                <a:schemeClr val="bg1"/>
              </a:solidFill>
            </a:endParaRPr>
          </a:p>
        </p:txBody>
      </p:sp>
      <p:pic>
        <p:nvPicPr>
          <p:cNvPr id="5" name="Imagen 4">
            <a:extLst>
              <a:ext uri="{FF2B5EF4-FFF2-40B4-BE49-F238E27FC236}">
                <a16:creationId xmlns:a16="http://schemas.microsoft.com/office/drawing/2014/main" id="{889FD878-914C-4335-AB7A-EBA850AE310D}"/>
              </a:ext>
            </a:extLst>
          </p:cNvPr>
          <p:cNvPicPr>
            <a:picLocks noChangeAspect="1"/>
          </p:cNvPicPr>
          <p:nvPr/>
        </p:nvPicPr>
        <p:blipFill>
          <a:blip r:embed="rId2"/>
          <a:stretch>
            <a:fillRect/>
          </a:stretch>
        </p:blipFill>
        <p:spPr>
          <a:xfrm>
            <a:off x="1147140" y="4147561"/>
            <a:ext cx="3875434" cy="2153020"/>
          </a:xfrm>
          <a:prstGeom prst="rect">
            <a:avLst/>
          </a:prstGeom>
        </p:spPr>
      </p:pic>
    </p:spTree>
    <p:extLst>
      <p:ext uri="{BB962C8B-B14F-4D97-AF65-F5344CB8AC3E}">
        <p14:creationId xmlns:p14="http://schemas.microsoft.com/office/powerpoint/2010/main" val="247884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32DAC09-26C3-0480-9928-70CE7A7C58FF}"/>
              </a:ext>
            </a:extLst>
          </p:cNvPr>
          <p:cNvSpPr txBox="1"/>
          <p:nvPr/>
        </p:nvSpPr>
        <p:spPr>
          <a:xfrm>
            <a:off x="188685" y="228990"/>
            <a:ext cx="6096000" cy="523220"/>
          </a:xfrm>
          <a:prstGeom prst="rect">
            <a:avLst/>
          </a:prstGeom>
          <a:noFill/>
        </p:spPr>
        <p:txBody>
          <a:bodyPr wrap="square">
            <a:spAutoFit/>
          </a:bodyPr>
          <a:lstStyle/>
          <a:p>
            <a:r>
              <a:rPr lang="es-ES" sz="2800" b="0" i="0" u="none" strike="noStrike" baseline="0" dirty="0">
                <a:solidFill>
                  <a:schemeClr val="accent2">
                    <a:lumMod val="90000"/>
                  </a:schemeClr>
                </a:solidFill>
                <a:latin typeface="CMSS12"/>
              </a:rPr>
              <a:t>1. Factor de Riesgo: Clientes</a:t>
            </a:r>
            <a:endParaRPr lang="es-CO" sz="2800" dirty="0">
              <a:solidFill>
                <a:schemeClr val="accent2">
                  <a:lumMod val="90000"/>
                </a:schemeClr>
              </a:solidFill>
            </a:endParaRPr>
          </a:p>
        </p:txBody>
      </p:sp>
      <p:sp>
        <p:nvSpPr>
          <p:cNvPr id="5" name="CuadroTexto 4">
            <a:extLst>
              <a:ext uri="{FF2B5EF4-FFF2-40B4-BE49-F238E27FC236}">
                <a16:creationId xmlns:a16="http://schemas.microsoft.com/office/drawing/2014/main" id="{00403177-452D-366E-0763-88D7589C1BC8}"/>
              </a:ext>
            </a:extLst>
          </p:cNvPr>
          <p:cNvSpPr txBox="1"/>
          <p:nvPr/>
        </p:nvSpPr>
        <p:spPr>
          <a:xfrm>
            <a:off x="994229" y="1515270"/>
            <a:ext cx="10203541" cy="5016758"/>
          </a:xfrm>
          <a:prstGeom prst="rect">
            <a:avLst/>
          </a:prstGeom>
          <a:noFill/>
        </p:spPr>
        <p:txBody>
          <a:bodyPr wrap="square">
            <a:spAutoFit/>
          </a:bodyPr>
          <a:lstStyle/>
          <a:p>
            <a:pPr algn="l"/>
            <a:r>
              <a:rPr lang="es-CO" sz="2000" b="1" i="0" u="none" strike="noStrike" baseline="0" dirty="0">
                <a:solidFill>
                  <a:schemeClr val="bg1"/>
                </a:solidFill>
                <a:latin typeface="CMSSBX10"/>
              </a:rPr>
              <a:t>Que evalúa?</a:t>
            </a:r>
          </a:p>
          <a:p>
            <a:pPr algn="l"/>
            <a:endParaRPr lang="es-CO" sz="2000" b="1" i="0" u="none" strike="noStrike" baseline="0" dirty="0">
              <a:solidFill>
                <a:schemeClr val="bg1"/>
              </a:solidFill>
              <a:latin typeface="CMSSBX10"/>
            </a:endParaRPr>
          </a:p>
          <a:p>
            <a:pPr algn="l"/>
            <a:r>
              <a:rPr lang="es-ES" sz="2000" b="0" i="0" u="none" strike="noStrike" baseline="0" dirty="0">
                <a:solidFill>
                  <a:schemeClr val="bg1"/>
                </a:solidFill>
                <a:latin typeface="CMSS10"/>
              </a:rPr>
              <a:t>El riesgo derivado de la relación con personas naturales o jurídicas.</a:t>
            </a:r>
          </a:p>
          <a:p>
            <a:pPr algn="l"/>
            <a:r>
              <a:rPr lang="es-CO" sz="2000" b="1" i="0" u="none" strike="noStrike" baseline="0" dirty="0">
                <a:solidFill>
                  <a:schemeClr val="bg1"/>
                </a:solidFill>
                <a:latin typeface="CMSSBX10"/>
              </a:rPr>
              <a:t>Variables clave:</a:t>
            </a:r>
          </a:p>
          <a:p>
            <a:pPr marL="342900" indent="-342900" algn="l">
              <a:lnSpc>
                <a:spcPct val="200000"/>
              </a:lnSpc>
              <a:buFont typeface="Courier New" panose="02070309020205020404" pitchFamily="49" charset="0"/>
              <a:buChar char="o"/>
            </a:pPr>
            <a:r>
              <a:rPr lang="es-ES" sz="2000" b="1" i="0" u="none" strike="noStrike" baseline="0" dirty="0">
                <a:solidFill>
                  <a:schemeClr val="bg1"/>
                </a:solidFill>
                <a:latin typeface="CMSS10"/>
              </a:rPr>
              <a:t>Naturaleza del cliente: persona natural, jurídica, extranjera, PEP.</a:t>
            </a:r>
          </a:p>
          <a:p>
            <a:pPr marL="342900" indent="-342900" algn="l">
              <a:lnSpc>
                <a:spcPct val="200000"/>
              </a:lnSpc>
              <a:buFont typeface="Courier New" panose="02070309020205020404" pitchFamily="49" charset="0"/>
              <a:buChar char="o"/>
            </a:pPr>
            <a:r>
              <a:rPr lang="es-ES" sz="2000" b="1" i="0" u="none" strike="noStrike" baseline="0" dirty="0">
                <a:solidFill>
                  <a:schemeClr val="bg1"/>
                </a:solidFill>
                <a:latin typeface="CMSS10"/>
              </a:rPr>
              <a:t>Actividad económica declarada vs real.</a:t>
            </a:r>
          </a:p>
          <a:p>
            <a:pPr marL="342900" indent="-342900" algn="l">
              <a:lnSpc>
                <a:spcPct val="200000"/>
              </a:lnSpc>
              <a:buFont typeface="Courier New" panose="02070309020205020404" pitchFamily="49" charset="0"/>
              <a:buChar char="o"/>
            </a:pPr>
            <a:r>
              <a:rPr lang="es-CO" sz="2000" b="1" i="0" u="none" strike="noStrike" baseline="0" dirty="0">
                <a:solidFill>
                  <a:schemeClr val="bg1"/>
                </a:solidFill>
                <a:latin typeface="CMSS10"/>
              </a:rPr>
              <a:t>Lugar de residencia o domicilio (incluye zonas de alto riesgo).</a:t>
            </a:r>
          </a:p>
          <a:p>
            <a:pPr marL="342900" indent="-342900" algn="l">
              <a:lnSpc>
                <a:spcPct val="200000"/>
              </a:lnSpc>
              <a:buFont typeface="Courier New" panose="02070309020205020404" pitchFamily="49" charset="0"/>
              <a:buChar char="o"/>
            </a:pPr>
            <a:r>
              <a:rPr lang="es-ES" sz="2000" b="1" i="0" u="none" strike="noStrike" baseline="0" dirty="0">
                <a:solidFill>
                  <a:schemeClr val="bg1"/>
                </a:solidFill>
                <a:latin typeface="CMSS10"/>
              </a:rPr>
              <a:t>Perfil transaccional y comportamiento frente al esperado.</a:t>
            </a:r>
          </a:p>
          <a:p>
            <a:pPr marL="342900" indent="-342900" algn="l">
              <a:lnSpc>
                <a:spcPct val="200000"/>
              </a:lnSpc>
              <a:buFont typeface="Courier New" panose="02070309020205020404" pitchFamily="49" charset="0"/>
              <a:buChar char="o"/>
            </a:pPr>
            <a:r>
              <a:rPr lang="es-ES" sz="2000" b="1" i="0" u="none" strike="noStrike" baseline="0" dirty="0">
                <a:solidFill>
                  <a:schemeClr val="bg1"/>
                </a:solidFill>
                <a:latin typeface="CMSS10"/>
              </a:rPr>
              <a:t>Vinculación con personas sancionadas o listas restrictivas.</a:t>
            </a:r>
          </a:p>
          <a:p>
            <a:pPr algn="l"/>
            <a:endParaRPr lang="es-ES" sz="2000" b="0" i="0" u="none" strike="noStrike" baseline="0" dirty="0">
              <a:solidFill>
                <a:schemeClr val="bg1"/>
              </a:solidFill>
              <a:latin typeface="CMSS10"/>
            </a:endParaRPr>
          </a:p>
          <a:p>
            <a:pPr algn="l"/>
            <a:r>
              <a:rPr lang="es-ES" sz="2000" b="1" i="0" u="none" strike="noStrike" baseline="0" dirty="0">
                <a:solidFill>
                  <a:schemeClr val="bg1"/>
                </a:solidFill>
                <a:latin typeface="CMSSBX10"/>
              </a:rPr>
              <a:t>Importancia: </a:t>
            </a:r>
            <a:r>
              <a:rPr lang="es-ES" sz="2000" b="0" i="0" u="none" strike="noStrike" baseline="0" dirty="0">
                <a:solidFill>
                  <a:schemeClr val="bg1"/>
                </a:solidFill>
                <a:latin typeface="CMSS10"/>
              </a:rPr>
              <a:t>El cliente es el canal principal a través del cual se materializa el riesgo de LA/FT</a:t>
            </a:r>
            <a:r>
              <a:rPr lang="es-ES" sz="1800" b="0" i="0" u="none" strike="noStrike" baseline="0" dirty="0">
                <a:solidFill>
                  <a:schemeClr val="bg1"/>
                </a:solidFill>
                <a:latin typeface="CMSS10"/>
              </a:rPr>
              <a:t>.</a:t>
            </a:r>
            <a:endParaRPr lang="es-CO" dirty="0">
              <a:solidFill>
                <a:schemeClr val="bg1"/>
              </a:solidFill>
            </a:endParaRPr>
          </a:p>
        </p:txBody>
      </p:sp>
    </p:spTree>
    <p:extLst>
      <p:ext uri="{BB962C8B-B14F-4D97-AF65-F5344CB8AC3E}">
        <p14:creationId xmlns:p14="http://schemas.microsoft.com/office/powerpoint/2010/main" val="2282011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AB4C4-9C00-E968-EF4D-18E591B342F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0944C38-602B-1347-7380-C2E918D5F218}"/>
              </a:ext>
            </a:extLst>
          </p:cNvPr>
          <p:cNvSpPr txBox="1"/>
          <p:nvPr/>
        </p:nvSpPr>
        <p:spPr>
          <a:xfrm>
            <a:off x="188685" y="228990"/>
            <a:ext cx="6096000" cy="954107"/>
          </a:xfrm>
          <a:prstGeom prst="rect">
            <a:avLst/>
          </a:prstGeom>
          <a:noFill/>
        </p:spPr>
        <p:txBody>
          <a:bodyPr wrap="square">
            <a:spAutoFit/>
          </a:bodyPr>
          <a:lstStyle/>
          <a:p>
            <a:r>
              <a:rPr lang="es-ES" sz="2800" dirty="0">
                <a:solidFill>
                  <a:schemeClr val="accent2">
                    <a:lumMod val="90000"/>
                  </a:schemeClr>
                </a:solidFill>
              </a:rPr>
              <a:t>2. Factor de Riesgo: Productos y Servicios</a:t>
            </a:r>
            <a:endParaRPr lang="es-CO" sz="4000" dirty="0">
              <a:solidFill>
                <a:schemeClr val="accent2">
                  <a:lumMod val="90000"/>
                </a:schemeClr>
              </a:solidFill>
            </a:endParaRPr>
          </a:p>
        </p:txBody>
      </p:sp>
      <p:sp>
        <p:nvSpPr>
          <p:cNvPr id="5" name="CuadroTexto 4">
            <a:extLst>
              <a:ext uri="{FF2B5EF4-FFF2-40B4-BE49-F238E27FC236}">
                <a16:creationId xmlns:a16="http://schemas.microsoft.com/office/drawing/2014/main" id="{83B0F98B-AD31-929C-2D41-AA31EE44DA03}"/>
              </a:ext>
            </a:extLst>
          </p:cNvPr>
          <p:cNvSpPr txBox="1"/>
          <p:nvPr/>
        </p:nvSpPr>
        <p:spPr>
          <a:xfrm>
            <a:off x="827314" y="1612252"/>
            <a:ext cx="10377713" cy="5170646"/>
          </a:xfrm>
          <a:prstGeom prst="rect">
            <a:avLst/>
          </a:prstGeom>
          <a:noFill/>
        </p:spPr>
        <p:txBody>
          <a:bodyPr wrap="square">
            <a:spAutoFit/>
          </a:bodyPr>
          <a:lstStyle/>
          <a:p>
            <a:pPr algn="l"/>
            <a:r>
              <a:rPr lang="es-CO" sz="2000" b="1" i="0" u="none" strike="noStrike" baseline="0" dirty="0">
                <a:solidFill>
                  <a:schemeClr val="bg1"/>
                </a:solidFill>
                <a:latin typeface="CMSSBX10"/>
              </a:rPr>
              <a:t>Que evalúa?</a:t>
            </a:r>
          </a:p>
          <a:p>
            <a:pPr algn="l"/>
            <a:endParaRPr lang="es-CO" sz="2000" b="1" i="0" u="none" strike="noStrike" baseline="0" dirty="0">
              <a:solidFill>
                <a:schemeClr val="bg1"/>
              </a:solidFill>
              <a:latin typeface="CMSSBX10"/>
            </a:endParaRPr>
          </a:p>
          <a:p>
            <a:r>
              <a:rPr lang="es-ES" dirty="0">
                <a:solidFill>
                  <a:schemeClr val="accent1"/>
                </a:solidFill>
              </a:rPr>
              <a:t>El nivel de exposición al riesgo que generan los productos, servicios o</a:t>
            </a:r>
          </a:p>
          <a:p>
            <a:r>
              <a:rPr lang="es-CO" dirty="0">
                <a:solidFill>
                  <a:schemeClr val="accent1"/>
                </a:solidFill>
              </a:rPr>
              <a:t>instrumentos ofrecidos. </a:t>
            </a:r>
          </a:p>
          <a:p>
            <a:endParaRPr lang="es-CO" dirty="0">
              <a:solidFill>
                <a:schemeClr val="accent1"/>
              </a:solidFill>
            </a:endParaRPr>
          </a:p>
          <a:p>
            <a:r>
              <a:rPr lang="es-CO" sz="2000" b="1" i="0" u="none" strike="noStrike" baseline="0" dirty="0">
                <a:solidFill>
                  <a:schemeClr val="bg1"/>
                </a:solidFill>
                <a:latin typeface="CMSSBX10"/>
              </a:rPr>
              <a:t>Variables clave:</a:t>
            </a:r>
          </a:p>
          <a:p>
            <a:pPr marL="285750" indent="-285750">
              <a:lnSpc>
                <a:spcPct val="200000"/>
              </a:lnSpc>
              <a:buClr>
                <a:schemeClr val="accent1">
                  <a:lumMod val="50000"/>
                  <a:lumOff val="50000"/>
                </a:schemeClr>
              </a:buClr>
              <a:buFont typeface="Courier New" panose="02070309020205020404" pitchFamily="49" charset="0"/>
              <a:buChar char="o"/>
            </a:pPr>
            <a:r>
              <a:rPr lang="es-ES" b="1" dirty="0">
                <a:solidFill>
                  <a:schemeClr val="accent1"/>
                </a:solidFill>
              </a:rPr>
              <a:t>Naturaleza del producto: físico, digital, financiero, virtual.</a:t>
            </a:r>
          </a:p>
          <a:p>
            <a:pPr marL="285750" indent="-285750">
              <a:lnSpc>
                <a:spcPct val="200000"/>
              </a:lnSpc>
              <a:buClr>
                <a:schemeClr val="accent1">
                  <a:lumMod val="50000"/>
                  <a:lumOff val="50000"/>
                </a:schemeClr>
              </a:buClr>
              <a:buFont typeface="Courier New" panose="02070309020205020404" pitchFamily="49" charset="0"/>
              <a:buChar char="o"/>
            </a:pPr>
            <a:r>
              <a:rPr lang="es-ES" b="1" dirty="0">
                <a:solidFill>
                  <a:schemeClr val="accent1"/>
                </a:solidFill>
              </a:rPr>
              <a:t>Nivel de anonimato o facilidad para convertirlo en efectivo.</a:t>
            </a:r>
          </a:p>
          <a:p>
            <a:pPr marL="285750" indent="-285750">
              <a:lnSpc>
                <a:spcPct val="200000"/>
              </a:lnSpc>
              <a:buClr>
                <a:schemeClr val="accent1">
                  <a:lumMod val="50000"/>
                  <a:lumOff val="50000"/>
                </a:schemeClr>
              </a:buClr>
              <a:buFont typeface="Courier New" panose="02070309020205020404" pitchFamily="49" charset="0"/>
              <a:buChar char="o"/>
            </a:pPr>
            <a:r>
              <a:rPr lang="es-ES" b="1" dirty="0">
                <a:solidFill>
                  <a:schemeClr val="accent1"/>
                </a:solidFill>
              </a:rPr>
              <a:t>Posibilidad de ser utilizado para ocultar el origen/destino de fondos.</a:t>
            </a:r>
          </a:p>
          <a:p>
            <a:pPr marL="285750" indent="-285750">
              <a:lnSpc>
                <a:spcPct val="200000"/>
              </a:lnSpc>
              <a:buClr>
                <a:schemeClr val="accent1">
                  <a:lumMod val="50000"/>
                  <a:lumOff val="50000"/>
                </a:schemeClr>
              </a:buClr>
              <a:buFont typeface="Courier New" panose="02070309020205020404" pitchFamily="49" charset="0"/>
              <a:buChar char="o"/>
            </a:pPr>
            <a:r>
              <a:rPr lang="es-CO" b="1" dirty="0">
                <a:solidFill>
                  <a:schemeClr val="accent1"/>
                </a:solidFill>
              </a:rPr>
              <a:t>Facilidad de contratación (automatizada, no presencial, sin validación).</a:t>
            </a:r>
          </a:p>
          <a:p>
            <a:pPr marL="285750" indent="-285750">
              <a:lnSpc>
                <a:spcPct val="200000"/>
              </a:lnSpc>
              <a:buClr>
                <a:schemeClr val="accent1">
                  <a:lumMod val="50000"/>
                  <a:lumOff val="50000"/>
                </a:schemeClr>
              </a:buClr>
              <a:buFont typeface="Courier New" panose="02070309020205020404" pitchFamily="49" charset="0"/>
              <a:buChar char="o"/>
            </a:pPr>
            <a:r>
              <a:rPr lang="es-CO" b="1" dirty="0">
                <a:solidFill>
                  <a:schemeClr val="accent1"/>
                </a:solidFill>
              </a:rPr>
              <a:t>Uso reiterado por clientes de alto riesgo.</a:t>
            </a:r>
            <a:endParaRPr lang="es-ES" sz="2000" b="1" i="0" u="none" strike="noStrike" baseline="0" dirty="0">
              <a:solidFill>
                <a:schemeClr val="accent1"/>
              </a:solidFill>
              <a:latin typeface="CMSS10"/>
            </a:endParaRPr>
          </a:p>
          <a:p>
            <a:r>
              <a:rPr lang="es-ES" dirty="0">
                <a:solidFill>
                  <a:schemeClr val="accent1">
                    <a:lumMod val="50000"/>
                    <a:lumOff val="50000"/>
                  </a:schemeClr>
                </a:solidFill>
              </a:rPr>
              <a:t>Importancia: </a:t>
            </a:r>
            <a:r>
              <a:rPr lang="es-ES" dirty="0">
                <a:solidFill>
                  <a:schemeClr val="accent1"/>
                </a:solidFill>
              </a:rPr>
              <a:t> Algunos productos son más vulnerables que otros frente al </a:t>
            </a:r>
            <a:r>
              <a:rPr lang="es-CO" dirty="0">
                <a:solidFill>
                  <a:schemeClr val="accent1"/>
                </a:solidFill>
              </a:rPr>
              <a:t>uso indebido por parte de criminales.</a:t>
            </a:r>
          </a:p>
        </p:txBody>
      </p:sp>
    </p:spTree>
    <p:extLst>
      <p:ext uri="{BB962C8B-B14F-4D97-AF65-F5344CB8AC3E}">
        <p14:creationId xmlns:p14="http://schemas.microsoft.com/office/powerpoint/2010/main" val="1139125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379591" y="696751"/>
            <a:ext cx="2307109" cy="505908"/>
          </a:xfrm>
          <a:prstGeom prst="rect">
            <a:avLst/>
          </a:prstGeom>
        </p:spPr>
        <p:txBody>
          <a:bodyPr vert="horz" wrap="square" lIns="0" tIns="13335" rIns="0" bIns="0" rtlCol="0">
            <a:spAutoFit/>
          </a:bodyPr>
          <a:lstStyle/>
          <a:p>
            <a:pPr marL="12700">
              <a:lnSpc>
                <a:spcPct val="100000"/>
              </a:lnSpc>
              <a:spcBef>
                <a:spcPts val="105"/>
              </a:spcBef>
            </a:pPr>
            <a:r>
              <a:rPr spc="-10" dirty="0">
                <a:solidFill>
                  <a:srgbClr val="FFFFFF"/>
                </a:solidFill>
              </a:rPr>
              <a:t>Modulo</a:t>
            </a:r>
            <a:r>
              <a:rPr lang="es-ES" spc="-10" dirty="0">
                <a:solidFill>
                  <a:srgbClr val="FFFFFF"/>
                </a:solidFill>
              </a:rPr>
              <a:t> 3</a:t>
            </a:r>
            <a:r>
              <a:rPr spc="-10" dirty="0">
                <a:solidFill>
                  <a:srgbClr val="FFFFFF"/>
                </a:solidFill>
              </a:rPr>
              <a:t>:</a:t>
            </a:r>
          </a:p>
        </p:txBody>
      </p:sp>
      <p:sp>
        <p:nvSpPr>
          <p:cNvPr id="3" name="object 3"/>
          <p:cNvSpPr txBox="1"/>
          <p:nvPr/>
        </p:nvSpPr>
        <p:spPr>
          <a:xfrm>
            <a:off x="184150" y="1436696"/>
            <a:ext cx="5911850" cy="1121461"/>
          </a:xfrm>
          <a:prstGeom prst="rect">
            <a:avLst/>
          </a:prstGeom>
        </p:spPr>
        <p:txBody>
          <a:bodyPr vert="horz" wrap="square" lIns="0" tIns="13335" rIns="0" bIns="0" rtlCol="0">
            <a:spAutoFit/>
          </a:bodyPr>
          <a:lstStyle/>
          <a:p>
            <a:pPr marL="12700" marR="5080" algn="ctr">
              <a:lnSpc>
                <a:spcPct val="100000"/>
              </a:lnSpc>
              <a:spcBef>
                <a:spcPts val="105"/>
              </a:spcBef>
            </a:pPr>
            <a:r>
              <a:rPr lang="es-ES" sz="3600" b="1" dirty="0">
                <a:solidFill>
                  <a:schemeClr val="bg1"/>
                </a:solidFill>
                <a:effectLst/>
                <a:latin typeface="Bw Gradual Light"/>
                <a:ea typeface="Times New Roman" panose="02020603050405020304" pitchFamily="18" charset="0"/>
                <a:cs typeface="Calibri Light" panose="020F0302020204030204" pitchFamily="34" charset="0"/>
              </a:rPr>
              <a:t>Modelos de segmentación de factores de riesgo</a:t>
            </a:r>
            <a:endParaRPr sz="3600" dirty="0">
              <a:solidFill>
                <a:schemeClr val="bg1"/>
              </a:solidFill>
              <a:latin typeface="Arial"/>
              <a:cs typeface="Arial"/>
            </a:endParaRPr>
          </a:p>
        </p:txBody>
      </p:sp>
      <p:sp>
        <p:nvSpPr>
          <p:cNvPr id="4" name="CuadroTexto 3">
            <a:extLst>
              <a:ext uri="{FF2B5EF4-FFF2-40B4-BE49-F238E27FC236}">
                <a16:creationId xmlns:a16="http://schemas.microsoft.com/office/drawing/2014/main" id="{F9526DA1-E8FE-C6A7-429E-DDFD9E5C3F4F}"/>
              </a:ext>
            </a:extLst>
          </p:cNvPr>
          <p:cNvSpPr txBox="1"/>
          <p:nvPr/>
        </p:nvSpPr>
        <p:spPr>
          <a:xfrm>
            <a:off x="405114" y="4826643"/>
            <a:ext cx="4653023" cy="400110"/>
          </a:xfrm>
          <a:prstGeom prst="rect">
            <a:avLst/>
          </a:prstGeom>
        </p:spPr>
        <p:txBody>
          <a:bodyPr wrap="square" rtlCol="0" anchor="t" anchorCtr="0">
            <a:spAutoFit/>
          </a:bodyPr>
          <a:lstStyle/>
          <a:p>
            <a:pPr algn="l"/>
            <a:r>
              <a:rPr lang="es-CO" sz="2000" b="1" dirty="0">
                <a:solidFill>
                  <a:schemeClr val="bg1"/>
                </a:solidFill>
              </a:rPr>
              <a:t>Facilitador:  DAMASO HERNÁNDEZ</a:t>
            </a:r>
          </a:p>
        </p:txBody>
      </p:sp>
      <p:sp>
        <p:nvSpPr>
          <p:cNvPr id="5" name="CuadroTexto 4">
            <a:extLst>
              <a:ext uri="{FF2B5EF4-FFF2-40B4-BE49-F238E27FC236}">
                <a16:creationId xmlns:a16="http://schemas.microsoft.com/office/drawing/2014/main" id="{F27862B7-F3C2-AD8B-484C-95C45A42A53B}"/>
              </a:ext>
            </a:extLst>
          </p:cNvPr>
          <p:cNvSpPr txBox="1"/>
          <p:nvPr/>
        </p:nvSpPr>
        <p:spPr>
          <a:xfrm>
            <a:off x="1076446" y="5325819"/>
            <a:ext cx="2622718" cy="338554"/>
          </a:xfrm>
          <a:prstGeom prst="rect">
            <a:avLst/>
          </a:prstGeom>
        </p:spPr>
        <p:txBody>
          <a:bodyPr wrap="square" rtlCol="0" anchor="t" anchorCtr="0">
            <a:spAutoFit/>
          </a:bodyPr>
          <a:lstStyle/>
          <a:p>
            <a:r>
              <a:rPr lang="es-CO" sz="1600" b="1">
                <a:solidFill>
                  <a:schemeClr val="bg1"/>
                </a:solidFill>
              </a:rPr>
              <a:t>Octubre  15 </a:t>
            </a:r>
            <a:r>
              <a:rPr lang="es-CO" sz="1600" b="1" dirty="0">
                <a:solidFill>
                  <a:schemeClr val="bg1"/>
                </a:solidFill>
              </a:rPr>
              <a:t>DE 2025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6CD399B-0160-6C21-6A85-16B127BEB8DC}"/>
              </a:ext>
            </a:extLst>
          </p:cNvPr>
          <p:cNvSpPr txBox="1"/>
          <p:nvPr/>
        </p:nvSpPr>
        <p:spPr>
          <a:xfrm>
            <a:off x="406400" y="272533"/>
            <a:ext cx="6096000" cy="461665"/>
          </a:xfrm>
          <a:prstGeom prst="rect">
            <a:avLst/>
          </a:prstGeom>
          <a:noFill/>
        </p:spPr>
        <p:txBody>
          <a:bodyPr wrap="square">
            <a:spAutoFit/>
          </a:bodyPr>
          <a:lstStyle/>
          <a:p>
            <a:r>
              <a:rPr lang="es-ES" sz="2400" b="0" i="0" u="none" strike="noStrike" baseline="0" dirty="0">
                <a:solidFill>
                  <a:schemeClr val="accent2"/>
                </a:solidFill>
                <a:latin typeface="CMSS12"/>
              </a:rPr>
              <a:t>3. Factor de Riesgo: Canales de Distribución</a:t>
            </a:r>
            <a:endParaRPr lang="es-CO" sz="2400" dirty="0">
              <a:solidFill>
                <a:schemeClr val="accent2"/>
              </a:solidFill>
            </a:endParaRPr>
          </a:p>
        </p:txBody>
      </p:sp>
      <p:sp>
        <p:nvSpPr>
          <p:cNvPr id="5" name="CuadroTexto 4">
            <a:extLst>
              <a:ext uri="{FF2B5EF4-FFF2-40B4-BE49-F238E27FC236}">
                <a16:creationId xmlns:a16="http://schemas.microsoft.com/office/drawing/2014/main" id="{9905D3E3-C31D-7F90-DE9E-2E662847AB50}"/>
              </a:ext>
            </a:extLst>
          </p:cNvPr>
          <p:cNvSpPr txBox="1"/>
          <p:nvPr/>
        </p:nvSpPr>
        <p:spPr>
          <a:xfrm>
            <a:off x="899885" y="1624496"/>
            <a:ext cx="9710057" cy="4801314"/>
          </a:xfrm>
          <a:prstGeom prst="rect">
            <a:avLst/>
          </a:prstGeom>
          <a:noFill/>
        </p:spPr>
        <p:txBody>
          <a:bodyPr wrap="square">
            <a:spAutoFit/>
          </a:bodyPr>
          <a:lstStyle/>
          <a:p>
            <a:r>
              <a:rPr lang="es-ES" b="1" dirty="0">
                <a:solidFill>
                  <a:schemeClr val="accent1"/>
                </a:solidFill>
              </a:rPr>
              <a:t>¿Qué evalúa?</a:t>
            </a:r>
          </a:p>
          <a:p>
            <a:r>
              <a:rPr lang="es-ES" dirty="0">
                <a:solidFill>
                  <a:schemeClr val="accent1"/>
                </a:solidFill>
              </a:rPr>
              <a:t>El riesgo asociado con los medios utilizados para ofrecer o entregar  productos y servicios.</a:t>
            </a:r>
          </a:p>
          <a:p>
            <a:endParaRPr lang="es-ES" dirty="0">
              <a:solidFill>
                <a:schemeClr val="accent1"/>
              </a:solidFill>
            </a:endParaRPr>
          </a:p>
          <a:p>
            <a:r>
              <a:rPr lang="es-ES" b="1" dirty="0">
                <a:solidFill>
                  <a:schemeClr val="accent1"/>
                </a:solidFill>
              </a:rPr>
              <a:t>Variables clave:</a:t>
            </a:r>
          </a:p>
          <a:p>
            <a:pPr marL="285750" indent="-285750">
              <a:lnSpc>
                <a:spcPct val="200000"/>
              </a:lnSpc>
              <a:buClr>
                <a:schemeClr val="accent1">
                  <a:lumMod val="50000"/>
                  <a:lumOff val="50000"/>
                </a:schemeClr>
              </a:buClr>
              <a:buFont typeface="Courier New" panose="02070309020205020404" pitchFamily="49" charset="0"/>
              <a:buChar char="o"/>
            </a:pPr>
            <a:r>
              <a:rPr lang="es-ES" b="1" dirty="0">
                <a:solidFill>
                  <a:schemeClr val="accent1"/>
                </a:solidFill>
              </a:rPr>
              <a:t>Tipo de canal: presencial, no presencial, digital, intermediado.</a:t>
            </a:r>
          </a:p>
          <a:p>
            <a:pPr marL="285750" indent="-285750">
              <a:lnSpc>
                <a:spcPct val="200000"/>
              </a:lnSpc>
              <a:buClr>
                <a:schemeClr val="accent1">
                  <a:lumMod val="50000"/>
                  <a:lumOff val="50000"/>
                </a:schemeClr>
              </a:buClr>
              <a:buFont typeface="Courier New" panose="02070309020205020404" pitchFamily="49" charset="0"/>
              <a:buChar char="o"/>
            </a:pPr>
            <a:r>
              <a:rPr lang="es-ES" b="1" dirty="0">
                <a:solidFill>
                  <a:schemeClr val="accent1"/>
                </a:solidFill>
              </a:rPr>
              <a:t>Nivel de control que se puede ejercer sobre el canal.</a:t>
            </a:r>
          </a:p>
          <a:p>
            <a:pPr marL="285750" indent="-285750">
              <a:lnSpc>
                <a:spcPct val="200000"/>
              </a:lnSpc>
              <a:buClr>
                <a:schemeClr val="accent1">
                  <a:lumMod val="50000"/>
                  <a:lumOff val="50000"/>
                </a:schemeClr>
              </a:buClr>
              <a:buFont typeface="Courier New" panose="02070309020205020404" pitchFamily="49" charset="0"/>
              <a:buChar char="o"/>
            </a:pPr>
            <a:r>
              <a:rPr lang="es-ES" b="1" dirty="0">
                <a:solidFill>
                  <a:schemeClr val="accent1"/>
                </a:solidFill>
              </a:rPr>
              <a:t>Trazabilidad de las operaciones realizadas.</a:t>
            </a:r>
          </a:p>
          <a:p>
            <a:pPr marL="285750" indent="-285750">
              <a:lnSpc>
                <a:spcPct val="200000"/>
              </a:lnSpc>
              <a:buClr>
                <a:schemeClr val="accent1">
                  <a:lumMod val="50000"/>
                  <a:lumOff val="50000"/>
                </a:schemeClr>
              </a:buClr>
              <a:buFont typeface="Courier New" panose="02070309020205020404" pitchFamily="49" charset="0"/>
              <a:buChar char="o"/>
            </a:pPr>
            <a:r>
              <a:rPr lang="es-ES" b="1" dirty="0">
                <a:solidFill>
                  <a:schemeClr val="accent1"/>
                </a:solidFill>
              </a:rPr>
              <a:t>Uso compartido del canal por múltiples actores o sistemas.</a:t>
            </a:r>
          </a:p>
          <a:p>
            <a:pPr marL="285750" indent="-285750">
              <a:lnSpc>
                <a:spcPct val="200000"/>
              </a:lnSpc>
              <a:buClr>
                <a:schemeClr val="accent1">
                  <a:lumMod val="50000"/>
                  <a:lumOff val="50000"/>
                </a:schemeClr>
              </a:buClr>
              <a:buFont typeface="Courier New" panose="02070309020205020404" pitchFamily="49" charset="0"/>
              <a:buChar char="o"/>
            </a:pPr>
            <a:r>
              <a:rPr lang="es-ES" b="1" dirty="0">
                <a:solidFill>
                  <a:schemeClr val="accent1"/>
                </a:solidFill>
              </a:rPr>
              <a:t>Vulnerabilidades tecnológicas o falta de validación de identidad.</a:t>
            </a:r>
          </a:p>
          <a:p>
            <a:endParaRPr lang="es-ES" dirty="0">
              <a:solidFill>
                <a:schemeClr val="accent1"/>
              </a:solidFill>
            </a:endParaRPr>
          </a:p>
          <a:p>
            <a:r>
              <a:rPr lang="es-ES" b="1" dirty="0">
                <a:solidFill>
                  <a:schemeClr val="accent1">
                    <a:lumMod val="50000"/>
                    <a:lumOff val="50000"/>
                  </a:schemeClr>
                </a:solidFill>
              </a:rPr>
              <a:t>Importancia: </a:t>
            </a:r>
            <a:r>
              <a:rPr lang="es-ES" dirty="0">
                <a:solidFill>
                  <a:schemeClr val="accent1"/>
                </a:solidFill>
              </a:rPr>
              <a:t>Los canales no presenciales o automatizados pueden facilitar operaciones anónimas si no se controlan adecuadamente.</a:t>
            </a:r>
            <a:endParaRPr lang="es-CO" dirty="0">
              <a:solidFill>
                <a:schemeClr val="accent1"/>
              </a:solidFill>
            </a:endParaRPr>
          </a:p>
        </p:txBody>
      </p:sp>
    </p:spTree>
    <p:extLst>
      <p:ext uri="{BB962C8B-B14F-4D97-AF65-F5344CB8AC3E}">
        <p14:creationId xmlns:p14="http://schemas.microsoft.com/office/powerpoint/2010/main" val="632225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9AC85-63AF-4EF5-3285-8E600E7941B6}"/>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67D77D5-4271-5FBE-A0C1-28797B32DBC9}"/>
              </a:ext>
            </a:extLst>
          </p:cNvPr>
          <p:cNvSpPr txBox="1"/>
          <p:nvPr/>
        </p:nvSpPr>
        <p:spPr>
          <a:xfrm>
            <a:off x="406400" y="272533"/>
            <a:ext cx="6096000" cy="461665"/>
          </a:xfrm>
          <a:prstGeom prst="rect">
            <a:avLst/>
          </a:prstGeom>
          <a:noFill/>
        </p:spPr>
        <p:txBody>
          <a:bodyPr wrap="square">
            <a:spAutoFit/>
          </a:bodyPr>
          <a:lstStyle/>
          <a:p>
            <a:r>
              <a:rPr lang="es-ES" sz="2400" dirty="0">
                <a:solidFill>
                  <a:schemeClr val="accent2">
                    <a:lumMod val="75000"/>
                  </a:schemeClr>
                </a:solidFill>
              </a:rPr>
              <a:t>4. Factor de Riesgo: Jurisdicciones</a:t>
            </a:r>
            <a:endParaRPr lang="es-CO" sz="3200" dirty="0">
              <a:solidFill>
                <a:schemeClr val="accent2">
                  <a:lumMod val="75000"/>
                </a:schemeClr>
              </a:solidFill>
            </a:endParaRPr>
          </a:p>
        </p:txBody>
      </p:sp>
      <p:sp>
        <p:nvSpPr>
          <p:cNvPr id="5" name="CuadroTexto 4">
            <a:extLst>
              <a:ext uri="{FF2B5EF4-FFF2-40B4-BE49-F238E27FC236}">
                <a16:creationId xmlns:a16="http://schemas.microsoft.com/office/drawing/2014/main" id="{A6A3FD65-15C2-1D74-820E-DBC8D209A4F6}"/>
              </a:ext>
            </a:extLst>
          </p:cNvPr>
          <p:cNvSpPr txBox="1"/>
          <p:nvPr/>
        </p:nvSpPr>
        <p:spPr>
          <a:xfrm>
            <a:off x="522514" y="1624496"/>
            <a:ext cx="11263085" cy="4801314"/>
          </a:xfrm>
          <a:prstGeom prst="rect">
            <a:avLst/>
          </a:prstGeom>
          <a:noFill/>
        </p:spPr>
        <p:txBody>
          <a:bodyPr wrap="square">
            <a:spAutoFit/>
          </a:bodyPr>
          <a:lstStyle/>
          <a:p>
            <a:r>
              <a:rPr lang="es-ES" b="1" dirty="0">
                <a:solidFill>
                  <a:schemeClr val="accent1"/>
                </a:solidFill>
              </a:rPr>
              <a:t>¿Qué evalúa?</a:t>
            </a:r>
          </a:p>
          <a:p>
            <a:endParaRPr lang="es-ES" b="1" dirty="0">
              <a:solidFill>
                <a:schemeClr val="accent1"/>
              </a:solidFill>
            </a:endParaRPr>
          </a:p>
          <a:p>
            <a:r>
              <a:rPr lang="es-ES" dirty="0">
                <a:solidFill>
                  <a:schemeClr val="accent1"/>
                </a:solidFill>
              </a:rPr>
              <a:t>El nivel de riesgo asociado al país, región o zona geográfica involucrada en la operación o vinculación..</a:t>
            </a:r>
          </a:p>
          <a:p>
            <a:endParaRPr lang="es-ES" dirty="0">
              <a:solidFill>
                <a:schemeClr val="accent1"/>
              </a:solidFill>
            </a:endParaRPr>
          </a:p>
          <a:p>
            <a:r>
              <a:rPr lang="es-ES" b="1" dirty="0">
                <a:solidFill>
                  <a:schemeClr val="accent1"/>
                </a:solidFill>
              </a:rPr>
              <a:t>Variables clave:</a:t>
            </a:r>
          </a:p>
          <a:p>
            <a:pPr marL="285750" indent="-285750">
              <a:lnSpc>
                <a:spcPct val="200000"/>
              </a:lnSpc>
              <a:buClr>
                <a:srgbClr val="0070C0"/>
              </a:buClr>
              <a:buFont typeface="Courier New" panose="02070309020205020404" pitchFamily="49" charset="0"/>
              <a:buChar char="o"/>
            </a:pPr>
            <a:r>
              <a:rPr lang="es-CO" b="1" dirty="0">
                <a:solidFill>
                  <a:schemeClr val="accent1"/>
                </a:solidFill>
              </a:rPr>
              <a:t>Países con alta incidencia de corrupción o crimen organizado.</a:t>
            </a:r>
          </a:p>
          <a:p>
            <a:pPr marL="285750" indent="-285750">
              <a:lnSpc>
                <a:spcPct val="200000"/>
              </a:lnSpc>
              <a:buClr>
                <a:srgbClr val="0070C0"/>
              </a:buClr>
              <a:buFont typeface="Courier New" panose="02070309020205020404" pitchFamily="49" charset="0"/>
              <a:buChar char="o"/>
            </a:pPr>
            <a:r>
              <a:rPr lang="es-ES" b="1" dirty="0">
                <a:solidFill>
                  <a:schemeClr val="accent1"/>
                </a:solidFill>
              </a:rPr>
              <a:t>Jurisdicciones con bajo cumplimiento de normas internacionales.</a:t>
            </a:r>
          </a:p>
          <a:p>
            <a:pPr marL="285750" indent="-285750">
              <a:lnSpc>
                <a:spcPct val="200000"/>
              </a:lnSpc>
              <a:buClr>
                <a:srgbClr val="0070C0"/>
              </a:buClr>
              <a:buFont typeface="Courier New" panose="02070309020205020404" pitchFamily="49" charset="0"/>
              <a:buChar char="o"/>
            </a:pPr>
            <a:r>
              <a:rPr lang="es-CO" b="1" dirty="0">
                <a:solidFill>
                  <a:schemeClr val="accent1"/>
                </a:solidFill>
              </a:rPr>
              <a:t>Territorios identificados como paraísos fiscales o de difícil supervisión.</a:t>
            </a:r>
          </a:p>
          <a:p>
            <a:pPr marL="285750" indent="-285750">
              <a:lnSpc>
                <a:spcPct val="200000"/>
              </a:lnSpc>
              <a:buClr>
                <a:srgbClr val="0070C0"/>
              </a:buClr>
              <a:buFont typeface="Courier New" panose="02070309020205020404" pitchFamily="49" charset="0"/>
              <a:buChar char="o"/>
            </a:pPr>
            <a:r>
              <a:rPr lang="es-ES" b="1" dirty="0">
                <a:solidFill>
                  <a:schemeClr val="accent1"/>
                </a:solidFill>
              </a:rPr>
              <a:t>Países incluidos en listas del </a:t>
            </a:r>
            <a:r>
              <a:rPr lang="es-ES" b="1" u="sng" dirty="0">
                <a:solidFill>
                  <a:schemeClr val="accent1"/>
                </a:solidFill>
              </a:rPr>
              <a:t>GAFI, OFAC </a:t>
            </a:r>
            <a:r>
              <a:rPr lang="es-ES" b="1" dirty="0">
                <a:solidFill>
                  <a:schemeClr val="accent1"/>
                </a:solidFill>
              </a:rPr>
              <a:t>u otras entidades.</a:t>
            </a:r>
          </a:p>
          <a:p>
            <a:pPr marL="285750" indent="-285750">
              <a:lnSpc>
                <a:spcPct val="200000"/>
              </a:lnSpc>
              <a:buClr>
                <a:srgbClr val="0070C0"/>
              </a:buClr>
              <a:buFont typeface="Courier New" panose="02070309020205020404" pitchFamily="49" charset="0"/>
              <a:buChar char="o"/>
            </a:pPr>
            <a:r>
              <a:rPr lang="es-CO" b="1" dirty="0">
                <a:solidFill>
                  <a:schemeClr val="accent1"/>
                </a:solidFill>
              </a:rPr>
              <a:t>Zonas del país con presencia de actores armados ilegales.</a:t>
            </a:r>
            <a:endParaRPr lang="es-ES" b="1" dirty="0">
              <a:solidFill>
                <a:schemeClr val="accent1"/>
              </a:solidFill>
            </a:endParaRPr>
          </a:p>
          <a:p>
            <a:r>
              <a:rPr lang="es-ES" b="1" dirty="0">
                <a:solidFill>
                  <a:schemeClr val="accent1">
                    <a:lumMod val="50000"/>
                    <a:lumOff val="50000"/>
                  </a:schemeClr>
                </a:solidFill>
              </a:rPr>
              <a:t>Importancia:</a:t>
            </a:r>
            <a:r>
              <a:rPr lang="es-ES" b="1" dirty="0">
                <a:solidFill>
                  <a:schemeClr val="accent1"/>
                </a:solidFill>
              </a:rPr>
              <a:t> </a:t>
            </a:r>
            <a:r>
              <a:rPr lang="es-ES" dirty="0">
                <a:solidFill>
                  <a:schemeClr val="accent1"/>
                </a:solidFill>
              </a:rPr>
              <a:t>Las operaciones con países de alto riesgo requieren mayor control y monitoreo, por su potencial uso en esquemas internacionales de</a:t>
            </a:r>
            <a:r>
              <a:rPr lang="es-CO" dirty="0">
                <a:solidFill>
                  <a:schemeClr val="accent1"/>
                </a:solidFill>
              </a:rPr>
              <a:t>lavado.</a:t>
            </a:r>
          </a:p>
        </p:txBody>
      </p:sp>
    </p:spTree>
    <p:extLst>
      <p:ext uri="{BB962C8B-B14F-4D97-AF65-F5344CB8AC3E}">
        <p14:creationId xmlns:p14="http://schemas.microsoft.com/office/powerpoint/2010/main" val="811185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1E5B8-014C-0552-122E-01AEA1438AB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AFF5A3A-3C7B-C25B-37BF-DFD06F4E9EDD}"/>
              </a:ext>
            </a:extLst>
          </p:cNvPr>
          <p:cNvSpPr txBox="1"/>
          <p:nvPr/>
        </p:nvSpPr>
        <p:spPr>
          <a:xfrm>
            <a:off x="406400" y="272533"/>
            <a:ext cx="6096000" cy="830997"/>
          </a:xfrm>
          <a:prstGeom prst="rect">
            <a:avLst/>
          </a:prstGeom>
          <a:noFill/>
        </p:spPr>
        <p:txBody>
          <a:bodyPr wrap="square">
            <a:spAutoFit/>
          </a:bodyPr>
          <a:lstStyle/>
          <a:p>
            <a:r>
              <a:rPr lang="es-CO" sz="2400" dirty="0">
                <a:solidFill>
                  <a:schemeClr val="accent2">
                    <a:lumMod val="75000"/>
                  </a:schemeClr>
                </a:solidFill>
              </a:rPr>
              <a:t>Resumen: </a:t>
            </a:r>
          </a:p>
          <a:p>
            <a:r>
              <a:rPr lang="es-CO" sz="2400" dirty="0">
                <a:solidFill>
                  <a:schemeClr val="accent2">
                    <a:lumMod val="75000"/>
                  </a:schemeClr>
                </a:solidFill>
              </a:rPr>
              <a:t>Factores del SAGRILAFT</a:t>
            </a:r>
            <a:endParaRPr lang="es-CO" sz="4000" dirty="0">
              <a:solidFill>
                <a:schemeClr val="accent2">
                  <a:lumMod val="75000"/>
                </a:schemeClr>
              </a:solidFill>
            </a:endParaRPr>
          </a:p>
        </p:txBody>
      </p:sp>
      <p:sp>
        <p:nvSpPr>
          <p:cNvPr id="5" name="CuadroTexto 4">
            <a:extLst>
              <a:ext uri="{FF2B5EF4-FFF2-40B4-BE49-F238E27FC236}">
                <a16:creationId xmlns:a16="http://schemas.microsoft.com/office/drawing/2014/main" id="{2F5B2E26-3453-A147-70F5-826526FE8688}"/>
              </a:ext>
            </a:extLst>
          </p:cNvPr>
          <p:cNvSpPr txBox="1"/>
          <p:nvPr/>
        </p:nvSpPr>
        <p:spPr>
          <a:xfrm>
            <a:off x="522514" y="1624496"/>
            <a:ext cx="11263085" cy="2862322"/>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s-CO" b="1" u="sng" dirty="0">
                <a:solidFill>
                  <a:schemeClr val="accent2">
                    <a:lumMod val="50000"/>
                  </a:schemeClr>
                </a:solidFill>
              </a:rPr>
              <a:t>Clientes: </a:t>
            </a:r>
            <a:r>
              <a:rPr lang="es-CO" b="1" dirty="0">
                <a:solidFill>
                  <a:schemeClr val="accent1"/>
                </a:solidFill>
              </a:rPr>
              <a:t>naturaleza, actividad, perfil.</a:t>
            </a:r>
          </a:p>
          <a:p>
            <a:pPr marL="285750" indent="-285750">
              <a:lnSpc>
                <a:spcPct val="200000"/>
              </a:lnSpc>
              <a:buFont typeface="Arial" panose="020B0604020202020204" pitchFamily="34" charset="0"/>
              <a:buChar char="•"/>
            </a:pPr>
            <a:r>
              <a:rPr lang="es-CO" b="1" u="sng" dirty="0">
                <a:solidFill>
                  <a:schemeClr val="accent2">
                    <a:lumMod val="50000"/>
                  </a:schemeClr>
                </a:solidFill>
              </a:rPr>
              <a:t>Productos/Servicios: </a:t>
            </a:r>
            <a:r>
              <a:rPr lang="es-CO" b="1" dirty="0">
                <a:solidFill>
                  <a:schemeClr val="accent1"/>
                </a:solidFill>
              </a:rPr>
              <a:t>facilidad de anonimato o conversión.</a:t>
            </a:r>
          </a:p>
          <a:p>
            <a:pPr marL="285750" indent="-285750">
              <a:lnSpc>
                <a:spcPct val="200000"/>
              </a:lnSpc>
              <a:buFont typeface="Arial" panose="020B0604020202020204" pitchFamily="34" charset="0"/>
              <a:buChar char="•"/>
            </a:pPr>
            <a:r>
              <a:rPr lang="es-ES" b="1" u="sng" dirty="0">
                <a:solidFill>
                  <a:schemeClr val="accent2">
                    <a:lumMod val="50000"/>
                  </a:schemeClr>
                </a:solidFill>
              </a:rPr>
              <a:t>Canales: </a:t>
            </a:r>
            <a:r>
              <a:rPr lang="es-ES" b="1" dirty="0">
                <a:solidFill>
                  <a:schemeClr val="accent1"/>
                </a:solidFill>
              </a:rPr>
              <a:t>nivel de control, trazabilidad.</a:t>
            </a:r>
          </a:p>
          <a:p>
            <a:pPr marL="285750" indent="-285750">
              <a:lnSpc>
                <a:spcPct val="200000"/>
              </a:lnSpc>
              <a:buFont typeface="Arial" panose="020B0604020202020204" pitchFamily="34" charset="0"/>
              <a:buChar char="•"/>
            </a:pPr>
            <a:r>
              <a:rPr lang="es-ES" b="1" u="sng" dirty="0">
                <a:solidFill>
                  <a:schemeClr val="accent2">
                    <a:lumMod val="50000"/>
                  </a:schemeClr>
                </a:solidFill>
              </a:rPr>
              <a:t>Jurisdicciones: </a:t>
            </a:r>
            <a:r>
              <a:rPr lang="es-ES" b="1" dirty="0">
                <a:solidFill>
                  <a:schemeClr val="accent1"/>
                </a:solidFill>
              </a:rPr>
              <a:t>ubicación geográfica y regulación.</a:t>
            </a:r>
          </a:p>
          <a:p>
            <a:endParaRPr lang="es-ES" b="1" dirty="0">
              <a:solidFill>
                <a:schemeClr val="accent1"/>
              </a:solidFill>
            </a:endParaRPr>
          </a:p>
          <a:p>
            <a:r>
              <a:rPr lang="es-ES" b="1" dirty="0">
                <a:solidFill>
                  <a:schemeClr val="accent1"/>
                </a:solidFill>
              </a:rPr>
              <a:t>→ Todos los factores deben analizarse juntos para determinar el </a:t>
            </a:r>
            <a:r>
              <a:rPr lang="es-CO" b="1" dirty="0">
                <a:solidFill>
                  <a:schemeClr val="accent1"/>
                </a:solidFill>
              </a:rPr>
              <a:t>nivel de riesgo.</a:t>
            </a:r>
          </a:p>
        </p:txBody>
      </p:sp>
    </p:spTree>
    <p:extLst>
      <p:ext uri="{BB962C8B-B14F-4D97-AF65-F5344CB8AC3E}">
        <p14:creationId xmlns:p14="http://schemas.microsoft.com/office/powerpoint/2010/main" val="201203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00835-54A9-2162-8516-BBF5CC529EB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E3D1409-4756-8535-98EB-97E1F1DE87A6}"/>
              </a:ext>
            </a:extLst>
          </p:cNvPr>
          <p:cNvSpPr/>
          <p:nvPr/>
        </p:nvSpPr>
        <p:spPr>
          <a:xfrm>
            <a:off x="0" y="-30899"/>
            <a:ext cx="12524509"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E092F"/>
          </a:solidFill>
        </p:spPr>
        <p:txBody>
          <a:bodyPr wrap="square" lIns="0" tIns="0" rIns="0" bIns="0" rtlCol="0"/>
          <a:lstStyle/>
          <a:p>
            <a:endParaRPr dirty="0">
              <a:solidFill>
                <a:schemeClr val="bg1"/>
              </a:solidFill>
            </a:endParaRPr>
          </a:p>
        </p:txBody>
      </p:sp>
      <p:sp>
        <p:nvSpPr>
          <p:cNvPr id="4" name="object 4">
            <a:extLst>
              <a:ext uri="{FF2B5EF4-FFF2-40B4-BE49-F238E27FC236}">
                <a16:creationId xmlns:a16="http://schemas.microsoft.com/office/drawing/2014/main" id="{9E192449-B03E-FAA5-8E1B-18FF36352D8A}"/>
              </a:ext>
            </a:extLst>
          </p:cNvPr>
          <p:cNvSpPr txBox="1"/>
          <p:nvPr/>
        </p:nvSpPr>
        <p:spPr>
          <a:xfrm>
            <a:off x="1103172" y="1587195"/>
            <a:ext cx="10311130" cy="382156"/>
          </a:xfrm>
          <a:prstGeom prst="rect">
            <a:avLst/>
          </a:prstGeom>
        </p:spPr>
        <p:txBody>
          <a:bodyPr vert="horz" wrap="square" lIns="0" tIns="12700" rIns="0" bIns="0" rtlCol="0">
            <a:spAutoFit/>
          </a:bodyPr>
          <a:lstStyle/>
          <a:p>
            <a:pPr marL="12065" marR="6350" algn="just">
              <a:lnSpc>
                <a:spcPct val="100000"/>
              </a:lnSpc>
              <a:spcBef>
                <a:spcPts val="5"/>
              </a:spcBef>
              <a:buClr>
                <a:srgbClr val="C9E9F9"/>
              </a:buClr>
              <a:tabLst>
                <a:tab pos="452755" algn="l"/>
              </a:tabLst>
            </a:pPr>
            <a:endParaRPr sz="2400" dirty="0">
              <a:latin typeface="Arial MT"/>
              <a:cs typeface="Arial MT"/>
            </a:endParaRPr>
          </a:p>
        </p:txBody>
      </p:sp>
      <p:pic>
        <p:nvPicPr>
          <p:cNvPr id="9218" name="Picture 2" descr="Fuentes de información Cumplimiento archivos - Cumplimiento - Debida Diligencia Online- Prevención LAFT - Listas Restrictivas, Listas Peps y Noticias">
            <a:extLst>
              <a:ext uri="{FF2B5EF4-FFF2-40B4-BE49-F238E27FC236}">
                <a16:creationId xmlns:a16="http://schemas.microsoft.com/office/drawing/2014/main" id="{53D8DFAE-974A-EFB5-49C3-AFE3B9D112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990"/>
          <a:stretch>
            <a:fillRect/>
          </a:stretch>
        </p:blipFill>
        <p:spPr bwMode="auto">
          <a:xfrm>
            <a:off x="777698" y="1327151"/>
            <a:ext cx="4061114" cy="394365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022605B-82C6-1B35-DA89-19DC94C60143}"/>
              </a:ext>
            </a:extLst>
          </p:cNvPr>
          <p:cNvSpPr txBox="1"/>
          <p:nvPr/>
        </p:nvSpPr>
        <p:spPr>
          <a:xfrm>
            <a:off x="5472545" y="2428605"/>
            <a:ext cx="6414655" cy="1261884"/>
          </a:xfrm>
          <a:prstGeom prst="rect">
            <a:avLst/>
          </a:prstGeom>
        </p:spPr>
        <p:txBody>
          <a:bodyPr wrap="square" rtlCol="0" anchor="t" anchorCtr="0">
            <a:spAutoFit/>
          </a:bodyPr>
          <a:lstStyle/>
          <a:p>
            <a:r>
              <a:rPr lang="es-CO" sz="4000" dirty="0">
                <a:solidFill>
                  <a:schemeClr val="accent3">
                    <a:lumMod val="60000"/>
                    <a:lumOff val="40000"/>
                  </a:schemeClr>
                </a:solidFill>
                <a:latin typeface="CMSS12"/>
              </a:rPr>
              <a:t>¿</a:t>
            </a:r>
            <a:r>
              <a:rPr lang="es-CO" sz="3600" b="1" dirty="0">
                <a:solidFill>
                  <a:schemeClr val="accent2">
                    <a:lumMod val="75000"/>
                  </a:schemeClr>
                </a:solidFill>
              </a:rPr>
              <a:t>En qué sectores se aplica más el SAGRILAFT?</a:t>
            </a:r>
          </a:p>
        </p:txBody>
      </p:sp>
      <p:sp>
        <p:nvSpPr>
          <p:cNvPr id="5" name="CuadroTexto 4">
            <a:extLst>
              <a:ext uri="{FF2B5EF4-FFF2-40B4-BE49-F238E27FC236}">
                <a16:creationId xmlns:a16="http://schemas.microsoft.com/office/drawing/2014/main" id="{A9DDF7A5-90EC-59A8-5C00-EF8C0E1E5945}"/>
              </a:ext>
            </a:extLst>
          </p:cNvPr>
          <p:cNvSpPr txBox="1"/>
          <p:nvPr/>
        </p:nvSpPr>
        <p:spPr>
          <a:xfrm>
            <a:off x="10723418" y="581891"/>
            <a:ext cx="1016358" cy="1446550"/>
          </a:xfrm>
          <a:prstGeom prst="rect">
            <a:avLst/>
          </a:prstGeom>
        </p:spPr>
        <p:txBody>
          <a:bodyPr wrap="square" rtlCol="0" anchor="t" anchorCtr="0">
            <a:spAutoFit/>
          </a:bodyPr>
          <a:lstStyle/>
          <a:p>
            <a:pPr algn="l"/>
            <a:r>
              <a:rPr lang="es-ES" sz="8800" dirty="0">
                <a:solidFill>
                  <a:schemeClr val="tx2">
                    <a:lumMod val="20000"/>
                    <a:lumOff val="80000"/>
                  </a:schemeClr>
                </a:solidFill>
              </a:rPr>
              <a:t>3</a:t>
            </a:r>
            <a:endParaRPr lang="es-CO" sz="8800" dirty="0">
              <a:solidFill>
                <a:schemeClr val="tx2">
                  <a:lumMod val="20000"/>
                  <a:lumOff val="80000"/>
                </a:schemeClr>
              </a:solidFill>
            </a:endParaRPr>
          </a:p>
        </p:txBody>
      </p:sp>
    </p:spTree>
    <p:extLst>
      <p:ext uri="{BB962C8B-B14F-4D97-AF65-F5344CB8AC3E}">
        <p14:creationId xmlns:p14="http://schemas.microsoft.com/office/powerpoint/2010/main" val="1982548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36BE4B2-FC34-8819-7644-D4187899DC78}"/>
              </a:ext>
            </a:extLst>
          </p:cNvPr>
          <p:cNvSpPr txBox="1"/>
          <p:nvPr/>
        </p:nvSpPr>
        <p:spPr>
          <a:xfrm>
            <a:off x="130628" y="170933"/>
            <a:ext cx="6096000" cy="461665"/>
          </a:xfrm>
          <a:prstGeom prst="rect">
            <a:avLst/>
          </a:prstGeom>
          <a:noFill/>
        </p:spPr>
        <p:txBody>
          <a:bodyPr wrap="square">
            <a:spAutoFit/>
          </a:bodyPr>
          <a:lstStyle/>
          <a:p>
            <a:r>
              <a:rPr lang="es-CO" sz="2400" b="0" i="0" u="none" strike="noStrike" baseline="0" dirty="0">
                <a:solidFill>
                  <a:schemeClr val="accent3">
                    <a:lumMod val="60000"/>
                    <a:lumOff val="40000"/>
                  </a:schemeClr>
                </a:solidFill>
                <a:latin typeface="CMSS12"/>
              </a:rPr>
              <a:t>¿En qué sectores se aplica más el SAGRILAFT?</a:t>
            </a:r>
            <a:endParaRPr lang="es-CO" sz="2400" dirty="0">
              <a:solidFill>
                <a:schemeClr val="accent3">
                  <a:lumMod val="60000"/>
                  <a:lumOff val="40000"/>
                </a:schemeClr>
              </a:solidFill>
            </a:endParaRPr>
          </a:p>
        </p:txBody>
      </p:sp>
      <p:sp>
        <p:nvSpPr>
          <p:cNvPr id="5" name="CuadroTexto 4">
            <a:extLst>
              <a:ext uri="{FF2B5EF4-FFF2-40B4-BE49-F238E27FC236}">
                <a16:creationId xmlns:a16="http://schemas.microsoft.com/office/drawing/2014/main" id="{ED7C32E0-14DF-7A78-9567-9BD83BBE4447}"/>
              </a:ext>
            </a:extLst>
          </p:cNvPr>
          <p:cNvSpPr txBox="1"/>
          <p:nvPr/>
        </p:nvSpPr>
        <p:spPr>
          <a:xfrm>
            <a:off x="1146629" y="1829751"/>
            <a:ext cx="10145485" cy="2248693"/>
          </a:xfrm>
          <a:prstGeom prst="rect">
            <a:avLst/>
          </a:prstGeom>
          <a:noFill/>
        </p:spPr>
        <p:txBody>
          <a:bodyPr wrap="square">
            <a:spAutoFit/>
          </a:bodyPr>
          <a:lstStyle/>
          <a:p>
            <a:pPr marL="285750" indent="-285750" algn="l">
              <a:lnSpc>
                <a:spcPct val="150000"/>
              </a:lnSpc>
              <a:buFont typeface="Wingdings" panose="05000000000000000000" pitchFamily="2" charset="2"/>
              <a:buChar char="q"/>
            </a:pPr>
            <a:r>
              <a:rPr lang="es-ES" sz="2400" b="0" i="0" u="none" strike="noStrike" baseline="0" dirty="0">
                <a:solidFill>
                  <a:schemeClr val="accent1">
                    <a:lumMod val="90000"/>
                    <a:lumOff val="10000"/>
                  </a:schemeClr>
                </a:solidFill>
                <a:latin typeface="CMSS10"/>
              </a:rPr>
              <a:t>Sectores con alto volumen de transacciones o alta exposición</a:t>
            </a:r>
            <a:r>
              <a:rPr lang="es-ES" sz="2400" dirty="0">
                <a:solidFill>
                  <a:schemeClr val="accent1">
                    <a:lumMod val="90000"/>
                    <a:lumOff val="10000"/>
                  </a:schemeClr>
                </a:solidFill>
                <a:latin typeface="CMSS10"/>
              </a:rPr>
              <a:t> </a:t>
            </a:r>
            <a:r>
              <a:rPr lang="es-ES" sz="2400" b="0" i="0" u="none" strike="noStrike" baseline="0" dirty="0">
                <a:solidFill>
                  <a:schemeClr val="accent1">
                    <a:lumMod val="90000"/>
                    <a:lumOff val="10000"/>
                  </a:schemeClr>
                </a:solidFill>
                <a:latin typeface="CMSS10"/>
              </a:rPr>
              <a:t>a </a:t>
            </a:r>
            <a:r>
              <a:rPr lang="es-CO" sz="2400" b="0" i="0" u="none" strike="noStrike" baseline="0" dirty="0">
                <a:solidFill>
                  <a:schemeClr val="accent1">
                    <a:lumMod val="90000"/>
                    <a:lumOff val="10000"/>
                  </a:schemeClr>
                </a:solidFill>
                <a:latin typeface="CMSS10"/>
              </a:rPr>
              <a:t>operaciones sospechosas.</a:t>
            </a:r>
          </a:p>
          <a:p>
            <a:pPr marL="285750" indent="-285750" algn="l">
              <a:lnSpc>
                <a:spcPct val="150000"/>
              </a:lnSpc>
              <a:buFont typeface="Wingdings" panose="05000000000000000000" pitchFamily="2" charset="2"/>
              <a:buChar char="q"/>
            </a:pPr>
            <a:r>
              <a:rPr lang="es-ES" sz="2400" b="0" i="0" u="none" strike="noStrike" baseline="0" dirty="0">
                <a:solidFill>
                  <a:schemeClr val="accent1">
                    <a:lumMod val="90000"/>
                    <a:lumOff val="10000"/>
                  </a:schemeClr>
                </a:solidFill>
                <a:latin typeface="CMSS10"/>
              </a:rPr>
              <a:t>Donde es difícil identificar al beneficiario final.</a:t>
            </a:r>
          </a:p>
          <a:p>
            <a:pPr marL="285750" indent="-285750" algn="l">
              <a:lnSpc>
                <a:spcPct val="150000"/>
              </a:lnSpc>
              <a:buFont typeface="Wingdings" panose="05000000000000000000" pitchFamily="2" charset="2"/>
              <a:buChar char="q"/>
            </a:pPr>
            <a:r>
              <a:rPr lang="es-CO" sz="2400" b="0" i="0" u="none" strike="noStrike" baseline="0" dirty="0">
                <a:solidFill>
                  <a:schemeClr val="accent1">
                    <a:lumMod val="90000"/>
                    <a:lumOff val="10000"/>
                  </a:schemeClr>
                </a:solidFill>
                <a:latin typeface="CMSS10"/>
              </a:rPr>
              <a:t>Actividades vinculadas al manejo de efectivo, bienes de alto valor o logística.</a:t>
            </a:r>
            <a:endParaRPr lang="es-CO" sz="2400" dirty="0">
              <a:solidFill>
                <a:schemeClr val="accent1">
                  <a:lumMod val="90000"/>
                  <a:lumOff val="10000"/>
                </a:schemeClr>
              </a:solidFill>
            </a:endParaRPr>
          </a:p>
        </p:txBody>
      </p:sp>
    </p:spTree>
    <p:extLst>
      <p:ext uri="{BB962C8B-B14F-4D97-AF65-F5344CB8AC3E}">
        <p14:creationId xmlns:p14="http://schemas.microsoft.com/office/powerpoint/2010/main" val="2512560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495FF-F0EE-F3B5-3106-E65AA424674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92ED85D-E426-7478-8F0A-94DD2EB10F65}"/>
              </a:ext>
            </a:extLst>
          </p:cNvPr>
          <p:cNvSpPr txBox="1"/>
          <p:nvPr/>
        </p:nvSpPr>
        <p:spPr>
          <a:xfrm>
            <a:off x="130628" y="170933"/>
            <a:ext cx="6096000" cy="646331"/>
          </a:xfrm>
          <a:prstGeom prst="rect">
            <a:avLst/>
          </a:prstGeom>
          <a:noFill/>
        </p:spPr>
        <p:txBody>
          <a:bodyPr wrap="square">
            <a:spAutoFit/>
          </a:bodyPr>
          <a:lstStyle/>
          <a:p>
            <a:r>
              <a:rPr lang="es-CO" sz="3600" dirty="0">
                <a:solidFill>
                  <a:schemeClr val="accent3">
                    <a:lumMod val="60000"/>
                    <a:lumOff val="40000"/>
                  </a:schemeClr>
                </a:solidFill>
              </a:rPr>
              <a:t>1. Sector Transporte</a:t>
            </a:r>
            <a:endParaRPr lang="es-CO" sz="4400" dirty="0">
              <a:solidFill>
                <a:schemeClr val="accent3">
                  <a:lumMod val="60000"/>
                  <a:lumOff val="40000"/>
                </a:schemeClr>
              </a:solidFill>
            </a:endParaRPr>
          </a:p>
        </p:txBody>
      </p:sp>
      <p:sp>
        <p:nvSpPr>
          <p:cNvPr id="5" name="CuadroTexto 4">
            <a:extLst>
              <a:ext uri="{FF2B5EF4-FFF2-40B4-BE49-F238E27FC236}">
                <a16:creationId xmlns:a16="http://schemas.microsoft.com/office/drawing/2014/main" id="{691B5AD9-9F71-D61D-45EE-7A39C6B5DECB}"/>
              </a:ext>
            </a:extLst>
          </p:cNvPr>
          <p:cNvSpPr txBox="1"/>
          <p:nvPr/>
        </p:nvSpPr>
        <p:spPr>
          <a:xfrm>
            <a:off x="667658" y="1651590"/>
            <a:ext cx="10512960" cy="4288353"/>
          </a:xfrm>
          <a:prstGeom prst="rect">
            <a:avLst/>
          </a:prstGeom>
          <a:noFill/>
        </p:spPr>
        <p:txBody>
          <a:bodyPr wrap="square">
            <a:spAutoFit/>
          </a:bodyPr>
          <a:lstStyle/>
          <a:p>
            <a:r>
              <a:rPr lang="es-ES" sz="2400" dirty="0">
                <a:solidFill>
                  <a:schemeClr val="accent1">
                    <a:lumMod val="50000"/>
                    <a:lumOff val="50000"/>
                  </a:schemeClr>
                </a:solidFill>
              </a:rPr>
              <a:t>Subsectores: transporte de carga, mensajería, pasajeros.</a:t>
            </a:r>
          </a:p>
          <a:p>
            <a:endParaRPr lang="es-CO" b="1" dirty="0">
              <a:solidFill>
                <a:schemeClr val="bg1"/>
              </a:solidFill>
            </a:endParaRPr>
          </a:p>
          <a:p>
            <a:r>
              <a:rPr lang="es-CO" b="1" dirty="0">
                <a:solidFill>
                  <a:schemeClr val="bg1"/>
                </a:solidFill>
              </a:rPr>
              <a:t>Riesgos frecuentes:</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Movimiento de mercancías de origen desconocido.</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Uso de rutas asociadas a economías ilícitas.</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Pago de servicios en efectivo sin trazabilidad.</a:t>
            </a:r>
          </a:p>
          <a:p>
            <a:endParaRPr lang="es-CO" b="1" dirty="0">
              <a:solidFill>
                <a:schemeClr val="bg1"/>
              </a:solidFill>
            </a:endParaRPr>
          </a:p>
          <a:p>
            <a:r>
              <a:rPr lang="es-CO" b="1" dirty="0">
                <a:solidFill>
                  <a:schemeClr val="bg1"/>
                </a:solidFill>
              </a:rPr>
              <a:t>Factores clave:</a:t>
            </a:r>
          </a:p>
          <a:p>
            <a:endParaRPr lang="es-CO" b="1" dirty="0">
              <a:solidFill>
                <a:schemeClr val="bg1"/>
              </a:solidFill>
            </a:endParaRP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Clientes no identificados adecuadamente.</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Carga sin documentos validos.</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Escasa trazabilidad tecnológica.</a:t>
            </a:r>
          </a:p>
        </p:txBody>
      </p:sp>
      <p:pic>
        <p:nvPicPr>
          <p:cNvPr id="4" name="Gráfico 3" descr="Avión con relleno sólido">
            <a:extLst>
              <a:ext uri="{FF2B5EF4-FFF2-40B4-BE49-F238E27FC236}">
                <a16:creationId xmlns:a16="http://schemas.microsoft.com/office/drawing/2014/main" id="{0E49E55F-C49A-79ED-9E14-A9A9BC820E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8579743" y="2810447"/>
            <a:ext cx="914400" cy="914400"/>
          </a:xfrm>
          <a:prstGeom prst="rect">
            <a:avLst/>
          </a:prstGeom>
        </p:spPr>
      </p:pic>
      <p:pic>
        <p:nvPicPr>
          <p:cNvPr id="7" name="Gráfico 6" descr="Autobús con relleno sólido">
            <a:extLst>
              <a:ext uri="{FF2B5EF4-FFF2-40B4-BE49-F238E27FC236}">
                <a16:creationId xmlns:a16="http://schemas.microsoft.com/office/drawing/2014/main" id="{4244625A-72E5-FD82-FD87-37EC098E48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9743" y="4714089"/>
            <a:ext cx="914400" cy="914400"/>
          </a:xfrm>
          <a:prstGeom prst="rect">
            <a:avLst/>
          </a:prstGeom>
        </p:spPr>
      </p:pic>
      <p:pic>
        <p:nvPicPr>
          <p:cNvPr id="9" name="Gráfico 8" descr="Crucero con relleno sólido">
            <a:extLst>
              <a:ext uri="{FF2B5EF4-FFF2-40B4-BE49-F238E27FC236}">
                <a16:creationId xmlns:a16="http://schemas.microsoft.com/office/drawing/2014/main" id="{C680F89F-8BFF-0A50-B982-6A7E0BE0F4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44314" y="3724847"/>
            <a:ext cx="914400" cy="914400"/>
          </a:xfrm>
          <a:prstGeom prst="rect">
            <a:avLst/>
          </a:prstGeom>
        </p:spPr>
      </p:pic>
      <p:pic>
        <p:nvPicPr>
          <p:cNvPr id="11" name="Gráfico 10" descr="Maleta con relleno sólido">
            <a:extLst>
              <a:ext uri="{FF2B5EF4-FFF2-40B4-BE49-F238E27FC236}">
                <a16:creationId xmlns:a16="http://schemas.microsoft.com/office/drawing/2014/main" id="{EDBFDC6C-806B-5C59-1620-46ED56C42B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4314" y="1773819"/>
            <a:ext cx="914400" cy="914400"/>
          </a:xfrm>
          <a:prstGeom prst="rect">
            <a:avLst/>
          </a:prstGeom>
        </p:spPr>
      </p:pic>
    </p:spTree>
    <p:extLst>
      <p:ext uri="{BB962C8B-B14F-4D97-AF65-F5344CB8AC3E}">
        <p14:creationId xmlns:p14="http://schemas.microsoft.com/office/powerpoint/2010/main" val="3055664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65CBED8-4BB0-FB15-04E8-9FFD1B6D4A7C}"/>
              </a:ext>
            </a:extLst>
          </p:cNvPr>
          <p:cNvSpPr txBox="1"/>
          <p:nvPr/>
        </p:nvSpPr>
        <p:spPr>
          <a:xfrm>
            <a:off x="-1" y="166139"/>
            <a:ext cx="7547429" cy="646331"/>
          </a:xfrm>
          <a:prstGeom prst="rect">
            <a:avLst/>
          </a:prstGeom>
          <a:noFill/>
        </p:spPr>
        <p:txBody>
          <a:bodyPr wrap="square">
            <a:spAutoFit/>
          </a:bodyPr>
          <a:lstStyle/>
          <a:p>
            <a:r>
              <a:rPr lang="es-ES" sz="3600" dirty="0">
                <a:solidFill>
                  <a:schemeClr val="accent3">
                    <a:lumMod val="60000"/>
                    <a:lumOff val="40000"/>
                  </a:schemeClr>
                </a:solidFill>
              </a:rPr>
              <a:t>2. Sector Financiero y Fiduciario</a:t>
            </a:r>
            <a:endParaRPr lang="es-CO" sz="3600" dirty="0">
              <a:solidFill>
                <a:schemeClr val="accent3">
                  <a:lumMod val="60000"/>
                  <a:lumOff val="40000"/>
                </a:schemeClr>
              </a:solidFill>
            </a:endParaRPr>
          </a:p>
        </p:txBody>
      </p:sp>
      <p:sp>
        <p:nvSpPr>
          <p:cNvPr id="5" name="CuadroTexto 4">
            <a:extLst>
              <a:ext uri="{FF2B5EF4-FFF2-40B4-BE49-F238E27FC236}">
                <a16:creationId xmlns:a16="http://schemas.microsoft.com/office/drawing/2014/main" id="{4EC09D99-4113-AAEE-5659-B4563F4104B8}"/>
              </a:ext>
            </a:extLst>
          </p:cNvPr>
          <p:cNvSpPr txBox="1"/>
          <p:nvPr/>
        </p:nvSpPr>
        <p:spPr>
          <a:xfrm>
            <a:off x="549058" y="1716375"/>
            <a:ext cx="10421258" cy="4339650"/>
          </a:xfrm>
          <a:prstGeom prst="rect">
            <a:avLst/>
          </a:prstGeom>
          <a:noFill/>
        </p:spPr>
        <p:txBody>
          <a:bodyPr wrap="square">
            <a:spAutoFit/>
          </a:bodyPr>
          <a:lstStyle/>
          <a:p>
            <a:r>
              <a:rPr lang="pt-BR" sz="2400" dirty="0" err="1">
                <a:solidFill>
                  <a:schemeClr val="accent1">
                    <a:lumMod val="50000"/>
                    <a:lumOff val="50000"/>
                  </a:schemeClr>
                </a:solidFill>
              </a:rPr>
              <a:t>Subsectores</a:t>
            </a:r>
            <a:r>
              <a:rPr lang="pt-BR" sz="2400" dirty="0">
                <a:solidFill>
                  <a:schemeClr val="accent1">
                    <a:lumMod val="50000"/>
                    <a:lumOff val="50000"/>
                  </a:schemeClr>
                </a:solidFill>
              </a:rPr>
              <a:t>: bancos, cooperativas, fintechs, fiduciárias.</a:t>
            </a:r>
          </a:p>
          <a:p>
            <a:endParaRPr lang="es-CO" sz="2400" dirty="0">
              <a:solidFill>
                <a:schemeClr val="accent1">
                  <a:lumMod val="50000"/>
                  <a:lumOff val="50000"/>
                </a:schemeClr>
              </a:solidFill>
            </a:endParaRPr>
          </a:p>
          <a:p>
            <a:r>
              <a:rPr lang="es-CO" sz="2400" b="1" dirty="0">
                <a:solidFill>
                  <a:schemeClr val="accent1">
                    <a:lumMod val="50000"/>
                    <a:lumOff val="50000"/>
                  </a:schemeClr>
                </a:solidFill>
              </a:rPr>
              <a:t>Riesgos frecuentes:</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Movimientos irregulares de dinero o </a:t>
            </a:r>
            <a:r>
              <a:rPr lang="es-CO" dirty="0" err="1">
                <a:solidFill>
                  <a:schemeClr val="bg1"/>
                </a:solidFill>
              </a:rPr>
              <a:t>criptoactivos</a:t>
            </a:r>
            <a:r>
              <a:rPr lang="es-CO" dirty="0">
                <a:solidFill>
                  <a:schemeClr val="bg1"/>
                </a:solidFill>
              </a:rPr>
              <a:t>.</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Creación de empresas fachada.</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Ocultamiento de beneficiarios finales.</a:t>
            </a:r>
          </a:p>
          <a:p>
            <a:r>
              <a:rPr lang="es-CO" sz="2400" dirty="0">
                <a:solidFill>
                  <a:schemeClr val="accent1">
                    <a:lumMod val="50000"/>
                    <a:lumOff val="50000"/>
                  </a:schemeClr>
                </a:solidFill>
              </a:rPr>
              <a:t>Factores clave:</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Productos financieros sin verificación solida (cuentas digitales).</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Clientes PEP o extranjeros sin validación robusta.</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Canales digitales con bajo control.</a:t>
            </a:r>
          </a:p>
          <a:p>
            <a:pPr algn="l"/>
            <a:r>
              <a:rPr lang="es-ES" sz="1800" b="0" i="0" u="none" strike="noStrike" baseline="0" dirty="0">
                <a:latin typeface="CMSS10"/>
              </a:rPr>
              <a:t>Canales digitales con bajo control.</a:t>
            </a:r>
            <a:endParaRPr lang="es-CO" dirty="0"/>
          </a:p>
        </p:txBody>
      </p:sp>
      <p:pic>
        <p:nvPicPr>
          <p:cNvPr id="7" name="Gráfico 6" descr="Crecimiento empresarial con relleno sólido">
            <a:extLst>
              <a:ext uri="{FF2B5EF4-FFF2-40B4-BE49-F238E27FC236}">
                <a16:creationId xmlns:a16="http://schemas.microsoft.com/office/drawing/2014/main" id="{01120CE1-1BFC-A4D7-0218-DBF8E43FC1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68859" y="1255927"/>
            <a:ext cx="914400" cy="914400"/>
          </a:xfrm>
          <a:prstGeom prst="rect">
            <a:avLst/>
          </a:prstGeom>
        </p:spPr>
      </p:pic>
      <p:pic>
        <p:nvPicPr>
          <p:cNvPr id="9" name="Gráfico 8" descr="Dinero con relleno sólido">
            <a:extLst>
              <a:ext uri="{FF2B5EF4-FFF2-40B4-BE49-F238E27FC236}">
                <a16:creationId xmlns:a16="http://schemas.microsoft.com/office/drawing/2014/main" id="{8D2DE7ED-F4E4-9030-3598-08815C6B3A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8859" y="2113864"/>
            <a:ext cx="914400" cy="914400"/>
          </a:xfrm>
          <a:prstGeom prst="rect">
            <a:avLst/>
          </a:prstGeom>
        </p:spPr>
      </p:pic>
      <p:pic>
        <p:nvPicPr>
          <p:cNvPr id="11" name="Gráfico 10" descr="Hucha con relleno sólido">
            <a:extLst>
              <a:ext uri="{FF2B5EF4-FFF2-40B4-BE49-F238E27FC236}">
                <a16:creationId xmlns:a16="http://schemas.microsoft.com/office/drawing/2014/main" id="{6F55D5D9-9C0D-C13B-A93C-1043A7C5DC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8859" y="2971800"/>
            <a:ext cx="914400" cy="914400"/>
          </a:xfrm>
          <a:prstGeom prst="rect">
            <a:avLst/>
          </a:prstGeom>
        </p:spPr>
      </p:pic>
      <p:pic>
        <p:nvPicPr>
          <p:cNvPr id="13" name="Gráfico 12" descr="Recibo con relleno sólido">
            <a:extLst>
              <a:ext uri="{FF2B5EF4-FFF2-40B4-BE49-F238E27FC236}">
                <a16:creationId xmlns:a16="http://schemas.microsoft.com/office/drawing/2014/main" id="{A31B6508-CDC8-F404-A1E7-D11B825020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68859" y="3886200"/>
            <a:ext cx="914400" cy="914400"/>
          </a:xfrm>
          <a:prstGeom prst="rect">
            <a:avLst/>
          </a:prstGeom>
        </p:spPr>
      </p:pic>
      <p:pic>
        <p:nvPicPr>
          <p:cNvPr id="15" name="Gráfico 14" descr="Cartera con relleno sólido">
            <a:extLst>
              <a:ext uri="{FF2B5EF4-FFF2-40B4-BE49-F238E27FC236}">
                <a16:creationId xmlns:a16="http://schemas.microsoft.com/office/drawing/2014/main" id="{906816E8-49BE-F52E-D9B1-09FB210C88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68859" y="4800600"/>
            <a:ext cx="914400" cy="914400"/>
          </a:xfrm>
          <a:prstGeom prst="rect">
            <a:avLst/>
          </a:prstGeom>
        </p:spPr>
      </p:pic>
    </p:spTree>
    <p:extLst>
      <p:ext uri="{BB962C8B-B14F-4D97-AF65-F5344CB8AC3E}">
        <p14:creationId xmlns:p14="http://schemas.microsoft.com/office/powerpoint/2010/main" val="3147609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20785-DA41-8157-5DE3-4A7ED7966B9B}"/>
            </a:ext>
          </a:extLst>
        </p:cNvPr>
        <p:cNvGrpSpPr/>
        <p:nvPr/>
      </p:nvGrpSpPr>
      <p:grpSpPr>
        <a:xfrm>
          <a:off x="0" y="0"/>
          <a:ext cx="0" cy="0"/>
          <a:chOff x="0" y="0"/>
          <a:chExt cx="0" cy="0"/>
        </a:xfrm>
      </p:grpSpPr>
      <p:pic>
        <p:nvPicPr>
          <p:cNvPr id="6146" name="Picture 2" descr="Generated image">
            <a:extLst>
              <a:ext uri="{FF2B5EF4-FFF2-40B4-BE49-F238E27FC236}">
                <a16:creationId xmlns:a16="http://schemas.microsoft.com/office/drawing/2014/main" id="{E8BFD8DF-6C28-6EEA-4583-EB3BCF63FE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76"/>
          <a:stretch>
            <a:fillRect/>
          </a:stretch>
        </p:blipFill>
        <p:spPr bwMode="auto">
          <a:xfrm>
            <a:off x="7402286" y="2206171"/>
            <a:ext cx="4240656" cy="384985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E7626AD4-BE25-2679-9BDB-71206F04165B}"/>
              </a:ext>
            </a:extLst>
          </p:cNvPr>
          <p:cNvSpPr txBox="1"/>
          <p:nvPr/>
        </p:nvSpPr>
        <p:spPr>
          <a:xfrm>
            <a:off x="360372" y="155644"/>
            <a:ext cx="7547429" cy="646331"/>
          </a:xfrm>
          <a:prstGeom prst="rect">
            <a:avLst/>
          </a:prstGeom>
          <a:noFill/>
        </p:spPr>
        <p:txBody>
          <a:bodyPr wrap="square">
            <a:spAutoFit/>
          </a:bodyPr>
          <a:lstStyle/>
          <a:p>
            <a:r>
              <a:rPr lang="es-ES" sz="3600" dirty="0">
                <a:solidFill>
                  <a:schemeClr val="accent3">
                    <a:lumMod val="60000"/>
                    <a:lumOff val="40000"/>
                  </a:schemeClr>
                </a:solidFill>
              </a:rPr>
              <a:t> 3. Sector Logístico y Bodegas</a:t>
            </a:r>
            <a:endParaRPr lang="es-CO" sz="3600" dirty="0">
              <a:solidFill>
                <a:schemeClr val="accent3">
                  <a:lumMod val="60000"/>
                  <a:lumOff val="40000"/>
                </a:schemeClr>
              </a:solidFill>
            </a:endParaRPr>
          </a:p>
        </p:txBody>
      </p:sp>
      <p:sp>
        <p:nvSpPr>
          <p:cNvPr id="5" name="CuadroTexto 4">
            <a:extLst>
              <a:ext uri="{FF2B5EF4-FFF2-40B4-BE49-F238E27FC236}">
                <a16:creationId xmlns:a16="http://schemas.microsoft.com/office/drawing/2014/main" id="{47D2EDED-6A1A-063E-9ECD-09C73D70D186}"/>
              </a:ext>
            </a:extLst>
          </p:cNvPr>
          <p:cNvSpPr txBox="1"/>
          <p:nvPr/>
        </p:nvSpPr>
        <p:spPr>
          <a:xfrm>
            <a:off x="549058" y="1716375"/>
            <a:ext cx="10421258" cy="4339650"/>
          </a:xfrm>
          <a:prstGeom prst="rect">
            <a:avLst/>
          </a:prstGeom>
          <a:noFill/>
        </p:spPr>
        <p:txBody>
          <a:bodyPr wrap="square">
            <a:spAutoFit/>
          </a:bodyPr>
          <a:lstStyle/>
          <a:p>
            <a:r>
              <a:rPr lang="pt-BR" sz="2400" dirty="0" err="1">
                <a:solidFill>
                  <a:schemeClr val="accent1">
                    <a:lumMod val="50000"/>
                    <a:lumOff val="50000"/>
                  </a:schemeClr>
                </a:solidFill>
              </a:rPr>
              <a:t>Subsectores</a:t>
            </a:r>
            <a:r>
              <a:rPr lang="pt-BR" sz="2400" dirty="0">
                <a:solidFill>
                  <a:schemeClr val="accent1">
                    <a:lumMod val="50000"/>
                    <a:lumOff val="50000"/>
                  </a:schemeClr>
                </a:solidFill>
              </a:rPr>
              <a:t>: bancos, cooperativas, fintechs, fiduciárias.</a:t>
            </a:r>
          </a:p>
          <a:p>
            <a:endParaRPr lang="es-CO" sz="2400" dirty="0">
              <a:solidFill>
                <a:schemeClr val="accent1">
                  <a:lumMod val="50000"/>
                  <a:lumOff val="50000"/>
                </a:schemeClr>
              </a:solidFill>
            </a:endParaRPr>
          </a:p>
          <a:p>
            <a:r>
              <a:rPr lang="es-CO" sz="2400" b="1" dirty="0">
                <a:solidFill>
                  <a:schemeClr val="accent1">
                    <a:lumMod val="50000"/>
                    <a:lumOff val="50000"/>
                  </a:schemeClr>
                </a:solidFill>
              </a:rPr>
              <a:t>Riesgos frecuentes:</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Almacenamiento de bienes ilícitos o sin documentación.</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Simulación de operaciones de importación/exportación.</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Encubrimiento de mercancía ilícita.</a:t>
            </a:r>
          </a:p>
          <a:p>
            <a:r>
              <a:rPr lang="es-CO" sz="2400" dirty="0">
                <a:solidFill>
                  <a:schemeClr val="accent1">
                    <a:lumMod val="50000"/>
                    <a:lumOff val="50000"/>
                  </a:schemeClr>
                </a:solidFill>
              </a:rPr>
              <a:t>Factores clave:</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Falta de identificación del cliente arrendatario.</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Volumen atípico de movimientos.</a:t>
            </a:r>
          </a:p>
          <a:p>
            <a:pPr marL="285750" indent="-285750">
              <a:lnSpc>
                <a:spcPct val="150000"/>
              </a:lnSpc>
              <a:buClr>
                <a:schemeClr val="accent2">
                  <a:lumMod val="75000"/>
                </a:schemeClr>
              </a:buClr>
              <a:buSzPct val="156000"/>
              <a:buFont typeface="Arial" panose="020B0604020202020204" pitchFamily="34" charset="0"/>
              <a:buChar char="•"/>
            </a:pPr>
            <a:r>
              <a:rPr lang="pt-BR" dirty="0">
                <a:solidFill>
                  <a:schemeClr val="bg1"/>
                </a:solidFill>
              </a:rPr>
              <a:t>Contratos de </a:t>
            </a:r>
            <a:r>
              <a:rPr lang="pt-BR" dirty="0" err="1">
                <a:solidFill>
                  <a:schemeClr val="bg1"/>
                </a:solidFill>
              </a:rPr>
              <a:t>alquiler</a:t>
            </a:r>
            <a:r>
              <a:rPr lang="pt-BR" dirty="0">
                <a:solidFill>
                  <a:schemeClr val="bg1"/>
                </a:solidFill>
              </a:rPr>
              <a:t> </a:t>
            </a:r>
            <a:r>
              <a:rPr lang="pt-BR" dirty="0" err="1">
                <a:solidFill>
                  <a:schemeClr val="bg1"/>
                </a:solidFill>
              </a:rPr>
              <a:t>informales</a:t>
            </a:r>
            <a:r>
              <a:rPr lang="pt-BR" dirty="0">
                <a:solidFill>
                  <a:schemeClr val="bg1"/>
                </a:solidFill>
              </a:rPr>
              <a:t> o anónimos.</a:t>
            </a:r>
            <a:r>
              <a:rPr lang="es-ES" dirty="0">
                <a:solidFill>
                  <a:schemeClr val="bg1"/>
                </a:solidFill>
              </a:rPr>
              <a:t>.</a:t>
            </a:r>
          </a:p>
          <a:p>
            <a:pPr algn="l"/>
            <a:r>
              <a:rPr lang="es-ES" sz="1800" b="0" i="0" u="none" strike="noStrike" baseline="0" dirty="0">
                <a:latin typeface="CMSS10"/>
              </a:rPr>
              <a:t>Canales digitales con bajo control.</a:t>
            </a:r>
            <a:endParaRPr lang="es-CO" dirty="0"/>
          </a:p>
        </p:txBody>
      </p:sp>
    </p:spTree>
    <p:extLst>
      <p:ext uri="{BB962C8B-B14F-4D97-AF65-F5344CB8AC3E}">
        <p14:creationId xmlns:p14="http://schemas.microsoft.com/office/powerpoint/2010/main" val="4107546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ECF73-1D52-22C8-C711-A658ED1A18F7}"/>
            </a:ext>
          </a:extLst>
        </p:cNvPr>
        <p:cNvGrpSpPr/>
        <p:nvPr/>
      </p:nvGrpSpPr>
      <p:grpSpPr>
        <a:xfrm>
          <a:off x="0" y="0"/>
          <a:ext cx="0" cy="0"/>
          <a:chOff x="0" y="0"/>
          <a:chExt cx="0" cy="0"/>
        </a:xfrm>
      </p:grpSpPr>
      <p:pic>
        <p:nvPicPr>
          <p:cNvPr id="7170" name="Picture 2" descr="Generated image">
            <a:extLst>
              <a:ext uri="{FF2B5EF4-FFF2-40B4-BE49-F238E27FC236}">
                <a16:creationId xmlns:a16="http://schemas.microsoft.com/office/drawing/2014/main" id="{56A5B7F3-89E4-5DFE-1D8B-5A9BA0CA01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339" r="51587" b="28569"/>
          <a:stretch>
            <a:fillRect/>
          </a:stretch>
        </p:blipFill>
        <p:spPr bwMode="auto">
          <a:xfrm>
            <a:off x="8492838" y="3576722"/>
            <a:ext cx="2978726" cy="126823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4D13F84C-314B-C1C4-8119-334CC15769E3}"/>
              </a:ext>
            </a:extLst>
          </p:cNvPr>
          <p:cNvSpPr txBox="1"/>
          <p:nvPr/>
        </p:nvSpPr>
        <p:spPr>
          <a:xfrm>
            <a:off x="157172" y="155644"/>
            <a:ext cx="9124630" cy="646331"/>
          </a:xfrm>
          <a:prstGeom prst="rect">
            <a:avLst/>
          </a:prstGeom>
          <a:noFill/>
        </p:spPr>
        <p:txBody>
          <a:bodyPr wrap="square">
            <a:spAutoFit/>
          </a:bodyPr>
          <a:lstStyle/>
          <a:p>
            <a:r>
              <a:rPr lang="es-ES" sz="3600" dirty="0">
                <a:solidFill>
                  <a:schemeClr val="accent3">
                    <a:lumMod val="60000"/>
                    <a:lumOff val="40000"/>
                  </a:schemeClr>
                </a:solidFill>
              </a:rPr>
              <a:t> 4. Sector Construcción y Obra Publica</a:t>
            </a:r>
            <a:endParaRPr lang="es-CO" sz="3600" dirty="0">
              <a:solidFill>
                <a:schemeClr val="accent3">
                  <a:lumMod val="60000"/>
                  <a:lumOff val="40000"/>
                </a:schemeClr>
              </a:solidFill>
            </a:endParaRPr>
          </a:p>
        </p:txBody>
      </p:sp>
      <p:sp>
        <p:nvSpPr>
          <p:cNvPr id="5" name="CuadroTexto 4">
            <a:extLst>
              <a:ext uri="{FF2B5EF4-FFF2-40B4-BE49-F238E27FC236}">
                <a16:creationId xmlns:a16="http://schemas.microsoft.com/office/drawing/2014/main" id="{9DA39582-BB80-D86F-8427-253895EAAD75}"/>
              </a:ext>
            </a:extLst>
          </p:cNvPr>
          <p:cNvSpPr txBox="1"/>
          <p:nvPr/>
        </p:nvSpPr>
        <p:spPr>
          <a:xfrm>
            <a:off x="484175" y="1714781"/>
            <a:ext cx="9020043" cy="4433393"/>
          </a:xfrm>
          <a:prstGeom prst="rect">
            <a:avLst/>
          </a:prstGeom>
          <a:noFill/>
        </p:spPr>
        <p:txBody>
          <a:bodyPr wrap="square">
            <a:spAutoFit/>
          </a:bodyPr>
          <a:lstStyle/>
          <a:p>
            <a:r>
              <a:rPr lang="es-CO" sz="2400" dirty="0">
                <a:solidFill>
                  <a:schemeClr val="accent1">
                    <a:lumMod val="50000"/>
                    <a:lumOff val="50000"/>
                  </a:schemeClr>
                </a:solidFill>
              </a:rPr>
              <a:t>Subsectores: contratistas, constructores, interventorías.</a:t>
            </a:r>
          </a:p>
          <a:p>
            <a:endParaRPr lang="es-CO" sz="2400" dirty="0">
              <a:solidFill>
                <a:schemeClr val="accent1">
                  <a:lumMod val="50000"/>
                  <a:lumOff val="50000"/>
                </a:schemeClr>
              </a:solidFill>
            </a:endParaRPr>
          </a:p>
          <a:p>
            <a:r>
              <a:rPr lang="es-CO" sz="2400" dirty="0">
                <a:solidFill>
                  <a:schemeClr val="accent1">
                    <a:lumMod val="50000"/>
                    <a:lumOff val="50000"/>
                  </a:schemeClr>
                </a:solidFill>
              </a:rPr>
              <a:t>Riesgos frecuentes:</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Contratos simulados o sobrefacturados.</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Subcontratación con empresas sin capacidad real.</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Inversión de recursos sin trazabilidad.</a:t>
            </a:r>
          </a:p>
          <a:p>
            <a:r>
              <a:rPr lang="es-CO" sz="2400" dirty="0">
                <a:solidFill>
                  <a:schemeClr val="accent1">
                    <a:lumMod val="50000"/>
                    <a:lumOff val="50000"/>
                  </a:schemeClr>
                </a:solidFill>
              </a:rPr>
              <a:t>Factores clave:</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Falta de control sobre proveedores.</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Beneficiarios ocultos en la cadena contractual.</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Contratos por prestación de servicios sin control.</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Elementos</a:t>
            </a:r>
            <a:r>
              <a:rPr lang="es-ES" dirty="0">
                <a:solidFill>
                  <a:schemeClr val="bg1"/>
                </a:solidFill>
              </a:rPr>
              <a:t>Canales digitales con </a:t>
            </a:r>
            <a:r>
              <a:rPr lang="es-ES" sz="1800" b="0" i="0" u="none" strike="noStrike" baseline="0" dirty="0">
                <a:latin typeface="CMSS10"/>
              </a:rPr>
              <a:t>bajo control.</a:t>
            </a:r>
            <a:endParaRPr lang="es-CO" dirty="0"/>
          </a:p>
        </p:txBody>
      </p:sp>
      <p:pic>
        <p:nvPicPr>
          <p:cNvPr id="4" name="Imagen 3">
            <a:extLst>
              <a:ext uri="{FF2B5EF4-FFF2-40B4-BE49-F238E27FC236}">
                <a16:creationId xmlns:a16="http://schemas.microsoft.com/office/drawing/2014/main" id="{F017EC2C-22B5-0B11-E472-F2E14EE71D3B}"/>
              </a:ext>
            </a:extLst>
          </p:cNvPr>
          <p:cNvPicPr>
            <a:picLocks noChangeAspect="1"/>
          </p:cNvPicPr>
          <p:nvPr/>
        </p:nvPicPr>
        <p:blipFill>
          <a:blip r:embed="rId3"/>
          <a:stretch>
            <a:fillRect/>
          </a:stretch>
        </p:blipFill>
        <p:spPr>
          <a:xfrm>
            <a:off x="7162801" y="2371577"/>
            <a:ext cx="2978726" cy="1371945"/>
          </a:xfrm>
          <a:prstGeom prst="rect">
            <a:avLst/>
          </a:prstGeom>
        </p:spPr>
      </p:pic>
    </p:spTree>
    <p:extLst>
      <p:ext uri="{BB962C8B-B14F-4D97-AF65-F5344CB8AC3E}">
        <p14:creationId xmlns:p14="http://schemas.microsoft.com/office/powerpoint/2010/main" val="2599899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F6C99-6B35-5A65-AA3D-C17984B1F5E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CECFA8B-C59E-B96A-81E3-90CE245FC814}"/>
              </a:ext>
            </a:extLst>
          </p:cNvPr>
          <p:cNvSpPr txBox="1"/>
          <p:nvPr/>
        </p:nvSpPr>
        <p:spPr>
          <a:xfrm>
            <a:off x="157172" y="155644"/>
            <a:ext cx="9124630" cy="646331"/>
          </a:xfrm>
          <a:prstGeom prst="rect">
            <a:avLst/>
          </a:prstGeom>
          <a:noFill/>
        </p:spPr>
        <p:txBody>
          <a:bodyPr wrap="square">
            <a:spAutoFit/>
          </a:bodyPr>
          <a:lstStyle/>
          <a:p>
            <a:r>
              <a:rPr lang="es-CO" sz="3600" dirty="0">
                <a:solidFill>
                  <a:schemeClr val="accent3">
                    <a:lumMod val="60000"/>
                    <a:lumOff val="40000"/>
                  </a:schemeClr>
                </a:solidFill>
              </a:rPr>
              <a:t>5. Sector Agropecuario</a:t>
            </a:r>
          </a:p>
        </p:txBody>
      </p:sp>
      <p:sp>
        <p:nvSpPr>
          <p:cNvPr id="5" name="CuadroTexto 4">
            <a:extLst>
              <a:ext uri="{FF2B5EF4-FFF2-40B4-BE49-F238E27FC236}">
                <a16:creationId xmlns:a16="http://schemas.microsoft.com/office/drawing/2014/main" id="{30A274EE-A479-851C-1A61-394C3322A867}"/>
              </a:ext>
            </a:extLst>
          </p:cNvPr>
          <p:cNvSpPr txBox="1"/>
          <p:nvPr/>
        </p:nvSpPr>
        <p:spPr>
          <a:xfrm>
            <a:off x="461973" y="1494469"/>
            <a:ext cx="10421258" cy="4017895"/>
          </a:xfrm>
          <a:prstGeom prst="rect">
            <a:avLst/>
          </a:prstGeom>
          <a:noFill/>
        </p:spPr>
        <p:txBody>
          <a:bodyPr wrap="square">
            <a:spAutoFit/>
          </a:bodyPr>
          <a:lstStyle/>
          <a:p>
            <a:r>
              <a:rPr lang="es-CO" sz="2400" dirty="0">
                <a:solidFill>
                  <a:schemeClr val="accent1">
                    <a:lumMod val="50000"/>
                    <a:lumOff val="50000"/>
                  </a:schemeClr>
                </a:solidFill>
              </a:rPr>
              <a:t>Subsectores: Comercialización agrícola, ganadería, exportación</a:t>
            </a:r>
            <a:endParaRPr lang="es-CO" sz="2400" b="1" dirty="0">
              <a:solidFill>
                <a:schemeClr val="bg1"/>
              </a:solidFill>
            </a:endParaRPr>
          </a:p>
          <a:p>
            <a:endParaRPr lang="es-CO" sz="2400" dirty="0">
              <a:solidFill>
                <a:schemeClr val="accent1">
                  <a:lumMod val="50000"/>
                  <a:lumOff val="50000"/>
                </a:schemeClr>
              </a:solidFill>
            </a:endParaRPr>
          </a:p>
          <a:p>
            <a:r>
              <a:rPr lang="es-CO" sz="2400" dirty="0">
                <a:solidFill>
                  <a:schemeClr val="accent1">
                    <a:lumMod val="50000"/>
                    <a:lumOff val="50000"/>
                  </a:schemeClr>
                </a:solidFill>
              </a:rPr>
              <a:t>Riesgos frecuentes:</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Compra de predios con recursos de origen ilícito.</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Declaraciones falsas sobre producción o actividad.</a:t>
            </a:r>
          </a:p>
          <a:p>
            <a:pPr marL="285750" indent="-285750">
              <a:lnSpc>
                <a:spcPct val="150000"/>
              </a:lnSpc>
              <a:buClr>
                <a:schemeClr val="accent2">
                  <a:lumMod val="75000"/>
                </a:schemeClr>
              </a:buClr>
              <a:buSzPct val="156000"/>
              <a:buFont typeface="Arial" panose="020B0604020202020204" pitchFamily="34" charset="0"/>
              <a:buChar char="•"/>
            </a:pPr>
            <a:r>
              <a:rPr lang="es-ES" dirty="0">
                <a:solidFill>
                  <a:schemeClr val="bg1"/>
                </a:solidFill>
              </a:rPr>
              <a:t>Operaciones con terceros no registrados.</a:t>
            </a:r>
          </a:p>
          <a:p>
            <a:r>
              <a:rPr lang="es-CO" sz="2400" dirty="0">
                <a:solidFill>
                  <a:schemeClr val="accent1">
                    <a:lumMod val="50000"/>
                    <a:lumOff val="50000"/>
                  </a:schemeClr>
                </a:solidFill>
              </a:rPr>
              <a:t>Factores clave:</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Registro ICA y licencias no verificadas.</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Subvenciones o incentivos desviados.</a:t>
            </a:r>
          </a:p>
          <a:p>
            <a:pPr marL="285750" indent="-285750">
              <a:lnSpc>
                <a:spcPct val="150000"/>
              </a:lnSpc>
              <a:buClr>
                <a:schemeClr val="accent2">
                  <a:lumMod val="75000"/>
                </a:schemeClr>
              </a:buClr>
              <a:buSzPct val="156000"/>
              <a:buFont typeface="Arial" panose="020B0604020202020204" pitchFamily="34" charset="0"/>
              <a:buChar char="•"/>
            </a:pPr>
            <a:r>
              <a:rPr lang="es-CO" dirty="0">
                <a:solidFill>
                  <a:schemeClr val="bg1"/>
                </a:solidFill>
              </a:rPr>
              <a:t>Producción vs ventas no coincidentes.</a:t>
            </a:r>
            <a:r>
              <a:rPr lang="es-ES" dirty="0">
                <a:solidFill>
                  <a:schemeClr val="bg1"/>
                </a:solidFill>
              </a:rPr>
              <a:t>control</a:t>
            </a:r>
            <a:r>
              <a:rPr lang="es-ES" dirty="0">
                <a:solidFill>
                  <a:schemeClr val="bg1"/>
                </a:solidFill>
                <a:latin typeface="CMSS10"/>
              </a:rPr>
              <a:t>. </a:t>
            </a:r>
            <a:endParaRPr lang="es-CO" dirty="0"/>
          </a:p>
        </p:txBody>
      </p:sp>
      <p:pic>
        <p:nvPicPr>
          <p:cNvPr id="7" name="Gráfico 6" descr="Crecimiento empresarial con relleno sólido">
            <a:extLst>
              <a:ext uri="{FF2B5EF4-FFF2-40B4-BE49-F238E27FC236}">
                <a16:creationId xmlns:a16="http://schemas.microsoft.com/office/drawing/2014/main" id="{E47DF80B-5F38-A376-FA52-3F6DDF1B3F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68831" y="1171232"/>
            <a:ext cx="914400" cy="914400"/>
          </a:xfrm>
          <a:prstGeom prst="rect">
            <a:avLst/>
          </a:prstGeom>
        </p:spPr>
      </p:pic>
      <p:pic>
        <p:nvPicPr>
          <p:cNvPr id="9" name="Gráfico 8" descr="Dinero con relleno sólido">
            <a:extLst>
              <a:ext uri="{FF2B5EF4-FFF2-40B4-BE49-F238E27FC236}">
                <a16:creationId xmlns:a16="http://schemas.microsoft.com/office/drawing/2014/main" id="{DDF4D774-0DF6-2FE4-C29E-307C6B379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8859" y="2113864"/>
            <a:ext cx="914400" cy="914400"/>
          </a:xfrm>
          <a:prstGeom prst="rect">
            <a:avLst/>
          </a:prstGeom>
        </p:spPr>
      </p:pic>
      <p:pic>
        <p:nvPicPr>
          <p:cNvPr id="11" name="Gráfico 10" descr="Hucha con relleno sólido">
            <a:extLst>
              <a:ext uri="{FF2B5EF4-FFF2-40B4-BE49-F238E27FC236}">
                <a16:creationId xmlns:a16="http://schemas.microsoft.com/office/drawing/2014/main" id="{8D0B3A22-C39F-A9DD-1FF2-A93C137929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8859" y="2971800"/>
            <a:ext cx="914400" cy="914400"/>
          </a:xfrm>
          <a:prstGeom prst="rect">
            <a:avLst/>
          </a:prstGeom>
        </p:spPr>
      </p:pic>
      <p:pic>
        <p:nvPicPr>
          <p:cNvPr id="13" name="Gráfico 12" descr="Recibo con relleno sólido">
            <a:extLst>
              <a:ext uri="{FF2B5EF4-FFF2-40B4-BE49-F238E27FC236}">
                <a16:creationId xmlns:a16="http://schemas.microsoft.com/office/drawing/2014/main" id="{3A8C749B-6028-8CD9-B5EA-C39CB0BF2A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68859" y="3886200"/>
            <a:ext cx="914400" cy="914400"/>
          </a:xfrm>
          <a:prstGeom prst="rect">
            <a:avLst/>
          </a:prstGeom>
        </p:spPr>
      </p:pic>
      <p:pic>
        <p:nvPicPr>
          <p:cNvPr id="15" name="Gráfico 14" descr="Cartera con relleno sólido">
            <a:extLst>
              <a:ext uri="{FF2B5EF4-FFF2-40B4-BE49-F238E27FC236}">
                <a16:creationId xmlns:a16="http://schemas.microsoft.com/office/drawing/2014/main" id="{23D90264-812D-0AF1-DB75-27A68794CA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68859" y="4800600"/>
            <a:ext cx="914400" cy="914400"/>
          </a:xfrm>
          <a:prstGeom prst="rect">
            <a:avLst/>
          </a:prstGeom>
        </p:spPr>
      </p:pic>
    </p:spTree>
    <p:extLst>
      <p:ext uri="{BB962C8B-B14F-4D97-AF65-F5344CB8AC3E}">
        <p14:creationId xmlns:p14="http://schemas.microsoft.com/office/powerpoint/2010/main" val="367042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CE1D7554-57EF-FBDF-F95B-7E62EBCC7251}"/>
              </a:ext>
            </a:extLst>
          </p:cNvPr>
          <p:cNvSpPr txBox="1"/>
          <p:nvPr/>
        </p:nvSpPr>
        <p:spPr>
          <a:xfrm>
            <a:off x="193292" y="797510"/>
            <a:ext cx="8022453" cy="2631490"/>
          </a:xfrm>
          <a:prstGeom prst="rect">
            <a:avLst/>
          </a:prstGeom>
          <a:noFill/>
        </p:spPr>
        <p:txBody>
          <a:bodyPr wrap="square">
            <a:spAutoFit/>
          </a:bodyPr>
          <a:lstStyle/>
          <a:p>
            <a:pPr marL="12700" marR="5080" lvl="0" indent="-342900">
              <a:spcBef>
                <a:spcPts val="105"/>
              </a:spcBef>
              <a:buFont typeface="+mj-lt"/>
              <a:buAutoNum type="arabicPeriod"/>
            </a:pPr>
            <a:r>
              <a:rPr lang="es-ES" sz="2000" b="1" dirty="0">
                <a:solidFill>
                  <a:schemeClr val="bg1"/>
                </a:solidFill>
                <a:latin typeface="Bw Gradual Light"/>
                <a:cs typeface="Calibri Light" panose="020F0302020204030204" pitchFamily="34" charset="0"/>
              </a:rPr>
              <a:t>RESUMEN DE LA GUÍA DE BUENAS PRÁCTICAS PARA LA SEGMENTACIÓN DEL RIESGO LA/FT (SUPERFINANCIERA)</a:t>
            </a:r>
            <a:endParaRPr lang="es-CO" sz="2000" b="1" dirty="0">
              <a:solidFill>
                <a:schemeClr val="bg1"/>
              </a:solidFill>
              <a:latin typeface="Bw Gradual Light"/>
              <a:cs typeface="Calibri Light" panose="020F0302020204030204" pitchFamily="34" charset="0"/>
            </a:endParaRPr>
          </a:p>
          <a:p>
            <a:pPr marL="12700" marR="5080" lvl="0" indent="-342900">
              <a:spcBef>
                <a:spcPts val="105"/>
              </a:spcBef>
              <a:buFont typeface="+mj-lt"/>
              <a:buAutoNum type="arabicPeriod"/>
            </a:pPr>
            <a:r>
              <a:rPr lang="es-ES" sz="2000" b="1" dirty="0">
                <a:solidFill>
                  <a:schemeClr val="bg1"/>
                </a:solidFill>
                <a:latin typeface="Bw Gradual Light"/>
                <a:cs typeface="Calibri Light" panose="020F0302020204030204" pitchFamily="34" charset="0"/>
              </a:rPr>
              <a:t>AUTOCONTROL Y GESTIÓN DEL RIESGO LA/FT</a:t>
            </a:r>
            <a:endParaRPr lang="es-CO" sz="2000" b="1" dirty="0">
              <a:solidFill>
                <a:schemeClr val="bg1"/>
              </a:solidFill>
              <a:latin typeface="Bw Gradual Light"/>
              <a:cs typeface="Calibri Light" panose="020F0302020204030204" pitchFamily="34" charset="0"/>
            </a:endParaRPr>
          </a:p>
          <a:p>
            <a:pPr marL="12700" marR="5080" lvl="0" indent="-342900">
              <a:spcBef>
                <a:spcPts val="105"/>
              </a:spcBef>
              <a:buFont typeface="+mj-lt"/>
              <a:buAutoNum type="arabicPeriod"/>
            </a:pPr>
            <a:r>
              <a:rPr lang="es-CO" sz="2000" b="1" dirty="0">
                <a:solidFill>
                  <a:schemeClr val="bg1"/>
                </a:solidFill>
                <a:latin typeface="Bw Gradual Light"/>
                <a:cs typeface="Calibri Light" panose="020F0302020204030204" pitchFamily="34" charset="0"/>
              </a:rPr>
              <a:t>¿EN QUÉ SECTORES SE APLICA MÁS EL SAGRILAFT?</a:t>
            </a:r>
          </a:p>
          <a:p>
            <a:pPr marL="12700" marR="5080" lvl="0" indent="-342900">
              <a:spcBef>
                <a:spcPts val="105"/>
              </a:spcBef>
              <a:buFont typeface="+mj-lt"/>
              <a:buAutoNum type="arabicPeriod"/>
            </a:pPr>
            <a:r>
              <a:rPr lang="es-ES" sz="2000" b="1" dirty="0">
                <a:solidFill>
                  <a:schemeClr val="bg1"/>
                </a:solidFill>
                <a:latin typeface="Bw Gradual Light"/>
                <a:cs typeface="Calibri Light" panose="020F0302020204030204" pitchFamily="34" charset="0"/>
              </a:rPr>
              <a:t>CASOS REALES DE LAVADOS DE ACTIVOS </a:t>
            </a:r>
            <a:endParaRPr lang="es-CO" sz="2000" b="1" dirty="0">
              <a:solidFill>
                <a:schemeClr val="bg1"/>
              </a:solidFill>
              <a:latin typeface="Bw Gradual Light"/>
              <a:cs typeface="Calibri Light" panose="020F0302020204030204" pitchFamily="34" charset="0"/>
            </a:endParaRPr>
          </a:p>
          <a:p>
            <a:pPr marL="12700" marR="5080" lvl="0" indent="-342900">
              <a:spcBef>
                <a:spcPts val="105"/>
              </a:spcBef>
              <a:buFont typeface="+mj-lt"/>
              <a:buAutoNum type="arabicPeriod"/>
            </a:pPr>
            <a:r>
              <a:rPr lang="es-CO" sz="2000" b="1" dirty="0">
                <a:solidFill>
                  <a:schemeClr val="bg1"/>
                </a:solidFill>
                <a:latin typeface="Bw Gradual Light"/>
                <a:cs typeface="Calibri Light" panose="020F0302020204030204" pitchFamily="34" charset="0"/>
              </a:rPr>
              <a:t>BUENAS PRÁCTICAS PARA DETECTAR RIESGOS SAGRILAFT-DATOS</a:t>
            </a:r>
          </a:p>
          <a:p>
            <a:pPr marL="12700" marR="5080" lvl="0" indent="-342900">
              <a:spcBef>
                <a:spcPts val="105"/>
              </a:spcBef>
              <a:buFont typeface="+mj-lt"/>
              <a:buAutoNum type="arabicPeriod"/>
            </a:pPr>
            <a:r>
              <a:rPr lang="es-CO" sz="2000" b="1" dirty="0">
                <a:solidFill>
                  <a:schemeClr val="bg1"/>
                </a:solidFill>
                <a:latin typeface="Bw Gradual Light"/>
                <a:cs typeface="Calibri Light" panose="020F0302020204030204" pitchFamily="34" charset="0"/>
              </a:rPr>
              <a:t>EVALUAR LA CALIDAD DE LOS DATOS</a:t>
            </a:r>
          </a:p>
          <a:p>
            <a:pPr marL="12700" marR="5080" lvl="0" indent="-342900">
              <a:spcBef>
                <a:spcPts val="105"/>
              </a:spcBef>
              <a:spcAft>
                <a:spcPts val="800"/>
              </a:spcAft>
              <a:buFont typeface="+mj-lt"/>
              <a:buAutoNum type="arabicPeriod"/>
            </a:pPr>
            <a:r>
              <a:rPr lang="es-CO" sz="2000" b="1" dirty="0">
                <a:solidFill>
                  <a:schemeClr val="bg1"/>
                </a:solidFill>
                <a:latin typeface="Bw Gradual Light"/>
                <a:cs typeface="Calibri Light" panose="020F0302020204030204" pitchFamily="34" charset="0"/>
              </a:rPr>
              <a:t>SEGMENTACION ESTADÍSTICA</a:t>
            </a:r>
          </a:p>
        </p:txBody>
      </p:sp>
      <p:sp>
        <p:nvSpPr>
          <p:cNvPr id="13" name="CuadroTexto 12">
            <a:extLst>
              <a:ext uri="{FF2B5EF4-FFF2-40B4-BE49-F238E27FC236}">
                <a16:creationId xmlns:a16="http://schemas.microsoft.com/office/drawing/2014/main" id="{C5673C80-5343-BFF1-F7B8-C9A241AFF55C}"/>
              </a:ext>
            </a:extLst>
          </p:cNvPr>
          <p:cNvSpPr txBox="1"/>
          <p:nvPr/>
        </p:nvSpPr>
        <p:spPr>
          <a:xfrm>
            <a:off x="193292" y="193964"/>
            <a:ext cx="3782963" cy="369332"/>
          </a:xfrm>
          <a:prstGeom prst="rect">
            <a:avLst/>
          </a:prstGeom>
        </p:spPr>
        <p:txBody>
          <a:bodyPr wrap="square" rtlCol="0" anchor="t" anchorCtr="0">
            <a:spAutoFit/>
          </a:bodyPr>
          <a:lstStyle/>
          <a:p>
            <a:pPr algn="l"/>
            <a:r>
              <a:rPr lang="es-ES" b="1" dirty="0">
                <a:solidFill>
                  <a:schemeClr val="bg1"/>
                </a:solidFill>
              </a:rPr>
              <a:t>CONTENIDO</a:t>
            </a:r>
            <a:endParaRPr lang="es-CO" b="1" dirty="0">
              <a:solidFill>
                <a:schemeClr val="bg1"/>
              </a:solidFill>
            </a:endParaRPr>
          </a:p>
        </p:txBody>
      </p:sp>
    </p:spTree>
    <p:extLst>
      <p:ext uri="{BB962C8B-B14F-4D97-AF65-F5344CB8AC3E}">
        <p14:creationId xmlns:p14="http://schemas.microsoft.com/office/powerpoint/2010/main" val="62541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FE783-E7BE-B43E-8263-4971AAC7E1D4}"/>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6393DAB-79C9-8929-5445-96EA419717A8}"/>
              </a:ext>
            </a:extLst>
          </p:cNvPr>
          <p:cNvSpPr txBox="1"/>
          <p:nvPr/>
        </p:nvSpPr>
        <p:spPr>
          <a:xfrm>
            <a:off x="319314" y="54207"/>
            <a:ext cx="9124630" cy="646331"/>
          </a:xfrm>
          <a:prstGeom prst="rect">
            <a:avLst/>
          </a:prstGeom>
          <a:noFill/>
        </p:spPr>
        <p:txBody>
          <a:bodyPr wrap="square">
            <a:spAutoFit/>
          </a:bodyPr>
          <a:lstStyle/>
          <a:p>
            <a:r>
              <a:rPr lang="es-ES" sz="3600" dirty="0">
                <a:solidFill>
                  <a:schemeClr val="accent3">
                    <a:lumMod val="60000"/>
                    <a:lumOff val="40000"/>
                  </a:schemeClr>
                </a:solidFill>
              </a:rPr>
              <a:t>Resumen: Aplicación por sectores</a:t>
            </a:r>
            <a:endParaRPr lang="es-CO" sz="3600" dirty="0">
              <a:solidFill>
                <a:schemeClr val="accent3">
                  <a:lumMod val="60000"/>
                  <a:lumOff val="40000"/>
                </a:schemeClr>
              </a:solidFill>
            </a:endParaRPr>
          </a:p>
        </p:txBody>
      </p:sp>
      <p:pic>
        <p:nvPicPr>
          <p:cNvPr id="2" name="Imagen 1">
            <a:extLst>
              <a:ext uri="{FF2B5EF4-FFF2-40B4-BE49-F238E27FC236}">
                <a16:creationId xmlns:a16="http://schemas.microsoft.com/office/drawing/2014/main" id="{94D255F5-6E14-7972-0DA1-299202FE8782}"/>
              </a:ext>
            </a:extLst>
          </p:cNvPr>
          <p:cNvPicPr>
            <a:picLocks noChangeAspect="1"/>
          </p:cNvPicPr>
          <p:nvPr/>
        </p:nvPicPr>
        <p:blipFill>
          <a:blip r:embed="rId2"/>
          <a:stretch>
            <a:fillRect/>
          </a:stretch>
        </p:blipFill>
        <p:spPr>
          <a:xfrm>
            <a:off x="2380343" y="1430865"/>
            <a:ext cx="7465786" cy="4977191"/>
          </a:xfrm>
          <a:prstGeom prst="rect">
            <a:avLst/>
          </a:prstGeom>
        </p:spPr>
      </p:pic>
      <p:sp>
        <p:nvSpPr>
          <p:cNvPr id="4" name="CuadroTexto 3">
            <a:extLst>
              <a:ext uri="{FF2B5EF4-FFF2-40B4-BE49-F238E27FC236}">
                <a16:creationId xmlns:a16="http://schemas.microsoft.com/office/drawing/2014/main" id="{6192A0A5-DFFD-19CB-F1F7-935F3535B28F}"/>
              </a:ext>
            </a:extLst>
          </p:cNvPr>
          <p:cNvSpPr txBox="1"/>
          <p:nvPr/>
        </p:nvSpPr>
        <p:spPr>
          <a:xfrm rot="16200000">
            <a:off x="9267373" y="3712418"/>
            <a:ext cx="3410857" cy="369332"/>
          </a:xfrm>
          <a:prstGeom prst="rect">
            <a:avLst/>
          </a:prstGeom>
        </p:spPr>
        <p:txBody>
          <a:bodyPr wrap="square" rtlCol="0" anchor="t" anchorCtr="0">
            <a:spAutoFit/>
          </a:bodyPr>
          <a:lstStyle/>
          <a:p>
            <a:pPr algn="ctr"/>
            <a:r>
              <a:rPr lang="es-ES" b="1" dirty="0">
                <a:highlight>
                  <a:srgbClr val="000000"/>
                </a:highlight>
              </a:rPr>
              <a:t>¿¿¿¿Educación????</a:t>
            </a:r>
            <a:endParaRPr lang="es-CO" b="1" dirty="0">
              <a:highlight>
                <a:srgbClr val="000000"/>
              </a:highlight>
            </a:endParaRPr>
          </a:p>
        </p:txBody>
      </p:sp>
    </p:spTree>
    <p:extLst>
      <p:ext uri="{BB962C8B-B14F-4D97-AF65-F5344CB8AC3E}">
        <p14:creationId xmlns:p14="http://schemas.microsoft.com/office/powerpoint/2010/main" val="4056585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1F9D88-988A-4023-A566-492C26818365}"/>
              </a:ext>
            </a:extLst>
          </p:cNvPr>
          <p:cNvSpPr txBox="1"/>
          <p:nvPr/>
        </p:nvSpPr>
        <p:spPr>
          <a:xfrm>
            <a:off x="291548" y="149861"/>
            <a:ext cx="7923538" cy="1077218"/>
          </a:xfrm>
          <a:prstGeom prst="rect">
            <a:avLst/>
          </a:prstGeom>
          <a:noFill/>
        </p:spPr>
        <p:txBody>
          <a:bodyPr wrap="square">
            <a:spAutoFit/>
          </a:bodyPr>
          <a:lstStyle/>
          <a:p>
            <a:r>
              <a:rPr lang="es-CO" sz="3200" dirty="0"/>
              <a:t>Implementación y </a:t>
            </a:r>
          </a:p>
          <a:p>
            <a:r>
              <a:rPr lang="es-CO" sz="3200" dirty="0"/>
              <a:t>Medición</a:t>
            </a:r>
            <a:r>
              <a:rPr lang="es-ES" sz="3200" dirty="0">
                <a:solidFill>
                  <a:schemeClr val="tx1"/>
                </a:solidFill>
              </a:rPr>
              <a:t>:</a:t>
            </a:r>
          </a:p>
        </p:txBody>
      </p:sp>
      <p:sp>
        <p:nvSpPr>
          <p:cNvPr id="14" name="Rectángulo: esquinas redondeadas 13">
            <a:extLst>
              <a:ext uri="{FF2B5EF4-FFF2-40B4-BE49-F238E27FC236}">
                <a16:creationId xmlns:a16="http://schemas.microsoft.com/office/drawing/2014/main" id="{02FA2897-F397-444E-90C0-D6466ED6E1B8}"/>
              </a:ext>
            </a:extLst>
          </p:cNvPr>
          <p:cNvSpPr/>
          <p:nvPr/>
        </p:nvSpPr>
        <p:spPr>
          <a:xfrm>
            <a:off x="291548" y="1643896"/>
            <a:ext cx="2915479" cy="1258956"/>
          </a:xfrm>
          <a:prstGeom prst="roundRect">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pPr algn="l"/>
            <a:r>
              <a:rPr lang="es-CO" dirty="0">
                <a:solidFill>
                  <a:schemeClr val="bg1"/>
                </a:solidFill>
              </a:rPr>
              <a:t>Definir variables mínimas por factor</a:t>
            </a:r>
            <a:endParaRPr lang="es-CO" b="0" i="0" dirty="0">
              <a:solidFill>
                <a:schemeClr val="bg1"/>
              </a:solidFill>
              <a:latin typeface="+mj-lt"/>
              <a:ea typeface="MarkPro" charset="0"/>
              <a:cs typeface="MarkPro" charset="0"/>
            </a:endParaRPr>
          </a:p>
        </p:txBody>
      </p:sp>
      <p:sp>
        <p:nvSpPr>
          <p:cNvPr id="15" name="Rectángulo: esquinas redondeadas 14">
            <a:extLst>
              <a:ext uri="{FF2B5EF4-FFF2-40B4-BE49-F238E27FC236}">
                <a16:creationId xmlns:a16="http://schemas.microsoft.com/office/drawing/2014/main" id="{0CD61A2C-087B-4BF0-AFE9-93DE093DC455}"/>
              </a:ext>
            </a:extLst>
          </p:cNvPr>
          <p:cNvSpPr/>
          <p:nvPr/>
        </p:nvSpPr>
        <p:spPr>
          <a:xfrm>
            <a:off x="2584173" y="2411895"/>
            <a:ext cx="2915479" cy="1258956"/>
          </a:xfrm>
          <a:prstGeom prst="roundRect">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pPr algn="l"/>
            <a:r>
              <a:rPr lang="es-CO" dirty="0">
                <a:solidFill>
                  <a:schemeClr val="bg1"/>
                </a:solidFill>
              </a:rPr>
              <a:t>Automatizar indicadores</a:t>
            </a:r>
            <a:endParaRPr lang="es-CO" b="0" i="0" dirty="0">
              <a:solidFill>
                <a:schemeClr val="bg1"/>
              </a:solidFill>
              <a:latin typeface="+mj-lt"/>
              <a:ea typeface="MarkPro" charset="0"/>
              <a:cs typeface="MarkPro" charset="0"/>
            </a:endParaRPr>
          </a:p>
        </p:txBody>
      </p:sp>
      <p:sp>
        <p:nvSpPr>
          <p:cNvPr id="16" name="Rectángulo: esquinas redondeadas 15">
            <a:extLst>
              <a:ext uri="{FF2B5EF4-FFF2-40B4-BE49-F238E27FC236}">
                <a16:creationId xmlns:a16="http://schemas.microsoft.com/office/drawing/2014/main" id="{401F90E8-DEEB-4C49-956F-9ECF55848C9A}"/>
              </a:ext>
            </a:extLst>
          </p:cNvPr>
          <p:cNvSpPr/>
          <p:nvPr/>
        </p:nvSpPr>
        <p:spPr>
          <a:xfrm>
            <a:off x="4320208" y="3179894"/>
            <a:ext cx="2915479" cy="1258956"/>
          </a:xfrm>
          <a:prstGeom prst="roundRect">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pPr algn="l"/>
            <a:r>
              <a:rPr lang="es-CO" dirty="0">
                <a:solidFill>
                  <a:schemeClr val="bg1"/>
                </a:solidFill>
              </a:rPr>
              <a:t>Medir calidad de datos</a:t>
            </a:r>
            <a:endParaRPr lang="es-CO" b="0" i="0" dirty="0">
              <a:solidFill>
                <a:schemeClr val="bg1"/>
              </a:solidFill>
              <a:latin typeface="+mj-lt"/>
              <a:ea typeface="MarkPro" charset="0"/>
              <a:cs typeface="MarkPro" charset="0"/>
            </a:endParaRPr>
          </a:p>
        </p:txBody>
      </p:sp>
      <p:sp>
        <p:nvSpPr>
          <p:cNvPr id="17" name="Rectángulo: esquinas redondeadas 16">
            <a:extLst>
              <a:ext uri="{FF2B5EF4-FFF2-40B4-BE49-F238E27FC236}">
                <a16:creationId xmlns:a16="http://schemas.microsoft.com/office/drawing/2014/main" id="{2FD72D1B-02B1-42CD-AAD7-486A2383B9D0}"/>
              </a:ext>
            </a:extLst>
          </p:cNvPr>
          <p:cNvSpPr/>
          <p:nvPr/>
        </p:nvSpPr>
        <p:spPr>
          <a:xfrm>
            <a:off x="6506816" y="4187687"/>
            <a:ext cx="2915479" cy="1258956"/>
          </a:xfrm>
          <a:prstGeom prst="roundRect">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pPr algn="l"/>
            <a:r>
              <a:rPr lang="es-CO" b="0" i="0">
                <a:solidFill>
                  <a:schemeClr val="bg1"/>
                </a:solidFill>
                <a:latin typeface="+mj-lt"/>
                <a:ea typeface="MarkPro" charset="0"/>
                <a:cs typeface="MarkPro" charset="0"/>
              </a:rPr>
              <a:t>Monitorear y actualizar continuamente</a:t>
            </a:r>
            <a:endParaRPr lang="es-CO" b="0" i="0" dirty="0">
              <a:solidFill>
                <a:schemeClr val="bg1"/>
              </a:solidFill>
              <a:latin typeface="+mj-lt"/>
              <a:ea typeface="MarkPro" charset="0"/>
              <a:cs typeface="MarkPro" charset="0"/>
            </a:endParaRPr>
          </a:p>
        </p:txBody>
      </p:sp>
      <p:sp>
        <p:nvSpPr>
          <p:cNvPr id="18" name="Rectángulo: esquinas redondeadas 17">
            <a:extLst>
              <a:ext uri="{FF2B5EF4-FFF2-40B4-BE49-F238E27FC236}">
                <a16:creationId xmlns:a16="http://schemas.microsoft.com/office/drawing/2014/main" id="{779F4687-7008-45DA-8C0D-A174B502110E}"/>
              </a:ext>
            </a:extLst>
          </p:cNvPr>
          <p:cNvSpPr/>
          <p:nvPr/>
        </p:nvSpPr>
        <p:spPr>
          <a:xfrm>
            <a:off x="8885582" y="5320748"/>
            <a:ext cx="2915479" cy="1258956"/>
          </a:xfrm>
          <a:prstGeom prst="roundRect">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pPr algn="l"/>
            <a:r>
              <a:rPr lang="es-ES" b="0" i="0" dirty="0">
                <a:solidFill>
                  <a:schemeClr val="bg1"/>
                </a:solidFill>
                <a:latin typeface="+mj-lt"/>
                <a:ea typeface="MarkPro" charset="0"/>
                <a:cs typeface="MarkPro" charset="0"/>
              </a:rPr>
              <a:t>Integrar en motores de alertas</a:t>
            </a:r>
            <a:endParaRPr lang="es-CO" b="0" i="0" dirty="0">
              <a:solidFill>
                <a:schemeClr val="bg1"/>
              </a:solidFill>
              <a:latin typeface="+mj-lt"/>
              <a:ea typeface="MarkPro" charset="0"/>
              <a:cs typeface="MarkPro" charset="0"/>
            </a:endParaRPr>
          </a:p>
        </p:txBody>
      </p:sp>
      <p:cxnSp>
        <p:nvCxnSpPr>
          <p:cNvPr id="21" name="Conector: curvado 20">
            <a:extLst>
              <a:ext uri="{FF2B5EF4-FFF2-40B4-BE49-F238E27FC236}">
                <a16:creationId xmlns:a16="http://schemas.microsoft.com/office/drawing/2014/main" id="{99C36003-19BC-4881-8C9B-C80A42E5E209}"/>
              </a:ext>
            </a:extLst>
          </p:cNvPr>
          <p:cNvCxnSpPr>
            <a:cxnSpLocks/>
          </p:cNvCxnSpPr>
          <p:nvPr/>
        </p:nvCxnSpPr>
        <p:spPr>
          <a:xfrm rot="16200000" flipH="1">
            <a:off x="1670086" y="2809148"/>
            <a:ext cx="370435" cy="834885"/>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ector: curvado 21">
            <a:extLst>
              <a:ext uri="{FF2B5EF4-FFF2-40B4-BE49-F238E27FC236}">
                <a16:creationId xmlns:a16="http://schemas.microsoft.com/office/drawing/2014/main" id="{51CF2D4E-DA4D-4DFA-B94F-3DCF7679C315}"/>
              </a:ext>
            </a:extLst>
          </p:cNvPr>
          <p:cNvCxnSpPr>
            <a:cxnSpLocks/>
          </p:cNvCxnSpPr>
          <p:nvPr/>
        </p:nvCxnSpPr>
        <p:spPr>
          <a:xfrm rot="16200000" flipH="1">
            <a:off x="3528703" y="3637408"/>
            <a:ext cx="370435" cy="834885"/>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ector: curvado 22">
            <a:extLst>
              <a:ext uri="{FF2B5EF4-FFF2-40B4-BE49-F238E27FC236}">
                <a16:creationId xmlns:a16="http://schemas.microsoft.com/office/drawing/2014/main" id="{171DB1E0-AA9C-4501-A8A8-318A92E046E1}"/>
              </a:ext>
            </a:extLst>
          </p:cNvPr>
          <p:cNvCxnSpPr>
            <a:cxnSpLocks/>
          </p:cNvCxnSpPr>
          <p:nvPr/>
        </p:nvCxnSpPr>
        <p:spPr>
          <a:xfrm rot="16200000" flipH="1">
            <a:off x="5592729" y="4525304"/>
            <a:ext cx="370435" cy="834885"/>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onector: curvado 23">
            <a:extLst>
              <a:ext uri="{FF2B5EF4-FFF2-40B4-BE49-F238E27FC236}">
                <a16:creationId xmlns:a16="http://schemas.microsoft.com/office/drawing/2014/main" id="{FF60164C-4944-442B-9D77-00E6F7C6D552}"/>
              </a:ext>
            </a:extLst>
          </p:cNvPr>
          <p:cNvCxnSpPr>
            <a:cxnSpLocks/>
          </p:cNvCxnSpPr>
          <p:nvPr/>
        </p:nvCxnSpPr>
        <p:spPr>
          <a:xfrm rot="16200000" flipH="1">
            <a:off x="7905234" y="5532783"/>
            <a:ext cx="370435" cy="834885"/>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60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0E7F6-5B50-E026-85DB-1B1DAAAD3E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0931C5E-5BDF-669C-B197-0576B0D69C8D}"/>
              </a:ext>
            </a:extLst>
          </p:cNvPr>
          <p:cNvSpPr/>
          <p:nvPr/>
        </p:nvSpPr>
        <p:spPr>
          <a:xfrm>
            <a:off x="0" y="249381"/>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E092F"/>
          </a:solidFill>
        </p:spPr>
        <p:txBody>
          <a:bodyPr wrap="square" lIns="0" tIns="0" rIns="0" bIns="0" rtlCol="0"/>
          <a:lstStyle/>
          <a:p>
            <a:endParaRPr>
              <a:solidFill>
                <a:schemeClr val="bg1"/>
              </a:solidFill>
            </a:endParaRPr>
          </a:p>
        </p:txBody>
      </p:sp>
      <p:sp>
        <p:nvSpPr>
          <p:cNvPr id="5" name="CuadroTexto 4">
            <a:extLst>
              <a:ext uri="{FF2B5EF4-FFF2-40B4-BE49-F238E27FC236}">
                <a16:creationId xmlns:a16="http://schemas.microsoft.com/office/drawing/2014/main" id="{337211E1-78B9-60E0-F019-C48374AC320F}"/>
              </a:ext>
            </a:extLst>
          </p:cNvPr>
          <p:cNvSpPr txBox="1"/>
          <p:nvPr/>
        </p:nvSpPr>
        <p:spPr>
          <a:xfrm>
            <a:off x="6470074" y="1981200"/>
            <a:ext cx="5153890" cy="1754326"/>
          </a:xfrm>
          <a:prstGeom prst="rect">
            <a:avLst/>
          </a:prstGeom>
        </p:spPr>
        <p:txBody>
          <a:bodyPr wrap="square" rtlCol="0" anchor="t" anchorCtr="0">
            <a:spAutoFit/>
          </a:bodyPr>
          <a:lstStyle/>
          <a:p>
            <a:pPr algn="ctr"/>
            <a:r>
              <a:rPr lang="es-ES" sz="3600" b="1" dirty="0">
                <a:solidFill>
                  <a:schemeClr val="accent2">
                    <a:lumMod val="75000"/>
                  </a:schemeClr>
                </a:solidFill>
              </a:rPr>
              <a:t>CASOS REALES DE LAVADOS DE ACTIVOS </a:t>
            </a:r>
            <a:endParaRPr lang="es-CO" sz="3600" b="1" dirty="0">
              <a:solidFill>
                <a:schemeClr val="accent2">
                  <a:lumMod val="75000"/>
                </a:schemeClr>
              </a:solidFill>
            </a:endParaRPr>
          </a:p>
        </p:txBody>
      </p:sp>
      <p:pic>
        <p:nvPicPr>
          <p:cNvPr id="8194" name="Picture 2" descr="¿Qué riesgos están asociados con el Lavado de Activos y financiación del terrorismo? | Blog de Ries">
            <a:extLst>
              <a:ext uri="{FF2B5EF4-FFF2-40B4-BE49-F238E27FC236}">
                <a16:creationId xmlns:a16="http://schemas.microsoft.com/office/drawing/2014/main" id="{08253760-02ED-5689-939B-639CD2630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547687"/>
            <a:ext cx="5353050" cy="576262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C121454-987B-6AF6-7A43-391C5417C1B4}"/>
              </a:ext>
            </a:extLst>
          </p:cNvPr>
          <p:cNvSpPr txBox="1"/>
          <p:nvPr/>
        </p:nvSpPr>
        <p:spPr>
          <a:xfrm>
            <a:off x="10607606" y="514301"/>
            <a:ext cx="1016358" cy="1446550"/>
          </a:xfrm>
          <a:prstGeom prst="rect">
            <a:avLst/>
          </a:prstGeom>
        </p:spPr>
        <p:txBody>
          <a:bodyPr wrap="square" rtlCol="0" anchor="t" anchorCtr="0">
            <a:spAutoFit/>
          </a:bodyPr>
          <a:lstStyle/>
          <a:p>
            <a:pPr algn="l"/>
            <a:r>
              <a:rPr lang="es-ES" sz="8800" dirty="0">
                <a:solidFill>
                  <a:schemeClr val="tx2">
                    <a:lumMod val="20000"/>
                    <a:lumOff val="80000"/>
                  </a:schemeClr>
                </a:solidFill>
              </a:rPr>
              <a:t>4</a:t>
            </a:r>
            <a:endParaRPr lang="es-CO" sz="8800" dirty="0">
              <a:solidFill>
                <a:schemeClr val="tx2">
                  <a:lumMod val="20000"/>
                  <a:lumOff val="80000"/>
                </a:schemeClr>
              </a:solidFill>
            </a:endParaRPr>
          </a:p>
        </p:txBody>
      </p:sp>
    </p:spTree>
    <p:extLst>
      <p:ext uri="{BB962C8B-B14F-4D97-AF65-F5344CB8AC3E}">
        <p14:creationId xmlns:p14="http://schemas.microsoft.com/office/powerpoint/2010/main" val="1074455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2F18BF-85EA-367E-40BE-1CBD213BAEC7}"/>
              </a:ext>
            </a:extLst>
          </p:cNvPr>
          <p:cNvSpPr txBox="1"/>
          <p:nvPr/>
        </p:nvSpPr>
        <p:spPr>
          <a:xfrm>
            <a:off x="207819" y="307170"/>
            <a:ext cx="6096000" cy="707886"/>
          </a:xfrm>
          <a:prstGeom prst="rect">
            <a:avLst/>
          </a:prstGeom>
          <a:noFill/>
        </p:spPr>
        <p:txBody>
          <a:bodyPr wrap="square">
            <a:spAutoFit/>
          </a:bodyPr>
          <a:lstStyle/>
          <a:p>
            <a:r>
              <a:rPr lang="es-CO" sz="4000" b="0" i="0" u="none" strike="noStrike" baseline="0" dirty="0">
                <a:solidFill>
                  <a:schemeClr val="accent3">
                    <a:lumMod val="40000"/>
                    <a:lumOff val="60000"/>
                  </a:schemeClr>
                </a:solidFill>
                <a:latin typeface="CMSS12"/>
              </a:rPr>
              <a:t>1. Caso HSBC (2012</a:t>
            </a:r>
            <a:r>
              <a:rPr lang="es-CO" sz="4000" b="0" i="0" u="none" strike="noStrike" baseline="0" dirty="0">
                <a:solidFill>
                  <a:srgbClr val="FFFFFF"/>
                </a:solidFill>
                <a:latin typeface="CMSS12"/>
              </a:rPr>
              <a:t>)</a:t>
            </a:r>
            <a:endParaRPr lang="es-CO" sz="4000" dirty="0"/>
          </a:p>
        </p:txBody>
      </p:sp>
      <p:sp>
        <p:nvSpPr>
          <p:cNvPr id="5" name="CuadroTexto 4">
            <a:extLst>
              <a:ext uri="{FF2B5EF4-FFF2-40B4-BE49-F238E27FC236}">
                <a16:creationId xmlns:a16="http://schemas.microsoft.com/office/drawing/2014/main" id="{A4F29C36-6DA4-3F2F-557E-5893804C583C}"/>
              </a:ext>
            </a:extLst>
          </p:cNvPr>
          <p:cNvSpPr txBox="1"/>
          <p:nvPr/>
        </p:nvSpPr>
        <p:spPr>
          <a:xfrm>
            <a:off x="651163" y="1845394"/>
            <a:ext cx="9642763" cy="2677656"/>
          </a:xfrm>
          <a:prstGeom prst="rect">
            <a:avLst/>
          </a:prstGeom>
          <a:noFill/>
        </p:spPr>
        <p:txBody>
          <a:bodyPr wrap="square">
            <a:spAutoFit/>
          </a:bodyPr>
          <a:lstStyle/>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Resumen: </a:t>
            </a:r>
            <a:r>
              <a:rPr lang="es-ES" sz="2000" dirty="0">
                <a:solidFill>
                  <a:schemeClr val="bg1"/>
                </a:solidFill>
              </a:rPr>
              <a:t>HSBC permitió el movimiento de miles de millones de dólares del narcotráfico mexicano (cartel de Sinaloa).</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Como se descubrió: </a:t>
            </a:r>
            <a:r>
              <a:rPr lang="es-ES" sz="2000" dirty="0">
                <a:solidFill>
                  <a:schemeClr val="bg1"/>
                </a:solidFill>
              </a:rPr>
              <a:t>Investigación del Senado de EE.UU. Reveló  </a:t>
            </a:r>
            <a:r>
              <a:rPr lang="es-CO" sz="2000" dirty="0">
                <a:solidFill>
                  <a:schemeClr val="bg1"/>
                </a:solidFill>
              </a:rPr>
              <a:t>fallos en controles antilavado.</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Consecuencia: </a:t>
            </a:r>
            <a:r>
              <a:rPr lang="es-ES" sz="2000" dirty="0">
                <a:solidFill>
                  <a:schemeClr val="bg1"/>
                </a:solidFill>
              </a:rPr>
              <a:t>Multa récord de $1.900 millones y cambios internos</a:t>
            </a:r>
          </a:p>
          <a:p>
            <a:pPr algn="l"/>
            <a:r>
              <a:rPr lang="es-CO" sz="1800" b="0" i="0" u="none" strike="noStrike" baseline="0" dirty="0">
                <a:latin typeface="CMSS10"/>
              </a:rPr>
              <a:t>obligatorios.</a:t>
            </a:r>
            <a:endParaRPr lang="es-CO" dirty="0"/>
          </a:p>
        </p:txBody>
      </p:sp>
    </p:spTree>
    <p:extLst>
      <p:ext uri="{BB962C8B-B14F-4D97-AF65-F5344CB8AC3E}">
        <p14:creationId xmlns:p14="http://schemas.microsoft.com/office/powerpoint/2010/main" val="1730235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BCF27-4C95-E832-AA45-68EAD084756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42C7EE22-530A-F567-E1DA-15C16C8239FB}"/>
              </a:ext>
            </a:extLst>
          </p:cNvPr>
          <p:cNvSpPr txBox="1"/>
          <p:nvPr/>
        </p:nvSpPr>
        <p:spPr>
          <a:xfrm>
            <a:off x="207819" y="307170"/>
            <a:ext cx="6096000" cy="523220"/>
          </a:xfrm>
          <a:prstGeom prst="rect">
            <a:avLst/>
          </a:prstGeom>
          <a:noFill/>
        </p:spPr>
        <p:txBody>
          <a:bodyPr wrap="square">
            <a:spAutoFit/>
          </a:bodyPr>
          <a:lstStyle/>
          <a:p>
            <a:r>
              <a:rPr lang="es-CO" sz="2800" dirty="0">
                <a:solidFill>
                  <a:schemeClr val="accent3">
                    <a:lumMod val="40000"/>
                    <a:lumOff val="60000"/>
                  </a:schemeClr>
                </a:solidFill>
              </a:rPr>
              <a:t>2. Caso Odebrecht (2014-2017)</a:t>
            </a:r>
            <a:endParaRPr lang="es-CO" sz="5400" dirty="0">
              <a:solidFill>
                <a:schemeClr val="accent3">
                  <a:lumMod val="40000"/>
                  <a:lumOff val="60000"/>
                </a:schemeClr>
              </a:solidFill>
            </a:endParaRPr>
          </a:p>
        </p:txBody>
      </p:sp>
      <p:sp>
        <p:nvSpPr>
          <p:cNvPr id="5" name="CuadroTexto 4">
            <a:extLst>
              <a:ext uri="{FF2B5EF4-FFF2-40B4-BE49-F238E27FC236}">
                <a16:creationId xmlns:a16="http://schemas.microsoft.com/office/drawing/2014/main" id="{3A171169-6167-9D03-9EE0-5A213B038B36}"/>
              </a:ext>
            </a:extLst>
          </p:cNvPr>
          <p:cNvSpPr txBox="1"/>
          <p:nvPr/>
        </p:nvSpPr>
        <p:spPr>
          <a:xfrm>
            <a:off x="581891" y="2008675"/>
            <a:ext cx="10418618" cy="1420325"/>
          </a:xfrm>
          <a:prstGeom prst="rect">
            <a:avLst/>
          </a:prstGeom>
          <a:noFill/>
        </p:spPr>
        <p:txBody>
          <a:bodyPr wrap="square">
            <a:spAutoFit/>
          </a:bodyPr>
          <a:lstStyle/>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Resumen: </a:t>
            </a:r>
            <a:r>
              <a:rPr lang="es-ES" sz="2000" dirty="0">
                <a:solidFill>
                  <a:schemeClr val="bg1"/>
                </a:solidFill>
              </a:rPr>
              <a:t>Uso de sobornos y empresas fachada para obtener </a:t>
            </a:r>
            <a:r>
              <a:rPr lang="es-CO" sz="2000" dirty="0">
                <a:solidFill>
                  <a:schemeClr val="bg1"/>
                </a:solidFill>
              </a:rPr>
              <a:t>contratos públicos.</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Como se descubrió: </a:t>
            </a:r>
            <a:r>
              <a:rPr lang="es-ES" sz="2000" dirty="0">
                <a:solidFill>
                  <a:schemeClr val="bg1"/>
                </a:solidFill>
              </a:rPr>
              <a:t>Delaciones premiadas y cooperación </a:t>
            </a:r>
            <a:r>
              <a:rPr lang="es-CO" sz="2000" dirty="0">
                <a:solidFill>
                  <a:schemeClr val="bg1"/>
                </a:solidFill>
              </a:rPr>
              <a:t>internacional.</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Consecuencia: </a:t>
            </a:r>
            <a:r>
              <a:rPr lang="es-ES" sz="2000" dirty="0">
                <a:solidFill>
                  <a:schemeClr val="bg1"/>
                </a:solidFill>
              </a:rPr>
              <a:t>Multimillonarias sanciones y condenas en América </a:t>
            </a:r>
            <a:r>
              <a:rPr lang="es-CO" sz="2000" dirty="0">
                <a:solidFill>
                  <a:schemeClr val="bg1"/>
                </a:solidFill>
              </a:rPr>
              <a:t>Latina. </a:t>
            </a:r>
          </a:p>
        </p:txBody>
      </p:sp>
    </p:spTree>
    <p:extLst>
      <p:ext uri="{BB962C8B-B14F-4D97-AF65-F5344CB8AC3E}">
        <p14:creationId xmlns:p14="http://schemas.microsoft.com/office/powerpoint/2010/main" val="864288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C50AA-0ED6-4F5E-1132-247872BA9442}"/>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650DA63-5051-3532-8457-2BB0049320B0}"/>
              </a:ext>
            </a:extLst>
          </p:cNvPr>
          <p:cNvSpPr txBox="1"/>
          <p:nvPr/>
        </p:nvSpPr>
        <p:spPr>
          <a:xfrm>
            <a:off x="207819" y="307170"/>
            <a:ext cx="6096000" cy="584775"/>
          </a:xfrm>
          <a:prstGeom prst="rect">
            <a:avLst/>
          </a:prstGeom>
          <a:noFill/>
        </p:spPr>
        <p:txBody>
          <a:bodyPr wrap="square">
            <a:spAutoFit/>
          </a:bodyPr>
          <a:lstStyle/>
          <a:p>
            <a:r>
              <a:rPr lang="es-CO" sz="3200" dirty="0">
                <a:solidFill>
                  <a:schemeClr val="accent3">
                    <a:lumMod val="40000"/>
                    <a:lumOff val="60000"/>
                  </a:schemeClr>
                </a:solidFill>
              </a:rPr>
              <a:t>3. Panamá </a:t>
            </a:r>
            <a:r>
              <a:rPr lang="es-CO" sz="3200" dirty="0" err="1">
                <a:solidFill>
                  <a:schemeClr val="accent3">
                    <a:lumMod val="40000"/>
                    <a:lumOff val="60000"/>
                  </a:schemeClr>
                </a:solidFill>
              </a:rPr>
              <a:t>Papers</a:t>
            </a:r>
            <a:r>
              <a:rPr lang="es-CO" sz="3200" dirty="0">
                <a:solidFill>
                  <a:schemeClr val="accent3">
                    <a:lumMod val="40000"/>
                    <a:lumOff val="60000"/>
                  </a:schemeClr>
                </a:solidFill>
              </a:rPr>
              <a:t> (2016)</a:t>
            </a:r>
            <a:endParaRPr lang="es-CO" sz="5400" dirty="0">
              <a:solidFill>
                <a:schemeClr val="accent3">
                  <a:lumMod val="40000"/>
                  <a:lumOff val="60000"/>
                </a:schemeClr>
              </a:solidFill>
            </a:endParaRPr>
          </a:p>
        </p:txBody>
      </p:sp>
      <p:sp>
        <p:nvSpPr>
          <p:cNvPr id="5" name="CuadroTexto 4">
            <a:extLst>
              <a:ext uri="{FF2B5EF4-FFF2-40B4-BE49-F238E27FC236}">
                <a16:creationId xmlns:a16="http://schemas.microsoft.com/office/drawing/2014/main" id="{E77A37D2-7ADC-64FE-8453-817F1656B985}"/>
              </a:ext>
            </a:extLst>
          </p:cNvPr>
          <p:cNvSpPr txBox="1"/>
          <p:nvPr/>
        </p:nvSpPr>
        <p:spPr>
          <a:xfrm>
            <a:off x="1094510" y="2327330"/>
            <a:ext cx="10418618" cy="1420325"/>
          </a:xfrm>
          <a:prstGeom prst="rect">
            <a:avLst/>
          </a:prstGeom>
          <a:noFill/>
        </p:spPr>
        <p:txBody>
          <a:bodyPr wrap="square">
            <a:spAutoFit/>
          </a:bodyPr>
          <a:lstStyle/>
          <a:p>
            <a:pPr marL="285750" indent="-285750">
              <a:lnSpc>
                <a:spcPct val="150000"/>
              </a:lnSpc>
              <a:buClr>
                <a:schemeClr val="accent2">
                  <a:lumMod val="75000"/>
                </a:schemeClr>
              </a:buClr>
              <a:buSzPct val="300000"/>
              <a:buFont typeface="Arial" panose="020B0604020202020204" pitchFamily="34" charset="0"/>
              <a:buChar char="•"/>
            </a:pPr>
            <a:r>
              <a:rPr lang="es-CO" sz="2000" b="1" dirty="0">
                <a:solidFill>
                  <a:schemeClr val="bg1"/>
                </a:solidFill>
              </a:rPr>
              <a:t>Resumen: Filtración de documentos del bufete Mossack Fonseca.</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Cómo se descubrió: Informante anónimo y el ICIJ investigaron los </a:t>
            </a:r>
            <a:r>
              <a:rPr lang="es-CO" sz="2000" b="1" dirty="0">
                <a:solidFill>
                  <a:schemeClr val="bg1"/>
                </a:solidFill>
              </a:rPr>
              <a:t>archivos.</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Consecuencia: Renuncias políticas, investigaciones fiscales globales</a:t>
            </a:r>
            <a:r>
              <a:rPr lang="es-ES" dirty="0"/>
              <a:t>.</a:t>
            </a:r>
            <a:endParaRPr lang="es-CO" sz="2000" dirty="0">
              <a:solidFill>
                <a:schemeClr val="bg1"/>
              </a:solidFill>
            </a:endParaRPr>
          </a:p>
        </p:txBody>
      </p:sp>
    </p:spTree>
    <p:extLst>
      <p:ext uri="{BB962C8B-B14F-4D97-AF65-F5344CB8AC3E}">
        <p14:creationId xmlns:p14="http://schemas.microsoft.com/office/powerpoint/2010/main" val="4243908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C1525-5A71-53E6-6277-B8C48EE7129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ED06C50-7FB9-E3E5-BBB3-63C16114AFBE}"/>
              </a:ext>
            </a:extLst>
          </p:cNvPr>
          <p:cNvSpPr txBox="1"/>
          <p:nvPr/>
        </p:nvSpPr>
        <p:spPr>
          <a:xfrm>
            <a:off x="207819" y="307170"/>
            <a:ext cx="6096000" cy="954107"/>
          </a:xfrm>
          <a:prstGeom prst="rect">
            <a:avLst/>
          </a:prstGeom>
          <a:noFill/>
        </p:spPr>
        <p:txBody>
          <a:bodyPr wrap="square">
            <a:spAutoFit/>
          </a:bodyPr>
          <a:lstStyle/>
          <a:p>
            <a:r>
              <a:rPr lang="es-ES" sz="2800" dirty="0">
                <a:solidFill>
                  <a:schemeClr val="accent3">
                    <a:lumMod val="40000"/>
                    <a:lumOff val="60000"/>
                  </a:schemeClr>
                </a:solidFill>
              </a:rPr>
              <a:t>4. Lavado en Bienes Raíces - Canadá (2018)</a:t>
            </a:r>
            <a:endParaRPr lang="es-CO" sz="6000" dirty="0">
              <a:solidFill>
                <a:schemeClr val="accent3">
                  <a:lumMod val="40000"/>
                  <a:lumOff val="60000"/>
                </a:schemeClr>
              </a:solidFill>
            </a:endParaRPr>
          </a:p>
        </p:txBody>
      </p:sp>
      <p:sp>
        <p:nvSpPr>
          <p:cNvPr id="5" name="CuadroTexto 4">
            <a:extLst>
              <a:ext uri="{FF2B5EF4-FFF2-40B4-BE49-F238E27FC236}">
                <a16:creationId xmlns:a16="http://schemas.microsoft.com/office/drawing/2014/main" id="{55B6FF0F-E553-D649-31F0-845B783D8704}"/>
              </a:ext>
            </a:extLst>
          </p:cNvPr>
          <p:cNvSpPr txBox="1"/>
          <p:nvPr/>
        </p:nvSpPr>
        <p:spPr>
          <a:xfrm>
            <a:off x="207819" y="1951672"/>
            <a:ext cx="11180619" cy="1420325"/>
          </a:xfrm>
          <a:prstGeom prst="rect">
            <a:avLst/>
          </a:prstGeom>
          <a:noFill/>
        </p:spPr>
        <p:txBody>
          <a:bodyPr wrap="square">
            <a:spAutoFit/>
          </a:bodyPr>
          <a:lstStyle/>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Resumen: </a:t>
            </a:r>
            <a:r>
              <a:rPr lang="es-ES" sz="2000" dirty="0">
                <a:solidFill>
                  <a:schemeClr val="bg1"/>
                </a:solidFill>
              </a:rPr>
              <a:t>Compra de propiedades en Vancouver con dinero ilícito.</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Cómo se descubrió: </a:t>
            </a:r>
            <a:r>
              <a:rPr lang="es-ES" sz="2000" dirty="0">
                <a:solidFill>
                  <a:schemeClr val="bg1"/>
                </a:solidFill>
              </a:rPr>
              <a:t>Análisis de precios inflados y falta de </a:t>
            </a:r>
            <a:r>
              <a:rPr lang="es-CO" sz="2000" dirty="0">
                <a:solidFill>
                  <a:schemeClr val="bg1"/>
                </a:solidFill>
              </a:rPr>
              <a:t>trazabilidad.</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Consecuencia: </a:t>
            </a:r>
            <a:r>
              <a:rPr lang="es-ES" sz="2000" dirty="0">
                <a:solidFill>
                  <a:schemeClr val="bg1"/>
                </a:solidFill>
              </a:rPr>
              <a:t>Cambios legislativos y registros de beneficiarios </a:t>
            </a:r>
            <a:r>
              <a:rPr lang="es-CO" sz="2000" dirty="0">
                <a:solidFill>
                  <a:schemeClr val="bg1"/>
                </a:solidFill>
              </a:rPr>
              <a:t>finales.</a:t>
            </a:r>
          </a:p>
        </p:txBody>
      </p:sp>
    </p:spTree>
    <p:extLst>
      <p:ext uri="{BB962C8B-B14F-4D97-AF65-F5344CB8AC3E}">
        <p14:creationId xmlns:p14="http://schemas.microsoft.com/office/powerpoint/2010/main" val="1905639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FE910-1DD7-2C51-1613-8D9A65C2855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E2FD484-47B7-F390-861D-BEA39A0079F2}"/>
              </a:ext>
            </a:extLst>
          </p:cNvPr>
          <p:cNvSpPr txBox="1"/>
          <p:nvPr/>
        </p:nvSpPr>
        <p:spPr>
          <a:xfrm>
            <a:off x="207819" y="307170"/>
            <a:ext cx="6096000" cy="523220"/>
          </a:xfrm>
          <a:prstGeom prst="rect">
            <a:avLst/>
          </a:prstGeom>
          <a:noFill/>
        </p:spPr>
        <p:txBody>
          <a:bodyPr wrap="square">
            <a:spAutoFit/>
          </a:bodyPr>
          <a:lstStyle/>
          <a:p>
            <a:r>
              <a:rPr lang="es-CO" sz="2800" dirty="0">
                <a:solidFill>
                  <a:schemeClr val="accent2">
                    <a:lumMod val="90000"/>
                  </a:schemeClr>
                </a:solidFill>
              </a:rPr>
              <a:t>5. Deutsche Bank (2020)</a:t>
            </a:r>
            <a:endParaRPr lang="es-CO" sz="5400" dirty="0">
              <a:solidFill>
                <a:schemeClr val="accent2">
                  <a:lumMod val="90000"/>
                </a:schemeClr>
              </a:solidFill>
            </a:endParaRPr>
          </a:p>
        </p:txBody>
      </p:sp>
      <p:sp>
        <p:nvSpPr>
          <p:cNvPr id="5" name="CuadroTexto 4">
            <a:extLst>
              <a:ext uri="{FF2B5EF4-FFF2-40B4-BE49-F238E27FC236}">
                <a16:creationId xmlns:a16="http://schemas.microsoft.com/office/drawing/2014/main" id="{8309356D-B676-67C6-36EC-AF5E41B51EBC}"/>
              </a:ext>
            </a:extLst>
          </p:cNvPr>
          <p:cNvSpPr txBox="1"/>
          <p:nvPr/>
        </p:nvSpPr>
        <p:spPr>
          <a:xfrm>
            <a:off x="207819" y="1632357"/>
            <a:ext cx="11180619" cy="1420325"/>
          </a:xfrm>
          <a:prstGeom prst="rect">
            <a:avLst/>
          </a:prstGeom>
          <a:noFill/>
        </p:spPr>
        <p:txBody>
          <a:bodyPr wrap="square">
            <a:spAutoFit/>
          </a:bodyPr>
          <a:lstStyle/>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Resumen: Facilitación de transferencias sospechosas (Rusia y </a:t>
            </a:r>
            <a:r>
              <a:rPr lang="es-CO" sz="2000" b="1" dirty="0">
                <a:solidFill>
                  <a:schemeClr val="bg1"/>
                </a:solidFill>
              </a:rPr>
              <a:t>Epstein).</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Como se descubrió: Reportes internos y sanciones regulatorias.</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Consecuencia: Multas por $150 millones y reformas en cumplimiento</a:t>
            </a:r>
            <a:r>
              <a:rPr lang="es-ES" b="1" dirty="0">
                <a:solidFill>
                  <a:schemeClr val="bg1">
                    <a:lumMod val="75000"/>
                  </a:schemeClr>
                </a:solidFill>
              </a:rPr>
              <a:t>.</a:t>
            </a:r>
            <a:endParaRPr lang="es-CO" sz="2000" b="1" dirty="0">
              <a:solidFill>
                <a:schemeClr val="bg1">
                  <a:lumMod val="75000"/>
                </a:schemeClr>
              </a:solidFill>
            </a:endParaRPr>
          </a:p>
        </p:txBody>
      </p:sp>
    </p:spTree>
    <p:extLst>
      <p:ext uri="{BB962C8B-B14F-4D97-AF65-F5344CB8AC3E}">
        <p14:creationId xmlns:p14="http://schemas.microsoft.com/office/powerpoint/2010/main" val="2339748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3ED23-F3B3-96A4-CBF0-9410EB7F7440}"/>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1BD98E5-DCCF-B547-26A8-6540F71AD2FA}"/>
              </a:ext>
            </a:extLst>
          </p:cNvPr>
          <p:cNvSpPr txBox="1"/>
          <p:nvPr/>
        </p:nvSpPr>
        <p:spPr>
          <a:xfrm>
            <a:off x="207819" y="177932"/>
            <a:ext cx="7296067" cy="523220"/>
          </a:xfrm>
          <a:prstGeom prst="rect">
            <a:avLst/>
          </a:prstGeom>
          <a:noFill/>
        </p:spPr>
        <p:txBody>
          <a:bodyPr wrap="square">
            <a:spAutoFit/>
          </a:bodyPr>
          <a:lstStyle/>
          <a:p>
            <a:r>
              <a:rPr lang="es-CO" sz="2800" dirty="0">
                <a:solidFill>
                  <a:schemeClr val="accent2">
                    <a:lumMod val="90000"/>
                  </a:schemeClr>
                </a:solidFill>
              </a:rPr>
              <a:t>5. </a:t>
            </a:r>
            <a:r>
              <a:rPr lang="es-ES" sz="2800" dirty="0">
                <a:solidFill>
                  <a:schemeClr val="accent2">
                    <a:lumMod val="90000"/>
                  </a:schemeClr>
                </a:solidFill>
              </a:rPr>
              <a:t>Caso ING Bank - Países Bajos, 2018</a:t>
            </a:r>
            <a:endParaRPr lang="es-CO" sz="2800" dirty="0">
              <a:solidFill>
                <a:schemeClr val="accent2">
                  <a:lumMod val="90000"/>
                </a:schemeClr>
              </a:solidFill>
            </a:endParaRPr>
          </a:p>
        </p:txBody>
      </p:sp>
      <p:sp>
        <p:nvSpPr>
          <p:cNvPr id="4" name="CuadroTexto 3">
            <a:extLst>
              <a:ext uri="{FF2B5EF4-FFF2-40B4-BE49-F238E27FC236}">
                <a16:creationId xmlns:a16="http://schemas.microsoft.com/office/drawing/2014/main" id="{8A0AA8E5-1DD5-AC30-94D0-7764CFCA1752}"/>
              </a:ext>
            </a:extLst>
          </p:cNvPr>
          <p:cNvSpPr txBox="1"/>
          <p:nvPr/>
        </p:nvSpPr>
        <p:spPr>
          <a:xfrm>
            <a:off x="207819" y="1695304"/>
            <a:ext cx="10489210" cy="1881990"/>
          </a:xfrm>
          <a:prstGeom prst="rect">
            <a:avLst/>
          </a:prstGeom>
          <a:noFill/>
        </p:spPr>
        <p:txBody>
          <a:bodyPr wrap="square">
            <a:spAutoFit/>
          </a:bodyPr>
          <a:lstStyle/>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ING permitió el movimiento de fondos ilícitos por fallas en el </a:t>
            </a:r>
            <a:r>
              <a:rPr lang="es-CO" sz="2000" b="1" dirty="0">
                <a:solidFill>
                  <a:schemeClr val="bg1"/>
                </a:solidFill>
              </a:rPr>
              <a:t>monitoreo.</a:t>
            </a:r>
          </a:p>
          <a:p>
            <a:pPr marL="285750" indent="-285750">
              <a:lnSpc>
                <a:spcPct val="150000"/>
              </a:lnSpc>
              <a:buClr>
                <a:schemeClr val="accent2">
                  <a:lumMod val="75000"/>
                </a:schemeClr>
              </a:buClr>
              <a:buSzPct val="300000"/>
              <a:buFont typeface="Arial" panose="020B0604020202020204" pitchFamily="34" charset="0"/>
              <a:buChar char="•"/>
            </a:pPr>
            <a:r>
              <a:rPr lang="es-CO" sz="2000" b="1" dirty="0">
                <a:solidFill>
                  <a:schemeClr val="bg1"/>
                </a:solidFill>
              </a:rPr>
              <a:t>Posteriormente, implemento analítica avanzada para detectar   operaciones sospechosas.</a:t>
            </a:r>
          </a:p>
          <a:p>
            <a:pPr marL="285750" indent="-285750">
              <a:lnSpc>
                <a:spcPct val="150000"/>
              </a:lnSpc>
              <a:buClr>
                <a:schemeClr val="accent2">
                  <a:lumMod val="75000"/>
                </a:schemeClr>
              </a:buClr>
              <a:buSzPct val="300000"/>
              <a:buFont typeface="Arial" panose="020B0604020202020204" pitchFamily="34" charset="0"/>
              <a:buChar char="•"/>
            </a:pPr>
            <a:r>
              <a:rPr lang="es-ES" sz="2000" b="1" dirty="0">
                <a:solidFill>
                  <a:schemeClr val="bg1"/>
                </a:solidFill>
              </a:rPr>
              <a:t>Fue multado por €775 millones por el gobierno neerlandés.</a:t>
            </a:r>
            <a:endParaRPr lang="es-CO" sz="2000" b="1" dirty="0">
              <a:solidFill>
                <a:schemeClr val="bg1"/>
              </a:solidFill>
            </a:endParaRPr>
          </a:p>
        </p:txBody>
      </p:sp>
      <p:sp>
        <p:nvSpPr>
          <p:cNvPr id="7" name="CuadroTexto 6">
            <a:extLst>
              <a:ext uri="{FF2B5EF4-FFF2-40B4-BE49-F238E27FC236}">
                <a16:creationId xmlns:a16="http://schemas.microsoft.com/office/drawing/2014/main" id="{D5DFF34C-588E-406C-E8D3-DF1BBD983EC5}"/>
              </a:ext>
            </a:extLst>
          </p:cNvPr>
          <p:cNvSpPr txBox="1"/>
          <p:nvPr/>
        </p:nvSpPr>
        <p:spPr>
          <a:xfrm>
            <a:off x="1707243" y="4008534"/>
            <a:ext cx="9561286" cy="2308324"/>
          </a:xfrm>
          <a:prstGeom prst="rect">
            <a:avLst/>
          </a:prstGeom>
          <a:noFill/>
        </p:spPr>
        <p:txBody>
          <a:bodyPr wrap="square">
            <a:spAutoFit/>
          </a:bodyPr>
          <a:lstStyle/>
          <a:p>
            <a:pPr marL="285750" indent="-285750">
              <a:lnSpc>
                <a:spcPct val="150000"/>
              </a:lnSpc>
              <a:buClr>
                <a:schemeClr val="accent2">
                  <a:lumMod val="75000"/>
                </a:schemeClr>
              </a:buClr>
              <a:buSzPct val="300000"/>
              <a:buFont typeface="Arial" panose="020B0604020202020204" pitchFamily="34" charset="0"/>
              <a:buChar char="•"/>
            </a:pPr>
            <a:r>
              <a:rPr lang="es-CO" sz="2000" b="1" dirty="0">
                <a:solidFill>
                  <a:schemeClr val="bg1"/>
                </a:solidFill>
              </a:rPr>
              <a:t>Investigación por parte de autoridades regulatorias.</a:t>
            </a:r>
          </a:p>
          <a:p>
            <a:pPr marL="285750" indent="-285750">
              <a:lnSpc>
                <a:spcPct val="150000"/>
              </a:lnSpc>
              <a:buClr>
                <a:schemeClr val="accent2">
                  <a:lumMod val="75000"/>
                </a:schemeClr>
              </a:buClr>
              <a:buSzPct val="300000"/>
              <a:buFont typeface="Arial" panose="020B0604020202020204" pitchFamily="34" charset="0"/>
              <a:buChar char="•"/>
            </a:pPr>
            <a:r>
              <a:rPr lang="es-CO" sz="2000" b="1" dirty="0">
                <a:solidFill>
                  <a:schemeClr val="bg1"/>
                </a:solidFill>
              </a:rPr>
              <a:t>Revisión de sistemas de monitoreo transaccional.</a:t>
            </a:r>
          </a:p>
          <a:p>
            <a:pPr marL="285750" indent="-285750">
              <a:lnSpc>
                <a:spcPct val="150000"/>
              </a:lnSpc>
              <a:buClr>
                <a:schemeClr val="accent2">
                  <a:lumMod val="75000"/>
                </a:schemeClr>
              </a:buClr>
              <a:buSzPct val="300000"/>
              <a:buFont typeface="Arial" panose="020B0604020202020204" pitchFamily="34" charset="0"/>
              <a:buChar char="•"/>
            </a:pPr>
            <a:r>
              <a:rPr lang="es-CO" sz="2000" b="1" dirty="0">
                <a:solidFill>
                  <a:schemeClr val="bg1"/>
                </a:solidFill>
              </a:rPr>
              <a:t>Aplicación de modelos de analítica para:</a:t>
            </a:r>
          </a:p>
          <a:p>
            <a:pPr algn="l"/>
            <a:r>
              <a:rPr lang="es-ES" dirty="0">
                <a:solidFill>
                  <a:schemeClr val="bg1"/>
                </a:solidFill>
                <a:latin typeface="CMSS10"/>
              </a:rPr>
              <a:t>              </a:t>
            </a:r>
            <a:r>
              <a:rPr lang="es-ES" sz="1800" b="0" i="0" u="none" strike="noStrike" baseline="0" dirty="0">
                <a:solidFill>
                  <a:schemeClr val="bg1"/>
                </a:solidFill>
                <a:latin typeface="CMSS10"/>
              </a:rPr>
              <a:t>Detectar anomalías en patrones de transacciones.</a:t>
            </a:r>
          </a:p>
          <a:p>
            <a:pPr algn="l"/>
            <a:r>
              <a:rPr lang="pt-BR" sz="1800" b="0" i="0" u="none" strike="noStrike" baseline="0" dirty="0">
                <a:solidFill>
                  <a:schemeClr val="bg1"/>
                </a:solidFill>
                <a:latin typeface="CMSS10"/>
              </a:rPr>
              <a:t>              Identificar redes de empresas interconectadas.</a:t>
            </a:r>
          </a:p>
          <a:p>
            <a:pPr algn="l"/>
            <a:r>
              <a:rPr lang="es-ES" sz="1800" b="0" i="0" u="none" strike="noStrike" baseline="0" dirty="0">
                <a:solidFill>
                  <a:schemeClr val="bg1"/>
                </a:solidFill>
                <a:latin typeface="CMSS10"/>
              </a:rPr>
              <a:t>              Descubrir estructuras sospechosas sin actividad económica real.</a:t>
            </a:r>
            <a:endParaRPr lang="es-CO" dirty="0">
              <a:solidFill>
                <a:schemeClr val="bg1"/>
              </a:solidFill>
            </a:endParaRPr>
          </a:p>
        </p:txBody>
      </p:sp>
    </p:spTree>
    <p:extLst>
      <p:ext uri="{BB962C8B-B14F-4D97-AF65-F5344CB8AC3E}">
        <p14:creationId xmlns:p14="http://schemas.microsoft.com/office/powerpoint/2010/main" val="3359597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6F5C8D7-81CB-D736-BB89-4B1CBE24824F}"/>
              </a:ext>
            </a:extLst>
          </p:cNvPr>
          <p:cNvSpPr txBox="1"/>
          <p:nvPr/>
        </p:nvSpPr>
        <p:spPr>
          <a:xfrm>
            <a:off x="319311" y="2115847"/>
            <a:ext cx="10421259" cy="1815882"/>
          </a:xfrm>
          <a:prstGeom prst="rect">
            <a:avLst/>
          </a:prstGeom>
          <a:noFill/>
        </p:spPr>
        <p:txBody>
          <a:bodyPr wrap="square">
            <a:spAutoFit/>
          </a:bodyPr>
          <a:lstStyle/>
          <a:p>
            <a:r>
              <a:rPr lang="en-US" sz="2800" b="1" dirty="0">
                <a:solidFill>
                  <a:schemeClr val="accent2">
                    <a:lumMod val="75000"/>
                  </a:schemeClr>
                </a:solidFill>
              </a:rPr>
              <a:t>Machine Learning:  </a:t>
            </a:r>
            <a:r>
              <a:rPr lang="en-US" sz="2800" b="1" dirty="0">
                <a:solidFill>
                  <a:schemeClr val="bg1"/>
                </a:solidFill>
              </a:rPr>
              <a:t>D</a:t>
            </a:r>
            <a:r>
              <a:rPr lang="en-US" sz="2800" dirty="0">
                <a:solidFill>
                  <a:schemeClr val="bg1"/>
                </a:solidFill>
              </a:rPr>
              <a:t>etection de anomalies y classification.</a:t>
            </a:r>
          </a:p>
          <a:p>
            <a:r>
              <a:rPr lang="es-ES" sz="2800" b="1" dirty="0">
                <a:solidFill>
                  <a:schemeClr val="accent2">
                    <a:lumMod val="75000"/>
                  </a:schemeClr>
                </a:solidFill>
              </a:rPr>
              <a:t>Minería de datos:    </a:t>
            </a:r>
            <a:r>
              <a:rPr lang="es-ES" sz="2800" b="1" dirty="0">
                <a:solidFill>
                  <a:schemeClr val="bg1"/>
                </a:solidFill>
              </a:rPr>
              <a:t>A</a:t>
            </a:r>
            <a:r>
              <a:rPr lang="es-ES" sz="2800" dirty="0">
                <a:solidFill>
                  <a:schemeClr val="bg1"/>
                </a:solidFill>
              </a:rPr>
              <a:t>nálisis de nodos y vínculos ocultos.</a:t>
            </a:r>
          </a:p>
          <a:p>
            <a:r>
              <a:rPr lang="es-ES" sz="2800" b="1" dirty="0">
                <a:solidFill>
                  <a:schemeClr val="accent2">
                    <a:lumMod val="75000"/>
                  </a:schemeClr>
                </a:solidFill>
              </a:rPr>
              <a:t>Redes de grafos:    </a:t>
            </a:r>
            <a:r>
              <a:rPr lang="es-ES" sz="2800" b="1" dirty="0">
                <a:solidFill>
                  <a:schemeClr val="bg1"/>
                </a:solidFill>
              </a:rPr>
              <a:t>R</a:t>
            </a:r>
            <a:r>
              <a:rPr lang="es-ES" sz="2800" dirty="0">
                <a:solidFill>
                  <a:schemeClr val="bg1"/>
                </a:solidFill>
              </a:rPr>
              <a:t>elaciones entre cuentas y empresas.</a:t>
            </a:r>
          </a:p>
          <a:p>
            <a:r>
              <a:rPr lang="es-ES" sz="2800" b="1" dirty="0">
                <a:solidFill>
                  <a:schemeClr val="accent2">
                    <a:lumMod val="75000"/>
                  </a:schemeClr>
                </a:solidFill>
              </a:rPr>
              <a:t>Visualización (BI):         </a:t>
            </a:r>
            <a:r>
              <a:rPr lang="es-ES" sz="2800" b="1" dirty="0">
                <a:solidFill>
                  <a:schemeClr val="bg1"/>
                </a:solidFill>
              </a:rPr>
              <a:t>M</a:t>
            </a:r>
            <a:r>
              <a:rPr lang="es-ES" sz="2800" dirty="0">
                <a:solidFill>
                  <a:schemeClr val="bg1"/>
                </a:solidFill>
              </a:rPr>
              <a:t>apas de calor, flujos y nodos.</a:t>
            </a:r>
            <a:endParaRPr lang="es-CO" sz="2800" dirty="0">
              <a:solidFill>
                <a:schemeClr val="bg1"/>
              </a:solidFill>
            </a:endParaRPr>
          </a:p>
        </p:txBody>
      </p:sp>
      <p:sp>
        <p:nvSpPr>
          <p:cNvPr id="5" name="CuadroTexto 4">
            <a:extLst>
              <a:ext uri="{FF2B5EF4-FFF2-40B4-BE49-F238E27FC236}">
                <a16:creationId xmlns:a16="http://schemas.microsoft.com/office/drawing/2014/main" id="{929CE530-ABDB-A886-E1A2-A101660E290E}"/>
              </a:ext>
            </a:extLst>
          </p:cNvPr>
          <p:cNvSpPr txBox="1"/>
          <p:nvPr/>
        </p:nvSpPr>
        <p:spPr>
          <a:xfrm>
            <a:off x="188684" y="185448"/>
            <a:ext cx="11205029" cy="523220"/>
          </a:xfrm>
          <a:prstGeom prst="rect">
            <a:avLst/>
          </a:prstGeom>
          <a:noFill/>
        </p:spPr>
        <p:txBody>
          <a:bodyPr wrap="square">
            <a:spAutoFit/>
          </a:bodyPr>
          <a:lstStyle/>
          <a:p>
            <a:r>
              <a:rPr lang="es-ES" sz="2800" dirty="0">
                <a:solidFill>
                  <a:schemeClr val="accent2">
                    <a:lumMod val="90000"/>
                  </a:schemeClr>
                </a:solidFill>
              </a:rPr>
              <a:t>Tecnologías y métodos usados Caso ING Bank - Países Bajos, 2018</a:t>
            </a:r>
            <a:endParaRPr lang="es-CO" sz="2800" dirty="0">
              <a:solidFill>
                <a:schemeClr val="accent2">
                  <a:lumMod val="90000"/>
                </a:schemeClr>
              </a:solidFill>
            </a:endParaRPr>
          </a:p>
        </p:txBody>
      </p:sp>
    </p:spTree>
    <p:extLst>
      <p:ext uri="{BB962C8B-B14F-4D97-AF65-F5344CB8AC3E}">
        <p14:creationId xmlns:p14="http://schemas.microsoft.com/office/powerpoint/2010/main" val="311215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E092F"/>
          </a:solidFill>
        </p:spPr>
        <p:txBody>
          <a:bodyPr wrap="square" lIns="0" tIns="0" rIns="0" bIns="0" rtlCol="0"/>
          <a:lstStyle/>
          <a:p>
            <a:endParaRPr dirty="0"/>
          </a:p>
        </p:txBody>
      </p:sp>
      <p:sp>
        <p:nvSpPr>
          <p:cNvPr id="3" name="object 3"/>
          <p:cNvSpPr/>
          <p:nvPr/>
        </p:nvSpPr>
        <p:spPr>
          <a:xfrm>
            <a:off x="609600" y="1175656"/>
            <a:ext cx="10276114" cy="5278169"/>
          </a:xfrm>
          <a:custGeom>
            <a:avLst/>
            <a:gdLst/>
            <a:ahLst/>
            <a:cxnLst/>
            <a:rect l="l" t="t" r="r" b="b"/>
            <a:pathLst>
              <a:path w="8312150" h="5955030">
                <a:moveTo>
                  <a:pt x="2143603" y="0"/>
                </a:moveTo>
                <a:lnTo>
                  <a:pt x="0" y="0"/>
                </a:lnTo>
                <a:lnTo>
                  <a:pt x="0" y="1302245"/>
                </a:lnTo>
                <a:lnTo>
                  <a:pt x="6986" y="1335936"/>
                </a:lnTo>
                <a:lnTo>
                  <a:pt x="26029" y="1363373"/>
                </a:lnTo>
                <a:lnTo>
                  <a:pt x="54248" y="1381833"/>
                </a:lnTo>
                <a:lnTo>
                  <a:pt x="88768" y="1388591"/>
                </a:lnTo>
                <a:lnTo>
                  <a:pt x="1139722" y="1388591"/>
                </a:lnTo>
                <a:lnTo>
                  <a:pt x="1174315" y="1395408"/>
                </a:lnTo>
                <a:lnTo>
                  <a:pt x="1202528" y="1413977"/>
                </a:lnTo>
                <a:lnTo>
                  <a:pt x="1221531" y="1441473"/>
                </a:lnTo>
                <a:lnTo>
                  <a:pt x="1228494" y="1475071"/>
                </a:lnTo>
                <a:lnTo>
                  <a:pt x="1228494" y="5868518"/>
                </a:lnTo>
                <a:lnTo>
                  <a:pt x="1235480" y="5902167"/>
                </a:lnTo>
                <a:lnTo>
                  <a:pt x="1254522" y="5929612"/>
                </a:lnTo>
                <a:lnTo>
                  <a:pt x="1282742" y="5948099"/>
                </a:lnTo>
                <a:lnTo>
                  <a:pt x="1317266" y="5954873"/>
                </a:lnTo>
                <a:lnTo>
                  <a:pt x="8222855" y="5954873"/>
                </a:lnTo>
                <a:lnTo>
                  <a:pt x="8257429" y="5948076"/>
                </a:lnTo>
                <a:lnTo>
                  <a:pt x="8285639" y="5929552"/>
                </a:lnTo>
                <a:lnTo>
                  <a:pt x="8304646" y="5902099"/>
                </a:lnTo>
                <a:lnTo>
                  <a:pt x="8311613" y="5868518"/>
                </a:lnTo>
                <a:lnTo>
                  <a:pt x="8311613" y="749740"/>
                </a:lnTo>
                <a:lnTo>
                  <a:pt x="8304627" y="716106"/>
                </a:lnTo>
                <a:lnTo>
                  <a:pt x="8285587" y="688663"/>
                </a:lnTo>
                <a:lnTo>
                  <a:pt x="8257370" y="670172"/>
                </a:lnTo>
                <a:lnTo>
                  <a:pt x="8222855" y="663394"/>
                </a:lnTo>
                <a:lnTo>
                  <a:pt x="2232361" y="663394"/>
                </a:lnTo>
                <a:lnTo>
                  <a:pt x="2197787" y="656598"/>
                </a:lnTo>
                <a:lnTo>
                  <a:pt x="2169577" y="638076"/>
                </a:lnTo>
                <a:lnTo>
                  <a:pt x="2150569" y="610626"/>
                </a:lnTo>
                <a:lnTo>
                  <a:pt x="2143603" y="576914"/>
                </a:lnTo>
                <a:lnTo>
                  <a:pt x="2143603" y="0"/>
                </a:lnTo>
                <a:close/>
              </a:path>
            </a:pathLst>
          </a:custGeom>
          <a:solidFill>
            <a:srgbClr val="CDEAF9"/>
          </a:solidFill>
        </p:spPr>
        <p:txBody>
          <a:bodyPr wrap="square" lIns="0" tIns="0" rIns="0" bIns="0" rtlCol="0"/>
          <a:lstStyle/>
          <a:p>
            <a:endParaRPr dirty="0"/>
          </a:p>
        </p:txBody>
      </p:sp>
      <p:sp>
        <p:nvSpPr>
          <p:cNvPr id="7" name="CuadroTexto 6">
            <a:extLst>
              <a:ext uri="{FF2B5EF4-FFF2-40B4-BE49-F238E27FC236}">
                <a16:creationId xmlns:a16="http://schemas.microsoft.com/office/drawing/2014/main" id="{714B99F4-500A-587A-04A2-7EF8EC855388}"/>
              </a:ext>
            </a:extLst>
          </p:cNvPr>
          <p:cNvSpPr txBox="1"/>
          <p:nvPr/>
        </p:nvSpPr>
        <p:spPr>
          <a:xfrm>
            <a:off x="2220686" y="1915886"/>
            <a:ext cx="8563428" cy="3970318"/>
          </a:xfrm>
          <a:prstGeom prst="rect">
            <a:avLst/>
          </a:prstGeom>
          <a:noFill/>
        </p:spPr>
        <p:txBody>
          <a:bodyPr wrap="square">
            <a:spAutoFit/>
          </a:bodyPr>
          <a:lstStyle/>
          <a:p>
            <a:pPr>
              <a:buNone/>
            </a:pPr>
            <a:r>
              <a:rPr lang="es-ES" dirty="0"/>
              <a:t>Guía está dirigida a las </a:t>
            </a:r>
            <a:r>
              <a:rPr lang="es-ES" b="1" dirty="0"/>
              <a:t>Entidades Vigiladas por la Superintendencia Financiera de Colombia</a:t>
            </a:r>
            <a:r>
              <a:rPr lang="es-ES" dirty="0"/>
              <a:t> y presenta </a:t>
            </a:r>
            <a:r>
              <a:rPr lang="es-ES" b="1" dirty="0"/>
              <a:t>buenas prácticas</a:t>
            </a:r>
            <a:r>
              <a:rPr lang="es-ES" dirty="0"/>
              <a:t> para diseñar o actualizar modelos de </a:t>
            </a:r>
            <a:r>
              <a:rPr lang="es-ES" b="1" dirty="0"/>
              <a:t>segmentación de factores de riesgo de Lavado de Activos y Financiación del Terrorismo (LA/FT)</a:t>
            </a:r>
            <a:r>
              <a:rPr lang="es-ES" dirty="0"/>
              <a:t>. Su objetivo es:</a:t>
            </a:r>
          </a:p>
          <a:p>
            <a:pPr>
              <a:buFont typeface="Arial" panose="020B0604020202020204" pitchFamily="34" charset="0"/>
              <a:buChar char="•"/>
            </a:pPr>
            <a:r>
              <a:rPr lang="es-ES" b="1" dirty="0"/>
              <a:t>Identificar operaciones inusuales</a:t>
            </a:r>
            <a:r>
              <a:rPr lang="es-ES" dirty="0"/>
              <a:t>.</a:t>
            </a:r>
          </a:p>
          <a:p>
            <a:pPr>
              <a:buFont typeface="Arial" panose="020B0604020202020204" pitchFamily="34" charset="0"/>
              <a:buChar char="•"/>
            </a:pPr>
            <a:r>
              <a:rPr lang="es-ES" b="1" dirty="0"/>
              <a:t>Fortalecer los Sistemas de Administración del Riesgo LA/FT (SARLAFT)</a:t>
            </a:r>
            <a:r>
              <a:rPr lang="es-ES" dirty="0"/>
              <a:t>.</a:t>
            </a:r>
          </a:p>
          <a:p>
            <a:pPr>
              <a:buFont typeface="Arial" panose="020B0604020202020204" pitchFamily="34" charset="0"/>
              <a:buChar char="•"/>
            </a:pPr>
            <a:r>
              <a:rPr lang="es-ES" b="1" dirty="0"/>
              <a:t>Articular las cuatro etapas mínimas del SARLAFT</a:t>
            </a:r>
            <a:r>
              <a:rPr lang="es-ES" dirty="0"/>
              <a:t>:</a:t>
            </a:r>
            <a:br>
              <a:rPr lang="es-ES" dirty="0"/>
            </a:br>
            <a:r>
              <a:rPr lang="es-ES" dirty="0"/>
              <a:t>➤ Identificación</a:t>
            </a:r>
            <a:br>
              <a:rPr lang="es-ES" dirty="0"/>
            </a:br>
            <a:r>
              <a:rPr lang="es-ES" dirty="0"/>
              <a:t>➤ Medición</a:t>
            </a:r>
            <a:br>
              <a:rPr lang="es-ES" dirty="0"/>
            </a:br>
            <a:r>
              <a:rPr lang="es-ES" dirty="0"/>
              <a:t>➤ Control</a:t>
            </a:r>
            <a:br>
              <a:rPr lang="es-ES" dirty="0"/>
            </a:br>
            <a:r>
              <a:rPr lang="es-ES" dirty="0"/>
              <a:t>➤ Monitoreo</a:t>
            </a:r>
            <a:br>
              <a:rPr lang="es-ES" dirty="0"/>
            </a:br>
            <a:r>
              <a:rPr lang="es-ES" dirty="0"/>
              <a:t>Más efectivos y eficientes.</a:t>
            </a:r>
          </a:p>
          <a:p>
            <a:r>
              <a:rPr lang="es-ES" dirty="0"/>
              <a:t>Además, se basa en la </a:t>
            </a:r>
            <a:r>
              <a:rPr lang="es-ES" b="1" dirty="0"/>
              <a:t>Recomendación 34 del GAFI</a:t>
            </a:r>
            <a:r>
              <a:rPr lang="es-ES" dirty="0"/>
              <a:t> y en los resultados de los procesos de supervisión y retroalimentación continua a las entidades vigiladas.</a:t>
            </a:r>
          </a:p>
        </p:txBody>
      </p:sp>
      <p:sp>
        <p:nvSpPr>
          <p:cNvPr id="9" name="Título 8">
            <a:extLst>
              <a:ext uri="{FF2B5EF4-FFF2-40B4-BE49-F238E27FC236}">
                <a16:creationId xmlns:a16="http://schemas.microsoft.com/office/drawing/2014/main" id="{0DBB9983-CD92-0E8B-1A77-D527D5A6511D}"/>
              </a:ext>
            </a:extLst>
          </p:cNvPr>
          <p:cNvSpPr>
            <a:spLocks noGrp="1"/>
          </p:cNvSpPr>
          <p:nvPr>
            <p:ph type="title"/>
          </p:nvPr>
        </p:nvSpPr>
        <p:spPr/>
        <p:txBody>
          <a:bodyPr/>
          <a:lstStyle/>
          <a:p>
            <a:r>
              <a:rPr lang="es-ES" sz="2800" b="1" dirty="0">
                <a:solidFill>
                  <a:schemeClr val="bg1"/>
                </a:solidFill>
              </a:rPr>
              <a:t>  </a:t>
            </a:r>
            <a:br>
              <a:rPr lang="es-ES" sz="2800" b="1" dirty="0">
                <a:solidFill>
                  <a:schemeClr val="bg1"/>
                </a:solidFill>
              </a:rPr>
            </a:br>
            <a:r>
              <a:rPr lang="es-ES" sz="2800" b="1" dirty="0">
                <a:solidFill>
                  <a:schemeClr val="bg1"/>
                </a:solidFill>
              </a:rPr>
              <a:t>   Resumen de la guía de buenas prácticas para la segmentación del riesgo LA/FT</a:t>
            </a:r>
            <a:br>
              <a:rPr lang="es-ES" b="1" dirty="0"/>
            </a:br>
            <a:endParaRPr lang="es-CO" dirty="0"/>
          </a:p>
        </p:txBody>
      </p:sp>
      <p:sp>
        <p:nvSpPr>
          <p:cNvPr id="10" name="CuadroTexto 9">
            <a:extLst>
              <a:ext uri="{FF2B5EF4-FFF2-40B4-BE49-F238E27FC236}">
                <a16:creationId xmlns:a16="http://schemas.microsoft.com/office/drawing/2014/main" id="{E5C66683-EC6E-96FA-5E38-E3CFF63D8FB4}"/>
              </a:ext>
            </a:extLst>
          </p:cNvPr>
          <p:cNvSpPr txBox="1"/>
          <p:nvPr/>
        </p:nvSpPr>
        <p:spPr>
          <a:xfrm>
            <a:off x="11074221" y="900545"/>
            <a:ext cx="1016358" cy="1446550"/>
          </a:xfrm>
          <a:prstGeom prst="rect">
            <a:avLst/>
          </a:prstGeom>
        </p:spPr>
        <p:txBody>
          <a:bodyPr wrap="square" rtlCol="0" anchor="t" anchorCtr="0">
            <a:spAutoFit/>
          </a:bodyPr>
          <a:lstStyle/>
          <a:p>
            <a:pPr algn="l"/>
            <a:r>
              <a:rPr lang="es-ES" sz="8800" dirty="0">
                <a:solidFill>
                  <a:schemeClr val="tx2">
                    <a:lumMod val="20000"/>
                    <a:lumOff val="80000"/>
                  </a:schemeClr>
                </a:solidFill>
              </a:rPr>
              <a:t>1</a:t>
            </a:r>
            <a:endParaRPr lang="es-CO" sz="8800" dirty="0">
              <a:solidFill>
                <a:schemeClr val="tx2">
                  <a:lumMod val="20000"/>
                  <a:lumOff val="80000"/>
                </a:scheme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0B732-1C3E-0FEA-29BC-ECDACC3EBB0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85E6768-3FF0-AC8D-92D5-78E17E7861D3}"/>
              </a:ext>
            </a:extLst>
          </p:cNvPr>
          <p:cNvSpPr txBox="1"/>
          <p:nvPr/>
        </p:nvSpPr>
        <p:spPr>
          <a:xfrm>
            <a:off x="207819" y="307170"/>
            <a:ext cx="6096000" cy="523220"/>
          </a:xfrm>
          <a:prstGeom prst="rect">
            <a:avLst/>
          </a:prstGeom>
          <a:noFill/>
        </p:spPr>
        <p:txBody>
          <a:bodyPr wrap="square">
            <a:spAutoFit/>
          </a:bodyPr>
          <a:lstStyle/>
          <a:p>
            <a:r>
              <a:rPr lang="es-CO" sz="2800" dirty="0">
                <a:solidFill>
                  <a:schemeClr val="accent2">
                    <a:lumMod val="90000"/>
                  </a:schemeClr>
                </a:solidFill>
              </a:rPr>
              <a:t>CONCLUSIONES </a:t>
            </a:r>
            <a:endParaRPr lang="es-CO" sz="5400" dirty="0">
              <a:solidFill>
                <a:schemeClr val="accent2">
                  <a:lumMod val="90000"/>
                </a:schemeClr>
              </a:solidFill>
            </a:endParaRPr>
          </a:p>
        </p:txBody>
      </p:sp>
      <p:sp>
        <p:nvSpPr>
          <p:cNvPr id="5" name="CuadroTexto 4">
            <a:extLst>
              <a:ext uri="{FF2B5EF4-FFF2-40B4-BE49-F238E27FC236}">
                <a16:creationId xmlns:a16="http://schemas.microsoft.com/office/drawing/2014/main" id="{4206C497-BF15-DE7E-DF34-FD2F59A1CD31}"/>
              </a:ext>
            </a:extLst>
          </p:cNvPr>
          <p:cNvSpPr txBox="1"/>
          <p:nvPr/>
        </p:nvSpPr>
        <p:spPr>
          <a:xfrm>
            <a:off x="207819" y="1660727"/>
            <a:ext cx="11180619" cy="3266985"/>
          </a:xfrm>
          <a:prstGeom prst="rect">
            <a:avLst/>
          </a:prstGeom>
          <a:noFill/>
        </p:spPr>
        <p:txBody>
          <a:bodyPr wrap="square">
            <a:spAutoFit/>
          </a:bodyPr>
          <a:lstStyle/>
          <a:p>
            <a:pPr>
              <a:lnSpc>
                <a:spcPct val="150000"/>
              </a:lnSpc>
              <a:buClr>
                <a:schemeClr val="accent2">
                  <a:lumMod val="75000"/>
                </a:schemeClr>
              </a:buClr>
              <a:buSzPct val="300000"/>
            </a:pPr>
            <a:r>
              <a:rPr lang="es-ES" sz="2000" b="1" dirty="0">
                <a:solidFill>
                  <a:schemeClr val="bg1"/>
                </a:solidFill>
              </a:rPr>
              <a:t>La detección del lavado de activos ocurre por:</a:t>
            </a:r>
          </a:p>
          <a:p>
            <a:pPr>
              <a:lnSpc>
                <a:spcPct val="150000"/>
              </a:lnSpc>
              <a:buClr>
                <a:schemeClr val="accent2">
                  <a:lumMod val="75000"/>
                </a:schemeClr>
              </a:buClr>
              <a:buSzPct val="300000"/>
            </a:pPr>
            <a:endParaRPr lang="es-ES" sz="2000" b="1" dirty="0">
              <a:solidFill>
                <a:schemeClr val="bg1"/>
              </a:solidFill>
            </a:endParaRPr>
          </a:p>
          <a:p>
            <a:pPr marL="285750" indent="-285750">
              <a:lnSpc>
                <a:spcPct val="150000"/>
              </a:lnSpc>
              <a:buClr>
                <a:schemeClr val="accent2">
                  <a:lumMod val="75000"/>
                </a:schemeClr>
              </a:buClr>
              <a:buSzPct val="300000"/>
              <a:buFont typeface="Arial" panose="020B0604020202020204" pitchFamily="34" charset="0"/>
              <a:buChar char="•"/>
            </a:pPr>
            <a:r>
              <a:rPr lang="es-ES" sz="2000" dirty="0">
                <a:solidFill>
                  <a:schemeClr val="bg1"/>
                </a:solidFill>
              </a:rPr>
              <a:t>Auditorías internas y reportes de operaciones sospechosas (ROS).</a:t>
            </a:r>
          </a:p>
          <a:p>
            <a:pPr marL="285750" indent="-285750">
              <a:lnSpc>
                <a:spcPct val="150000"/>
              </a:lnSpc>
              <a:buClr>
                <a:schemeClr val="accent2">
                  <a:lumMod val="75000"/>
                </a:schemeClr>
              </a:buClr>
              <a:buSzPct val="300000"/>
              <a:buFont typeface="Arial" panose="020B0604020202020204" pitchFamily="34" charset="0"/>
              <a:buChar char="•"/>
            </a:pPr>
            <a:r>
              <a:rPr lang="es-CO" sz="2000" dirty="0">
                <a:solidFill>
                  <a:schemeClr val="bg1"/>
                </a:solidFill>
              </a:rPr>
              <a:t>Colaboraciones judiciales e internacionales.</a:t>
            </a:r>
          </a:p>
          <a:p>
            <a:pPr marL="285750" indent="-285750">
              <a:lnSpc>
                <a:spcPct val="150000"/>
              </a:lnSpc>
              <a:buClr>
                <a:schemeClr val="accent2">
                  <a:lumMod val="75000"/>
                </a:schemeClr>
              </a:buClr>
              <a:buSzPct val="300000"/>
              <a:buFont typeface="Arial" panose="020B0604020202020204" pitchFamily="34" charset="0"/>
              <a:buChar char="•"/>
            </a:pPr>
            <a:r>
              <a:rPr lang="es-ES" sz="2000" dirty="0">
                <a:solidFill>
                  <a:schemeClr val="bg1"/>
                </a:solidFill>
              </a:rPr>
              <a:t>Filtraciones periodísticas (ej. ICIJ).</a:t>
            </a:r>
          </a:p>
          <a:p>
            <a:pPr marL="285750" indent="-285750">
              <a:lnSpc>
                <a:spcPct val="150000"/>
              </a:lnSpc>
              <a:buClr>
                <a:schemeClr val="accent2">
                  <a:lumMod val="75000"/>
                </a:schemeClr>
              </a:buClr>
              <a:buSzPct val="300000"/>
              <a:buFont typeface="Arial" panose="020B0604020202020204" pitchFamily="34" charset="0"/>
              <a:buChar char="•"/>
            </a:pPr>
            <a:r>
              <a:rPr lang="es-ES" sz="2000" dirty="0">
                <a:solidFill>
                  <a:schemeClr val="bg1"/>
                </a:solidFill>
              </a:rPr>
              <a:t>Patrón atípico de transacciones.</a:t>
            </a:r>
          </a:p>
          <a:p>
            <a:pPr marL="285750" indent="-285750">
              <a:lnSpc>
                <a:spcPct val="150000"/>
              </a:lnSpc>
              <a:buClr>
                <a:schemeClr val="accent2">
                  <a:lumMod val="75000"/>
                </a:schemeClr>
              </a:buClr>
              <a:buSzPct val="300000"/>
              <a:buFont typeface="Arial" panose="020B0604020202020204" pitchFamily="34" charset="0"/>
              <a:buChar char="•"/>
            </a:pPr>
            <a:r>
              <a:rPr lang="es-ES" sz="2000" dirty="0">
                <a:solidFill>
                  <a:schemeClr val="bg1"/>
                </a:solidFill>
              </a:rPr>
              <a:t>Normativas como GAFI, SARLAFT y SAGRILAFT son clave.</a:t>
            </a:r>
            <a:endParaRPr lang="es-CO" sz="2000" dirty="0">
              <a:solidFill>
                <a:schemeClr val="bg1"/>
              </a:solidFill>
            </a:endParaRPr>
          </a:p>
        </p:txBody>
      </p:sp>
    </p:spTree>
    <p:extLst>
      <p:ext uri="{BB962C8B-B14F-4D97-AF65-F5344CB8AC3E}">
        <p14:creationId xmlns:p14="http://schemas.microsoft.com/office/powerpoint/2010/main" val="3057818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414E193-478B-1548-A454-DAD8C3A3A5FA}"/>
              </a:ext>
            </a:extLst>
          </p:cNvPr>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E092F"/>
          </a:solidFill>
        </p:spPr>
        <p:txBody>
          <a:bodyPr wrap="square" lIns="0" tIns="0" rIns="0" bIns="0" rtlCol="0"/>
          <a:lstStyle/>
          <a:p>
            <a:endParaRPr/>
          </a:p>
        </p:txBody>
      </p:sp>
      <p:sp>
        <p:nvSpPr>
          <p:cNvPr id="3" name="Title 1">
            <a:extLst>
              <a:ext uri="{FF2B5EF4-FFF2-40B4-BE49-F238E27FC236}">
                <a16:creationId xmlns:a16="http://schemas.microsoft.com/office/drawing/2014/main" id="{C3628B26-ECA5-2D24-6206-4A21D95A173E}"/>
              </a:ext>
            </a:extLst>
          </p:cNvPr>
          <p:cNvSpPr txBox="1">
            <a:spLocks/>
          </p:cNvSpPr>
          <p:nvPr/>
        </p:nvSpPr>
        <p:spPr>
          <a:xfrm>
            <a:off x="4154632" y="998946"/>
            <a:ext cx="6262254" cy="2258291"/>
          </a:xfrm>
        </p:spPr>
        <p:txBody>
          <a:bodyPr/>
          <a:lstStyle>
            <a:lvl1pPr algn="l" defTabSz="914400" rtl="0" eaLnBrk="1" latinLnBrk="0" hangingPunct="1">
              <a:lnSpc>
                <a:spcPct val="90000"/>
              </a:lnSpc>
              <a:spcBef>
                <a:spcPct val="0"/>
              </a:spcBef>
              <a:buNone/>
              <a:defRPr sz="4400" b="0" i="0" kern="1200">
                <a:solidFill>
                  <a:schemeClr val="tx1"/>
                </a:solidFill>
                <a:latin typeface="MarkPro-Book" panose="020B0604020101010102" pitchFamily="34" charset="77"/>
                <a:ea typeface="+mj-ea"/>
                <a:cs typeface="+mj-cs"/>
              </a:defRPr>
            </a:lvl1pPr>
          </a:lstStyle>
          <a:p>
            <a:pPr algn="ctr"/>
            <a:r>
              <a:rPr lang="es-CO" sz="3600" b="1" dirty="0">
                <a:latin typeface="+mn-lt"/>
                <a:ea typeface="+mn-ea"/>
                <a:cs typeface="+mn-cs"/>
              </a:rPr>
              <a:t>Buenas Practicas para Detectar Riesgos SAGRILAFT-DATOS</a:t>
            </a:r>
          </a:p>
        </p:txBody>
      </p:sp>
      <p:sp>
        <p:nvSpPr>
          <p:cNvPr id="4" name="CuadroTexto 3">
            <a:extLst>
              <a:ext uri="{FF2B5EF4-FFF2-40B4-BE49-F238E27FC236}">
                <a16:creationId xmlns:a16="http://schemas.microsoft.com/office/drawing/2014/main" id="{2945B327-EB36-416D-C54D-C3B46FCDACA1}"/>
              </a:ext>
            </a:extLst>
          </p:cNvPr>
          <p:cNvSpPr txBox="1"/>
          <p:nvPr/>
        </p:nvSpPr>
        <p:spPr>
          <a:xfrm>
            <a:off x="10723418" y="581891"/>
            <a:ext cx="1016358" cy="1446550"/>
          </a:xfrm>
          <a:prstGeom prst="rect">
            <a:avLst/>
          </a:prstGeom>
        </p:spPr>
        <p:txBody>
          <a:bodyPr wrap="square" rtlCol="0" anchor="t" anchorCtr="0">
            <a:spAutoFit/>
          </a:bodyPr>
          <a:lstStyle/>
          <a:p>
            <a:pPr algn="l"/>
            <a:r>
              <a:rPr lang="es-ES" sz="8800" dirty="0">
                <a:solidFill>
                  <a:schemeClr val="tx2">
                    <a:lumMod val="20000"/>
                    <a:lumOff val="80000"/>
                  </a:schemeClr>
                </a:solidFill>
              </a:rPr>
              <a:t>5</a:t>
            </a:r>
            <a:endParaRPr lang="es-CO" sz="8800" dirty="0">
              <a:solidFill>
                <a:schemeClr val="tx2">
                  <a:lumMod val="20000"/>
                  <a:lumOff val="80000"/>
                </a:schemeClr>
              </a:solidFill>
            </a:endParaRPr>
          </a:p>
        </p:txBody>
      </p:sp>
      <p:pic>
        <p:nvPicPr>
          <p:cNvPr id="10242" name="Picture 2" descr="procesos en nuestras organizaciones">
            <a:extLst>
              <a:ext uri="{FF2B5EF4-FFF2-40B4-BE49-F238E27FC236}">
                <a16:creationId xmlns:a16="http://schemas.microsoft.com/office/drawing/2014/main" id="{ED09845C-D7BF-AE2D-7587-67CCD6DEA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24" y="998946"/>
            <a:ext cx="4276078" cy="477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433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2"/>
                </a:solidFill>
              </a:rPr>
              <a:t>   </a:t>
            </a:r>
            <a:r>
              <a:rPr dirty="0">
                <a:solidFill>
                  <a:schemeClr val="accent2"/>
                </a:solidFill>
              </a:rPr>
              <a:t>Segmentación de </a:t>
            </a:r>
            <a:r>
              <a:rPr dirty="0" err="1">
                <a:solidFill>
                  <a:schemeClr val="accent2"/>
                </a:solidFill>
              </a:rPr>
              <a:t>Clientes</a:t>
            </a:r>
            <a:r>
              <a:rPr dirty="0">
                <a:solidFill>
                  <a:schemeClr val="accent2"/>
                </a:solidFill>
              </a:rPr>
              <a:t> y </a:t>
            </a:r>
            <a:r>
              <a:rPr dirty="0" err="1">
                <a:solidFill>
                  <a:schemeClr val="accent2"/>
                </a:solidFill>
              </a:rPr>
              <a:t>Contrapartes</a:t>
            </a:r>
            <a:r>
              <a:rPr lang="es-ES" dirty="0">
                <a:solidFill>
                  <a:schemeClr val="accent2"/>
                </a:solidFill>
              </a:rPr>
              <a:t>.</a:t>
            </a:r>
            <a:endParaRPr dirty="0">
              <a:solidFill>
                <a:schemeClr val="accent2"/>
              </a:solidFill>
            </a:endParaRPr>
          </a:p>
        </p:txBody>
      </p:sp>
      <p:sp>
        <p:nvSpPr>
          <p:cNvPr id="3" name="Content Placeholder 2"/>
          <p:cNvSpPr>
            <a:spLocks noGrp="1"/>
          </p:cNvSpPr>
          <p:nvPr>
            <p:ph idx="1"/>
          </p:nvPr>
        </p:nvSpPr>
        <p:spPr/>
        <p:txBody>
          <a:bodyPr/>
          <a:lstStyle/>
          <a:p>
            <a:r>
              <a:rPr lang="es-ES" dirty="0">
                <a:solidFill>
                  <a:schemeClr val="accent2">
                    <a:lumMod val="75000"/>
                  </a:schemeClr>
                </a:solidFill>
              </a:rPr>
              <a:t> |</a:t>
            </a:r>
            <a:endParaRPr dirty="0">
              <a:solidFill>
                <a:schemeClr val="accent2">
                  <a:lumMod val="75000"/>
                </a:schemeClr>
              </a:solidFill>
            </a:endParaRPr>
          </a:p>
        </p:txBody>
      </p:sp>
      <p:sp>
        <p:nvSpPr>
          <p:cNvPr id="5" name="CuadroTexto 4">
            <a:extLst>
              <a:ext uri="{FF2B5EF4-FFF2-40B4-BE49-F238E27FC236}">
                <a16:creationId xmlns:a16="http://schemas.microsoft.com/office/drawing/2014/main" id="{36800D06-C169-5572-A17C-3366359C88B2}"/>
              </a:ext>
            </a:extLst>
          </p:cNvPr>
          <p:cNvSpPr txBox="1"/>
          <p:nvPr/>
        </p:nvSpPr>
        <p:spPr>
          <a:xfrm>
            <a:off x="311727" y="1630327"/>
            <a:ext cx="8769928" cy="1420325"/>
          </a:xfrm>
          <a:prstGeom prst="rect">
            <a:avLst/>
          </a:prstGeom>
          <a:noFill/>
        </p:spPr>
        <p:txBody>
          <a:bodyPr wrap="square">
            <a:spAutoFit/>
          </a:bodyPr>
          <a:lstStyle/>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Clasificación según perfil de riesgo.</a:t>
            </a:r>
          </a:p>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Uso de variables como geografía, canal, actividad económica.</a:t>
            </a:r>
          </a:p>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Revisión de concentraciones extremas (&gt;30% o &lt;2%).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solidFill>
                  <a:schemeClr val="accent2"/>
                </a:solidFill>
              </a:rPr>
              <a:t>Modelos</a:t>
            </a:r>
            <a:r>
              <a:rPr dirty="0">
                <a:solidFill>
                  <a:schemeClr val="accent2"/>
                </a:solidFill>
              </a:rPr>
              <a:t> </a:t>
            </a:r>
            <a:r>
              <a:rPr dirty="0" err="1">
                <a:solidFill>
                  <a:schemeClr val="accent2"/>
                </a:solidFill>
              </a:rPr>
              <a:t>Analíticos</a:t>
            </a:r>
            <a:r>
              <a:rPr dirty="0">
                <a:solidFill>
                  <a:schemeClr val="accent2"/>
                </a:solidFill>
              </a:rPr>
              <a:t> y </a:t>
            </a:r>
            <a:r>
              <a:rPr dirty="0" err="1">
                <a:solidFill>
                  <a:schemeClr val="accent2"/>
                </a:solidFill>
              </a:rPr>
              <a:t>Comportamiento</a:t>
            </a:r>
            <a:endParaRPr dirty="0">
              <a:solidFill>
                <a:schemeClr val="accent2"/>
              </a:solidFill>
            </a:endParaRPr>
          </a:p>
        </p:txBody>
      </p:sp>
      <p:sp>
        <p:nvSpPr>
          <p:cNvPr id="3" name="Content Placeholder 2"/>
          <p:cNvSpPr>
            <a:spLocks noGrp="1"/>
          </p:cNvSpPr>
          <p:nvPr>
            <p:ph idx="1"/>
          </p:nvPr>
        </p:nvSpPr>
        <p:spPr/>
        <p:txBody>
          <a:bodyPr/>
          <a:lstStyle/>
          <a:p>
            <a:r>
              <a:rPr dirty="0">
                <a:highlight>
                  <a:srgbClr val="0F0A30"/>
                </a:highlight>
              </a:rPr>
              <a:t>.</a:t>
            </a:r>
          </a:p>
        </p:txBody>
      </p:sp>
      <p:sp>
        <p:nvSpPr>
          <p:cNvPr id="5" name="CuadroTexto 4">
            <a:extLst>
              <a:ext uri="{FF2B5EF4-FFF2-40B4-BE49-F238E27FC236}">
                <a16:creationId xmlns:a16="http://schemas.microsoft.com/office/drawing/2014/main" id="{77574E25-903A-C92D-8B9F-A2B2EE31DB12}"/>
              </a:ext>
            </a:extLst>
          </p:cNvPr>
          <p:cNvSpPr txBox="1"/>
          <p:nvPr/>
        </p:nvSpPr>
        <p:spPr>
          <a:xfrm>
            <a:off x="1114014" y="1745413"/>
            <a:ext cx="9249640" cy="1420325"/>
          </a:xfrm>
          <a:prstGeom prst="rect">
            <a:avLst/>
          </a:prstGeom>
          <a:noFill/>
        </p:spPr>
        <p:txBody>
          <a:bodyPr wrap="square">
            <a:spAutoFit/>
          </a:bodyPr>
          <a:lstStyle/>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Modelos base de comportamiento.</a:t>
            </a:r>
          </a:p>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Machine </a:t>
            </a:r>
            <a:r>
              <a:rPr lang="es-ES" sz="2000" b="1" dirty="0" err="1">
                <a:solidFill>
                  <a:srgbClr val="18142D"/>
                </a:solidFill>
              </a:rPr>
              <a:t>Learning</a:t>
            </a:r>
            <a:r>
              <a:rPr lang="es-ES" sz="2000" b="1" dirty="0">
                <a:solidFill>
                  <a:srgbClr val="18142D"/>
                </a:solidFill>
              </a:rPr>
              <a:t> y estadísticas para anomalías.</a:t>
            </a:r>
          </a:p>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Análisis de patrones transaccionales y beneficiarios</a:t>
            </a:r>
            <a:endParaRPr lang="es-CO" sz="2000" b="1" dirty="0">
              <a:solidFill>
                <a:srgbClr val="18142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solidFill>
                  <a:schemeClr val="accent2"/>
                </a:solidFill>
              </a:rPr>
              <a:t>Monitoreo</a:t>
            </a:r>
            <a:r>
              <a:rPr dirty="0">
                <a:solidFill>
                  <a:schemeClr val="accent2"/>
                </a:solidFill>
              </a:rPr>
              <a:t> y </a:t>
            </a:r>
            <a:r>
              <a:rPr dirty="0" err="1">
                <a:solidFill>
                  <a:schemeClr val="accent2"/>
                </a:solidFill>
              </a:rPr>
              <a:t>Alerta</a:t>
            </a:r>
            <a:r>
              <a:rPr lang="es-CO" dirty="0">
                <a:solidFill>
                  <a:schemeClr val="accent2"/>
                </a:solidFill>
              </a:rPr>
              <a:t>s </a:t>
            </a:r>
            <a:r>
              <a:rPr dirty="0" err="1">
                <a:solidFill>
                  <a:schemeClr val="accent2"/>
                </a:solidFill>
              </a:rPr>
              <a:t>Automatizadas</a:t>
            </a:r>
            <a:endParaRPr dirty="0">
              <a:solidFill>
                <a:schemeClr val="accent2"/>
              </a:solidFill>
            </a:endParaRPr>
          </a:p>
        </p:txBody>
      </p:sp>
      <p:sp>
        <p:nvSpPr>
          <p:cNvPr id="3" name="Content Placeholder 2"/>
          <p:cNvSpPr>
            <a:spLocks noGrp="1"/>
          </p:cNvSpPr>
          <p:nvPr>
            <p:ph idx="1"/>
          </p:nvPr>
        </p:nvSpPr>
        <p:spPr/>
        <p:txBody>
          <a:bodyPr/>
          <a:lstStyle/>
          <a:p>
            <a:endParaRPr dirty="0"/>
          </a:p>
        </p:txBody>
      </p:sp>
      <p:sp>
        <p:nvSpPr>
          <p:cNvPr id="5" name="CuadroTexto 4">
            <a:extLst>
              <a:ext uri="{FF2B5EF4-FFF2-40B4-BE49-F238E27FC236}">
                <a16:creationId xmlns:a16="http://schemas.microsoft.com/office/drawing/2014/main" id="{89AC05F6-6021-A2B9-E300-5AF3B6524F71}"/>
              </a:ext>
            </a:extLst>
          </p:cNvPr>
          <p:cNvSpPr txBox="1"/>
          <p:nvPr/>
        </p:nvSpPr>
        <p:spPr>
          <a:xfrm>
            <a:off x="350693" y="1687521"/>
            <a:ext cx="8517082" cy="1420325"/>
          </a:xfrm>
          <a:prstGeom prst="rect">
            <a:avLst/>
          </a:prstGeom>
          <a:noFill/>
        </p:spPr>
        <p:txBody>
          <a:bodyPr wrap="square">
            <a:spAutoFit/>
          </a:bodyPr>
          <a:lstStyle/>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Alertas por montos atípicos o jurisdicciones riesgosas.</a:t>
            </a:r>
          </a:p>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Calibración periódica de umbrales.</a:t>
            </a:r>
          </a:p>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Priorización de alertas según impacto-probabilidad</a:t>
            </a:r>
            <a:r>
              <a:rPr lang="es-ES"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solidFill>
                  <a:schemeClr val="accent2"/>
                </a:solidFill>
              </a:rPr>
              <a:t>Gobierno</a:t>
            </a:r>
            <a:r>
              <a:rPr dirty="0">
                <a:solidFill>
                  <a:schemeClr val="accent2"/>
                </a:solidFill>
              </a:rPr>
              <a:t> </a:t>
            </a:r>
            <a:r>
              <a:rPr dirty="0" err="1">
                <a:solidFill>
                  <a:schemeClr val="accent2"/>
                </a:solidFill>
              </a:rPr>
              <a:t>Corporativo</a:t>
            </a:r>
            <a:r>
              <a:rPr dirty="0">
                <a:solidFill>
                  <a:schemeClr val="accent2"/>
                </a:solidFill>
              </a:rPr>
              <a:t> y Cultura </a:t>
            </a:r>
            <a:r>
              <a:rPr dirty="0" err="1">
                <a:solidFill>
                  <a:schemeClr val="accent2"/>
                </a:solidFill>
              </a:rPr>
              <a:t>Ética</a:t>
            </a:r>
            <a:endParaRPr dirty="0">
              <a:solidFill>
                <a:schemeClr val="accent2"/>
              </a:solidFill>
            </a:endParaRPr>
          </a:p>
        </p:txBody>
      </p:sp>
      <p:sp>
        <p:nvSpPr>
          <p:cNvPr id="3" name="Content Placeholder 2"/>
          <p:cNvSpPr>
            <a:spLocks noGrp="1"/>
          </p:cNvSpPr>
          <p:nvPr>
            <p:ph idx="1"/>
          </p:nvPr>
        </p:nvSpPr>
        <p:spPr/>
        <p:txBody>
          <a:bodyPr/>
          <a:lstStyle/>
          <a:p>
            <a:r>
              <a:rPr dirty="0"/>
              <a:t>.</a:t>
            </a:r>
          </a:p>
        </p:txBody>
      </p:sp>
      <p:sp>
        <p:nvSpPr>
          <p:cNvPr id="5" name="CuadroTexto 4">
            <a:extLst>
              <a:ext uri="{FF2B5EF4-FFF2-40B4-BE49-F238E27FC236}">
                <a16:creationId xmlns:a16="http://schemas.microsoft.com/office/drawing/2014/main" id="{C4C4D939-B1AF-9D57-0B06-60D3A2D2C8F5}"/>
              </a:ext>
            </a:extLst>
          </p:cNvPr>
          <p:cNvSpPr txBox="1"/>
          <p:nvPr/>
        </p:nvSpPr>
        <p:spPr>
          <a:xfrm>
            <a:off x="452871" y="1854642"/>
            <a:ext cx="6262254" cy="1420325"/>
          </a:xfrm>
          <a:prstGeom prst="rect">
            <a:avLst/>
          </a:prstGeom>
          <a:noFill/>
        </p:spPr>
        <p:txBody>
          <a:bodyPr wrap="square">
            <a:spAutoFit/>
          </a:bodyPr>
          <a:lstStyle/>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Oficial de cumplimiento autónomo.</a:t>
            </a:r>
          </a:p>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Capacitación y cultura de reporte.</a:t>
            </a:r>
          </a:p>
          <a:p>
            <a:pPr marL="342900" indent="-342900">
              <a:lnSpc>
                <a:spcPct val="150000"/>
              </a:lnSpc>
              <a:buClr>
                <a:schemeClr val="accent2">
                  <a:lumMod val="75000"/>
                </a:schemeClr>
              </a:buClr>
              <a:buSzPct val="300000"/>
              <a:buFont typeface="Arial" panose="020B0604020202020204" pitchFamily="34" charset="0"/>
              <a:buChar char="•"/>
            </a:pPr>
            <a:r>
              <a:rPr lang="es-ES" sz="2000" b="1" dirty="0">
                <a:solidFill>
                  <a:srgbClr val="18142D"/>
                </a:solidFill>
              </a:rPr>
              <a:t>Canales de denuncia interna.</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chemeClr val="accent2"/>
                </a:solidFill>
              </a:rPr>
              <a:t>Impacto </a:t>
            </a:r>
            <a:r>
              <a:rPr dirty="0" err="1">
                <a:solidFill>
                  <a:schemeClr val="accent2"/>
                </a:solidFill>
              </a:rPr>
              <a:t>Estimado</a:t>
            </a:r>
            <a:r>
              <a:rPr dirty="0">
                <a:solidFill>
                  <a:schemeClr val="accent2"/>
                </a:solidFill>
              </a:rPr>
              <a:t> de </a:t>
            </a:r>
            <a:r>
              <a:rPr dirty="0" err="1">
                <a:solidFill>
                  <a:schemeClr val="accent2"/>
                </a:solidFill>
              </a:rPr>
              <a:t>Buenas</a:t>
            </a:r>
            <a:r>
              <a:rPr dirty="0">
                <a:solidFill>
                  <a:schemeClr val="accent2"/>
                </a:solidFill>
              </a:rPr>
              <a:t> </a:t>
            </a:r>
            <a:r>
              <a:rPr dirty="0" err="1">
                <a:solidFill>
                  <a:schemeClr val="accent2"/>
                </a:solidFill>
              </a:rPr>
              <a:t>Prácticas</a:t>
            </a:r>
            <a:endParaRPr dirty="0">
              <a:solidFill>
                <a:schemeClr val="accent2"/>
              </a:solidFill>
            </a:endParaRPr>
          </a:p>
        </p:txBody>
      </p:sp>
      <p:graphicFrame>
        <p:nvGraphicFramePr>
          <p:cNvPr id="3" name="Chart 2"/>
          <p:cNvGraphicFramePr>
            <a:graphicFrameLocks noGrp="1"/>
          </p:cNvGraphicFramePr>
          <p:nvPr>
            <p:extLst>
              <p:ext uri="{D42A27DB-BD31-4B8C-83A1-F6EECF244321}">
                <p14:modId xmlns:p14="http://schemas.microsoft.com/office/powerpoint/2010/main" val="4291005866"/>
              </p:ext>
            </p:extLst>
          </p:nvPr>
        </p:nvGraphicFramePr>
        <p:xfrm>
          <a:off x="322195" y="1856507"/>
          <a:ext cx="5846619" cy="3699163"/>
        </p:xfrm>
        <a:graphic>
          <a:graphicData uri="http://schemas.openxmlformats.org/drawingml/2006/chart">
            <c:chart xmlns:c="http://schemas.openxmlformats.org/drawingml/2006/chart" xmlns:r="http://schemas.openxmlformats.org/officeDocument/2006/relationships" r:id="rId2"/>
          </a:graphicData>
        </a:graphic>
      </p:graphicFrame>
      <p:pic>
        <p:nvPicPr>
          <p:cNvPr id="6" name="Imagen 5">
            <a:extLst>
              <a:ext uri="{FF2B5EF4-FFF2-40B4-BE49-F238E27FC236}">
                <a16:creationId xmlns:a16="http://schemas.microsoft.com/office/drawing/2014/main" id="{3D6839CD-6FD8-2157-2B4B-CACD188EDBC9}"/>
              </a:ext>
            </a:extLst>
          </p:cNvPr>
          <p:cNvPicPr>
            <a:picLocks noChangeAspect="1"/>
          </p:cNvPicPr>
          <p:nvPr/>
        </p:nvPicPr>
        <p:blipFill rotWithShape="1">
          <a:blip r:embed="rId3"/>
          <a:srcRect l="45131" r="5729"/>
          <a:stretch/>
        </p:blipFill>
        <p:spPr>
          <a:xfrm>
            <a:off x="9836885" y="1406233"/>
            <a:ext cx="1173660" cy="1004694"/>
          </a:xfrm>
          <a:prstGeom prst="ellipse">
            <a:avLst/>
          </a:prstGeom>
        </p:spPr>
      </p:pic>
      <p:sp>
        <p:nvSpPr>
          <p:cNvPr id="7" name="Rectángulo 6">
            <a:extLst>
              <a:ext uri="{FF2B5EF4-FFF2-40B4-BE49-F238E27FC236}">
                <a16:creationId xmlns:a16="http://schemas.microsoft.com/office/drawing/2014/main" id="{4092E03C-6923-7A40-4E80-1780646F4A08}"/>
              </a:ext>
            </a:extLst>
          </p:cNvPr>
          <p:cNvSpPr/>
          <p:nvPr/>
        </p:nvSpPr>
        <p:spPr>
          <a:xfrm>
            <a:off x="6987517" y="1406233"/>
            <a:ext cx="2352860" cy="1149927"/>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pPr algn="l"/>
            <a:r>
              <a:rPr lang="es-CO" sz="1400" b="1" dirty="0">
                <a:solidFill>
                  <a:schemeClr val="bg1"/>
                </a:solidFill>
              </a:rPr>
              <a:t>Machine </a:t>
            </a:r>
            <a:r>
              <a:rPr lang="es-CO" sz="1400" b="1" dirty="0" err="1">
                <a:solidFill>
                  <a:schemeClr val="bg1"/>
                </a:solidFill>
              </a:rPr>
              <a:t>Learning</a:t>
            </a:r>
            <a:r>
              <a:rPr lang="es-CO" sz="1400" dirty="0">
                <a:solidFill>
                  <a:schemeClr val="bg1"/>
                </a:solidFill>
              </a:rPr>
              <a:t>: </a:t>
            </a:r>
          </a:p>
          <a:p>
            <a:pPr algn="l"/>
            <a:r>
              <a:rPr lang="es-CO" sz="1400" dirty="0">
                <a:solidFill>
                  <a:schemeClr val="bg1"/>
                </a:solidFill>
              </a:rPr>
              <a:t>detección de anomalías</a:t>
            </a:r>
            <a:endParaRPr lang="es-CO" sz="1400" b="0" i="0" dirty="0">
              <a:solidFill>
                <a:schemeClr val="bg1"/>
              </a:solidFill>
              <a:latin typeface="+mj-lt"/>
              <a:ea typeface="MarkPro" charset="0"/>
              <a:cs typeface="MarkPro" charset="0"/>
            </a:endParaRPr>
          </a:p>
        </p:txBody>
      </p:sp>
      <p:pic>
        <p:nvPicPr>
          <p:cNvPr id="8" name="Imagen 7">
            <a:extLst>
              <a:ext uri="{FF2B5EF4-FFF2-40B4-BE49-F238E27FC236}">
                <a16:creationId xmlns:a16="http://schemas.microsoft.com/office/drawing/2014/main" id="{2B477AEB-768E-C57D-4B48-4FF20CF8CE93}"/>
              </a:ext>
            </a:extLst>
          </p:cNvPr>
          <p:cNvPicPr>
            <a:picLocks noChangeAspect="1"/>
          </p:cNvPicPr>
          <p:nvPr/>
        </p:nvPicPr>
        <p:blipFill>
          <a:blip r:embed="rId4"/>
          <a:stretch>
            <a:fillRect/>
          </a:stretch>
        </p:blipFill>
        <p:spPr>
          <a:xfrm>
            <a:off x="7421915" y="2556160"/>
            <a:ext cx="1257565" cy="1149929"/>
          </a:xfrm>
          <a:prstGeom prst="rect">
            <a:avLst/>
          </a:prstGeom>
        </p:spPr>
      </p:pic>
      <p:sp>
        <p:nvSpPr>
          <p:cNvPr id="9" name="Rectángulo 8">
            <a:extLst>
              <a:ext uri="{FF2B5EF4-FFF2-40B4-BE49-F238E27FC236}">
                <a16:creationId xmlns:a16="http://schemas.microsoft.com/office/drawing/2014/main" id="{95BB3FDC-2E8F-C822-1B8A-B590862FD97C}"/>
              </a:ext>
            </a:extLst>
          </p:cNvPr>
          <p:cNvSpPr/>
          <p:nvPr/>
        </p:nvSpPr>
        <p:spPr>
          <a:xfrm>
            <a:off x="9340377" y="2556162"/>
            <a:ext cx="2166676" cy="1149927"/>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pPr algn="l"/>
            <a:r>
              <a:rPr lang="es-ES" sz="1400" b="1" dirty="0">
                <a:solidFill>
                  <a:schemeClr val="bg1"/>
                </a:solidFill>
              </a:rPr>
              <a:t>Minería de datos</a:t>
            </a:r>
            <a:r>
              <a:rPr lang="es-ES" sz="1400" dirty="0">
                <a:solidFill>
                  <a:schemeClr val="bg1"/>
                </a:solidFill>
              </a:rPr>
              <a:t>: identificación de patrones ocultos</a:t>
            </a:r>
            <a:endParaRPr lang="es-CO" sz="1400" b="0" i="0" dirty="0">
              <a:solidFill>
                <a:schemeClr val="bg1"/>
              </a:solidFill>
              <a:latin typeface="+mj-lt"/>
              <a:ea typeface="MarkPro" charset="0"/>
              <a:cs typeface="MarkPro" charset="0"/>
            </a:endParaRPr>
          </a:p>
        </p:txBody>
      </p:sp>
      <p:sp>
        <p:nvSpPr>
          <p:cNvPr id="10" name="Rectángulo 9">
            <a:extLst>
              <a:ext uri="{FF2B5EF4-FFF2-40B4-BE49-F238E27FC236}">
                <a16:creationId xmlns:a16="http://schemas.microsoft.com/office/drawing/2014/main" id="{82FB11E6-79A5-1D10-7CB0-FCF5A2E0256B}"/>
              </a:ext>
            </a:extLst>
          </p:cNvPr>
          <p:cNvSpPr/>
          <p:nvPr/>
        </p:nvSpPr>
        <p:spPr>
          <a:xfrm>
            <a:off x="6987517" y="3706089"/>
            <a:ext cx="2352860" cy="1149928"/>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pPr algn="l"/>
            <a:r>
              <a:rPr lang="es-ES" sz="1600" b="1" dirty="0">
                <a:solidFill>
                  <a:schemeClr val="bg1"/>
                </a:solidFill>
              </a:rPr>
              <a:t>Redes de </a:t>
            </a:r>
            <a:r>
              <a:rPr lang="es-ES" sz="1400" b="1" dirty="0">
                <a:solidFill>
                  <a:schemeClr val="bg1"/>
                </a:solidFill>
              </a:rPr>
              <a:t>grafos</a:t>
            </a:r>
            <a:r>
              <a:rPr lang="es-ES" sz="1600" dirty="0">
                <a:solidFill>
                  <a:schemeClr val="bg1"/>
                </a:solidFill>
              </a:rPr>
              <a:t>: visualización de relaciones</a:t>
            </a:r>
            <a:endParaRPr lang="es-CO" sz="1600" b="0" i="0" dirty="0">
              <a:solidFill>
                <a:schemeClr val="bg1"/>
              </a:solidFill>
              <a:latin typeface="+mj-lt"/>
              <a:ea typeface="MarkPro" charset="0"/>
              <a:cs typeface="MarkPro" charset="0"/>
            </a:endParaRPr>
          </a:p>
        </p:txBody>
      </p:sp>
      <p:pic>
        <p:nvPicPr>
          <p:cNvPr id="11" name="Imagen 10">
            <a:extLst>
              <a:ext uri="{FF2B5EF4-FFF2-40B4-BE49-F238E27FC236}">
                <a16:creationId xmlns:a16="http://schemas.microsoft.com/office/drawing/2014/main" id="{7351F109-6999-C552-A976-EF9145E889AF}"/>
              </a:ext>
            </a:extLst>
          </p:cNvPr>
          <p:cNvPicPr>
            <a:picLocks noChangeAspect="1"/>
          </p:cNvPicPr>
          <p:nvPr/>
        </p:nvPicPr>
        <p:blipFill>
          <a:blip r:embed="rId5"/>
          <a:stretch>
            <a:fillRect/>
          </a:stretch>
        </p:blipFill>
        <p:spPr>
          <a:xfrm>
            <a:off x="9726983" y="3865416"/>
            <a:ext cx="1559176" cy="831274"/>
          </a:xfrm>
          <a:prstGeom prst="rect">
            <a:avLst/>
          </a:prstGeom>
        </p:spPr>
      </p:pic>
      <p:sp>
        <p:nvSpPr>
          <p:cNvPr id="12" name="Rectángulo 11">
            <a:extLst>
              <a:ext uri="{FF2B5EF4-FFF2-40B4-BE49-F238E27FC236}">
                <a16:creationId xmlns:a16="http://schemas.microsoft.com/office/drawing/2014/main" id="{C4F28096-C4D7-AF24-FDD2-243D5BF1FC65}"/>
              </a:ext>
            </a:extLst>
          </p:cNvPr>
          <p:cNvSpPr/>
          <p:nvPr/>
        </p:nvSpPr>
        <p:spPr>
          <a:xfrm>
            <a:off x="9340377" y="4856017"/>
            <a:ext cx="2166677" cy="1149927"/>
          </a:xfrm>
          <a:prstGeom prst="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pPr algn="l"/>
            <a:r>
              <a:rPr lang="es-CO" sz="1400" b="1" dirty="0" err="1">
                <a:solidFill>
                  <a:schemeClr val="bg1"/>
                </a:solidFill>
              </a:rPr>
              <a:t>Dashboards</a:t>
            </a:r>
            <a:r>
              <a:rPr lang="es-CO" sz="1400" dirty="0">
                <a:solidFill>
                  <a:schemeClr val="bg1"/>
                </a:solidFill>
              </a:rPr>
              <a:t>: mapas de calor, flujos de dinero</a:t>
            </a:r>
            <a:endParaRPr lang="es-CO" sz="1400" b="0" i="0" dirty="0">
              <a:solidFill>
                <a:schemeClr val="bg1"/>
              </a:solidFill>
              <a:latin typeface="+mj-lt"/>
              <a:ea typeface="MarkPro" charset="0"/>
              <a:cs typeface="MarkPro" charset="0"/>
            </a:endParaRPr>
          </a:p>
        </p:txBody>
      </p:sp>
      <p:pic>
        <p:nvPicPr>
          <p:cNvPr id="13" name="Imagen 12">
            <a:extLst>
              <a:ext uri="{FF2B5EF4-FFF2-40B4-BE49-F238E27FC236}">
                <a16:creationId xmlns:a16="http://schemas.microsoft.com/office/drawing/2014/main" id="{724E48A8-5101-B524-9A1C-7F32F65B9E70}"/>
              </a:ext>
            </a:extLst>
          </p:cNvPr>
          <p:cNvPicPr>
            <a:picLocks noChangeAspect="1"/>
          </p:cNvPicPr>
          <p:nvPr/>
        </p:nvPicPr>
        <p:blipFill>
          <a:blip r:embed="rId6"/>
          <a:stretch>
            <a:fillRect/>
          </a:stretch>
        </p:blipFill>
        <p:spPr>
          <a:xfrm>
            <a:off x="6950167" y="4856016"/>
            <a:ext cx="2352860" cy="114992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C2F8D24-E85A-4E56-B78D-6F9D227BD803}"/>
              </a:ext>
            </a:extLst>
          </p:cNvPr>
          <p:cNvSpPr txBox="1"/>
          <p:nvPr/>
        </p:nvSpPr>
        <p:spPr>
          <a:xfrm>
            <a:off x="795130" y="375148"/>
            <a:ext cx="6096000" cy="707886"/>
          </a:xfrm>
          <a:prstGeom prst="rect">
            <a:avLst/>
          </a:prstGeom>
          <a:noFill/>
        </p:spPr>
        <p:txBody>
          <a:bodyPr wrap="square">
            <a:spAutoFit/>
          </a:bodyPr>
          <a:lstStyle/>
          <a:p>
            <a:r>
              <a:rPr lang="es-CO" sz="4000" b="1" dirty="0"/>
              <a:t>Conclusiones</a:t>
            </a:r>
            <a:endParaRPr lang="es-ES" sz="3200" b="1" dirty="0">
              <a:solidFill>
                <a:schemeClr val="tx1"/>
              </a:solidFill>
            </a:endParaRPr>
          </a:p>
        </p:txBody>
      </p:sp>
      <p:sp>
        <p:nvSpPr>
          <p:cNvPr id="3" name="CuadroTexto 2">
            <a:extLst>
              <a:ext uri="{FF2B5EF4-FFF2-40B4-BE49-F238E27FC236}">
                <a16:creationId xmlns:a16="http://schemas.microsoft.com/office/drawing/2014/main" id="{3B7F35DA-7933-4955-AAA8-4D64BB2A5380}"/>
              </a:ext>
            </a:extLst>
          </p:cNvPr>
          <p:cNvSpPr txBox="1"/>
          <p:nvPr/>
        </p:nvSpPr>
        <p:spPr>
          <a:xfrm>
            <a:off x="406634" y="1815788"/>
            <a:ext cx="11029992" cy="2800767"/>
          </a:xfrm>
          <a:prstGeom prst="rect">
            <a:avLst/>
          </a:prstGeom>
          <a:noFill/>
        </p:spPr>
        <p:txBody>
          <a:bodyPr wrap="square">
            <a:spAutoFit/>
          </a:bodyPr>
          <a:lstStyle/>
          <a:p>
            <a:pPr marL="800100" lvl="1" indent="-342900" algn="just">
              <a:buFont typeface="Arial" panose="020B0604020202020204" pitchFamily="34" charset="0"/>
              <a:buChar char="•"/>
              <a:defRPr/>
            </a:pPr>
            <a:endParaRPr lang="es-ES" sz="2200" b="1" dirty="0">
              <a:solidFill>
                <a:schemeClr val="bg1"/>
              </a:solidFill>
            </a:endParaRPr>
          </a:p>
          <a:p>
            <a:pPr marL="800100" lvl="1" indent="-342900" algn="just">
              <a:buFont typeface="Arial" panose="020B0604020202020204" pitchFamily="34" charset="0"/>
              <a:buChar char="•"/>
              <a:defRPr/>
            </a:pPr>
            <a:r>
              <a:rPr lang="es-ES" sz="2200" b="1" dirty="0">
                <a:solidFill>
                  <a:schemeClr val="bg1"/>
                </a:solidFill>
              </a:rPr>
              <a:t>El uso de analítica avanzada es clave para pasar de una detección reactiva a una prevención proactiva.</a:t>
            </a:r>
          </a:p>
          <a:p>
            <a:pPr marL="800100" lvl="1" indent="-342900" algn="just">
              <a:buFont typeface="Arial" panose="020B0604020202020204" pitchFamily="34" charset="0"/>
              <a:buChar char="•"/>
              <a:defRPr/>
            </a:pPr>
            <a:endParaRPr lang="es-ES" sz="2200" b="1" dirty="0">
              <a:solidFill>
                <a:schemeClr val="bg1"/>
              </a:solidFill>
            </a:endParaRPr>
          </a:p>
          <a:p>
            <a:pPr marL="800100" lvl="1" indent="-342900" algn="just">
              <a:buFont typeface="Arial" panose="020B0604020202020204" pitchFamily="34" charset="0"/>
              <a:buChar char="•"/>
              <a:defRPr/>
            </a:pPr>
            <a:r>
              <a:rPr lang="es-ES" sz="2200" b="1" dirty="0">
                <a:solidFill>
                  <a:schemeClr val="bg1"/>
                </a:solidFill>
              </a:rPr>
              <a:t>SAGRILAFT es una herramienta estructurada para combatir el LA/FT.</a:t>
            </a:r>
          </a:p>
          <a:p>
            <a:pPr marL="800100" lvl="1" indent="-342900" algn="just">
              <a:buFont typeface="Arial" panose="020B0604020202020204" pitchFamily="34" charset="0"/>
              <a:buChar char="•"/>
              <a:defRPr/>
            </a:pPr>
            <a:endParaRPr lang="es-ES" sz="2200" b="1" dirty="0">
              <a:solidFill>
                <a:schemeClr val="bg1"/>
              </a:solidFill>
            </a:endParaRPr>
          </a:p>
          <a:p>
            <a:pPr marL="800100" lvl="1" indent="-342900" algn="just">
              <a:buFont typeface="Arial" panose="020B0604020202020204" pitchFamily="34" charset="0"/>
              <a:buChar char="•"/>
              <a:defRPr/>
            </a:pPr>
            <a:r>
              <a:rPr lang="es-ES" sz="2200" b="1" dirty="0">
                <a:solidFill>
                  <a:schemeClr val="bg1"/>
                </a:solidFill>
              </a:rPr>
              <a:t>Casos internacionales demuestran la importancia de la tecnología en el cumplimiento regulatorio.</a:t>
            </a:r>
            <a:endParaRPr lang="es-ES_tradnl" sz="2200" dirty="0">
              <a:solidFill>
                <a:schemeClr val="bg1"/>
              </a:solidFill>
            </a:endParaRPr>
          </a:p>
        </p:txBody>
      </p:sp>
    </p:spTree>
    <p:extLst>
      <p:ext uri="{BB962C8B-B14F-4D97-AF65-F5344CB8AC3E}">
        <p14:creationId xmlns:p14="http://schemas.microsoft.com/office/powerpoint/2010/main" val="3056464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932"/>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E092F"/>
          </a:solidFill>
        </p:spPr>
        <p:txBody>
          <a:bodyPr wrap="square" lIns="0" tIns="0" rIns="0" bIns="0" rtlCol="0"/>
          <a:lstStyle/>
          <a:p>
            <a:endParaRPr>
              <a:solidFill>
                <a:schemeClr val="bg1"/>
              </a:solidFill>
            </a:endParaRPr>
          </a:p>
        </p:txBody>
      </p:sp>
      <p:sp>
        <p:nvSpPr>
          <p:cNvPr id="4" name="object 4"/>
          <p:cNvSpPr txBox="1"/>
          <p:nvPr/>
        </p:nvSpPr>
        <p:spPr>
          <a:xfrm>
            <a:off x="1103172" y="1587195"/>
            <a:ext cx="10311130" cy="382156"/>
          </a:xfrm>
          <a:prstGeom prst="rect">
            <a:avLst/>
          </a:prstGeom>
        </p:spPr>
        <p:txBody>
          <a:bodyPr vert="horz" wrap="square" lIns="0" tIns="12700" rIns="0" bIns="0" rtlCol="0">
            <a:spAutoFit/>
          </a:bodyPr>
          <a:lstStyle/>
          <a:p>
            <a:pPr marL="12065" marR="6350" algn="just">
              <a:lnSpc>
                <a:spcPct val="100000"/>
              </a:lnSpc>
              <a:spcBef>
                <a:spcPts val="5"/>
              </a:spcBef>
              <a:buClr>
                <a:srgbClr val="C9E9F9"/>
              </a:buClr>
              <a:tabLst>
                <a:tab pos="452755" algn="l"/>
              </a:tabLst>
            </a:pPr>
            <a:endParaRPr sz="2400" dirty="0">
              <a:latin typeface="Arial MT"/>
              <a:cs typeface="Arial MT"/>
            </a:endParaRPr>
          </a:p>
        </p:txBody>
      </p:sp>
      <p:sp>
        <p:nvSpPr>
          <p:cNvPr id="5" name="CuadroTexto 4">
            <a:extLst>
              <a:ext uri="{FF2B5EF4-FFF2-40B4-BE49-F238E27FC236}">
                <a16:creationId xmlns:a16="http://schemas.microsoft.com/office/drawing/2014/main" id="{8E46FDD8-CC27-7812-8421-25F7B1395E3E}"/>
              </a:ext>
            </a:extLst>
          </p:cNvPr>
          <p:cNvSpPr txBox="1"/>
          <p:nvPr/>
        </p:nvSpPr>
        <p:spPr>
          <a:xfrm>
            <a:off x="6095999" y="2610116"/>
            <a:ext cx="5861654" cy="1200329"/>
          </a:xfrm>
          <a:prstGeom prst="rect">
            <a:avLst/>
          </a:prstGeom>
        </p:spPr>
        <p:txBody>
          <a:bodyPr wrap="square" rtlCol="0" anchor="t" anchorCtr="0">
            <a:spAutoFit/>
          </a:bodyPr>
          <a:lstStyle/>
          <a:p>
            <a:pPr algn="ctr"/>
            <a:r>
              <a:rPr lang="es-CO" sz="3600" b="1" dirty="0">
                <a:solidFill>
                  <a:schemeClr val="bg1"/>
                </a:solidFill>
              </a:rPr>
              <a:t>EVALUAR LA CALIDAD DE LOS DATOS</a:t>
            </a:r>
          </a:p>
        </p:txBody>
      </p:sp>
      <p:pic>
        <p:nvPicPr>
          <p:cNvPr id="3" name="Imagen 2">
            <a:extLst>
              <a:ext uri="{FF2B5EF4-FFF2-40B4-BE49-F238E27FC236}">
                <a16:creationId xmlns:a16="http://schemas.microsoft.com/office/drawing/2014/main" id="{4C9A1B33-386F-4104-BBF3-C05F941DF67B}"/>
              </a:ext>
            </a:extLst>
          </p:cNvPr>
          <p:cNvPicPr>
            <a:picLocks noChangeAspect="1"/>
          </p:cNvPicPr>
          <p:nvPr/>
        </p:nvPicPr>
        <p:blipFill rotWithShape="1">
          <a:blip r:embed="rId2"/>
          <a:srcRect r="46515"/>
          <a:stretch/>
        </p:blipFill>
        <p:spPr>
          <a:xfrm>
            <a:off x="777698" y="642674"/>
            <a:ext cx="5122170" cy="5572651"/>
          </a:xfrm>
          <a:prstGeom prst="rect">
            <a:avLst/>
          </a:prstGeom>
        </p:spPr>
      </p:pic>
      <p:sp>
        <p:nvSpPr>
          <p:cNvPr id="6" name="CuadroTexto 5">
            <a:extLst>
              <a:ext uri="{FF2B5EF4-FFF2-40B4-BE49-F238E27FC236}">
                <a16:creationId xmlns:a16="http://schemas.microsoft.com/office/drawing/2014/main" id="{77267F83-7170-2EA9-A27D-4B5341CADDFB}"/>
              </a:ext>
            </a:extLst>
          </p:cNvPr>
          <p:cNvSpPr txBox="1"/>
          <p:nvPr/>
        </p:nvSpPr>
        <p:spPr>
          <a:xfrm>
            <a:off x="10723418" y="581891"/>
            <a:ext cx="1016358" cy="1446550"/>
          </a:xfrm>
          <a:prstGeom prst="rect">
            <a:avLst/>
          </a:prstGeom>
        </p:spPr>
        <p:txBody>
          <a:bodyPr wrap="square" rtlCol="0" anchor="t" anchorCtr="0">
            <a:spAutoFit/>
          </a:bodyPr>
          <a:lstStyle/>
          <a:p>
            <a:pPr algn="l"/>
            <a:r>
              <a:rPr lang="es-ES" sz="8800" dirty="0">
                <a:solidFill>
                  <a:schemeClr val="tx2">
                    <a:lumMod val="20000"/>
                    <a:lumOff val="80000"/>
                  </a:schemeClr>
                </a:solidFill>
              </a:rPr>
              <a:t>6</a:t>
            </a:r>
            <a:endParaRPr lang="es-CO" sz="8800" dirty="0">
              <a:solidFill>
                <a:schemeClr val="tx2">
                  <a:lumMod val="20000"/>
                  <a:lumOff val="80000"/>
                </a:schemeClr>
              </a:solidFill>
            </a:endParaRPr>
          </a:p>
        </p:txBody>
      </p:sp>
    </p:spTree>
    <p:extLst>
      <p:ext uri="{BB962C8B-B14F-4D97-AF65-F5344CB8AC3E}">
        <p14:creationId xmlns:p14="http://schemas.microsoft.com/office/powerpoint/2010/main" val="1359381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0758DDE-0D4A-49EB-ABFA-8D784EFD5A9E}"/>
              </a:ext>
            </a:extLst>
          </p:cNvPr>
          <p:cNvSpPr txBox="1">
            <a:spLocks/>
          </p:cNvSpPr>
          <p:nvPr/>
        </p:nvSpPr>
        <p:spPr>
          <a:xfrm>
            <a:off x="380130" y="94147"/>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latin typeface="Arial" panose="020B0604020202020204" pitchFamily="34" charset="0"/>
                <a:cs typeface="Arial" panose="020B0604020202020204" pitchFamily="34" charset="0"/>
              </a:rPr>
              <a:t>C</a:t>
            </a:r>
            <a:r>
              <a:rPr lang="es-CO" sz="3984" b="1" dirty="0" err="1">
                <a:solidFill>
                  <a:schemeClr val="tx1"/>
                </a:solidFill>
                <a:latin typeface="Arial" panose="020B0604020202020204" pitchFamily="34" charset="0"/>
                <a:cs typeface="Arial" panose="020B0604020202020204" pitchFamily="34" charset="0"/>
              </a:rPr>
              <a:t>alidad</a:t>
            </a:r>
            <a:r>
              <a:rPr lang="es-CO" sz="3984" b="1" dirty="0">
                <a:solidFill>
                  <a:schemeClr val="tx1"/>
                </a:solidFill>
                <a:latin typeface="Arial" panose="020B0604020202020204" pitchFamily="34" charset="0"/>
                <a:cs typeface="Arial" panose="020B0604020202020204" pitchFamily="34" charset="0"/>
              </a:rPr>
              <a:t> de los datos:</a:t>
            </a:r>
          </a:p>
        </p:txBody>
      </p:sp>
      <p:sp>
        <p:nvSpPr>
          <p:cNvPr id="8" name="CuadroTexto 7">
            <a:extLst>
              <a:ext uri="{FF2B5EF4-FFF2-40B4-BE49-F238E27FC236}">
                <a16:creationId xmlns:a16="http://schemas.microsoft.com/office/drawing/2014/main" id="{1F5A8F5B-9FA7-45A9-A886-51DBF1FE129B}"/>
              </a:ext>
            </a:extLst>
          </p:cNvPr>
          <p:cNvSpPr txBox="1"/>
          <p:nvPr/>
        </p:nvSpPr>
        <p:spPr>
          <a:xfrm>
            <a:off x="380130" y="1909347"/>
            <a:ext cx="11029992" cy="4093428"/>
          </a:xfrm>
          <a:prstGeom prst="rect">
            <a:avLst/>
          </a:prstGeom>
          <a:noFill/>
        </p:spPr>
        <p:txBody>
          <a:bodyPr wrap="square">
            <a:spAutoFit/>
          </a:bodyPr>
          <a:lstStyle/>
          <a:p>
            <a:pPr lvl="1" algn="just">
              <a:defRPr/>
            </a:pPr>
            <a:r>
              <a:rPr lang="es-ES" sz="2200" dirty="0">
                <a:solidFill>
                  <a:schemeClr val="bg1"/>
                </a:solidFill>
              </a:rPr>
              <a:t>La calidad de los datos de los clientes es fundamental para una adecuada gestión del riesgo de Lavado de Activos y Financiación del Terrorismo (LA/FT). Datos bien estructurados y confiables reflejan una correcta implementación de políticas de conocimiento del cliente, facilitan la debida diligencia e identifican mejor la exposición al riesgo.</a:t>
            </a:r>
          </a:p>
          <a:p>
            <a:pPr lvl="1" algn="just">
              <a:defRPr/>
            </a:pPr>
            <a:endParaRPr lang="es-ES" sz="2200" dirty="0">
              <a:solidFill>
                <a:schemeClr val="bg1"/>
              </a:solidFill>
            </a:endParaRPr>
          </a:p>
          <a:p>
            <a:pPr lvl="1" algn="just">
              <a:defRPr/>
            </a:pPr>
            <a:r>
              <a:rPr lang="es-ES" sz="2200" dirty="0">
                <a:solidFill>
                  <a:schemeClr val="bg1"/>
                </a:solidFill>
              </a:rPr>
              <a:t>La Superintendencia Financiera de Colombia (SFC) considera esencial evaluar y dar seguimiento a esta calidad como parte de la supervisión operativa del SARLAFT. Estas evaluaciones deben ser comparables en el tiempo y entre entidades financieras.</a:t>
            </a:r>
          </a:p>
          <a:p>
            <a:pPr lvl="1" algn="just">
              <a:defRPr/>
            </a:pPr>
            <a:endParaRPr lang="es-ES" sz="2000" dirty="0">
              <a:solidFill>
                <a:schemeClr val="bg1"/>
              </a:solidFill>
            </a:endParaRPr>
          </a:p>
          <a:p>
            <a:pPr lvl="1" algn="just">
              <a:defRPr/>
            </a:pPr>
            <a:endParaRPr lang="es-ES_tradnl" sz="2000" dirty="0">
              <a:solidFill>
                <a:schemeClr val="bg1"/>
              </a:solidFill>
            </a:endParaRPr>
          </a:p>
        </p:txBody>
      </p:sp>
    </p:spTree>
    <p:extLst>
      <p:ext uri="{BB962C8B-B14F-4D97-AF65-F5344CB8AC3E}">
        <p14:creationId xmlns:p14="http://schemas.microsoft.com/office/powerpoint/2010/main" val="3225739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357CD94-56B1-418F-94B5-7ADC27180769}"/>
              </a:ext>
            </a:extLst>
          </p:cNvPr>
          <p:cNvSpPr txBox="1">
            <a:spLocks/>
          </p:cNvSpPr>
          <p:nvPr/>
        </p:nvSpPr>
        <p:spPr>
          <a:xfrm>
            <a:off x="381517" y="149528"/>
            <a:ext cx="9136556"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b="1" dirty="0">
                <a:solidFill>
                  <a:schemeClr val="tx1"/>
                </a:solidFill>
              </a:rPr>
              <a:t>1.1 Prácticas para la construcción de modelos de Segmentación. </a:t>
            </a:r>
            <a:endParaRPr lang="es-CO" sz="2800" b="1" dirty="0">
              <a:solidFill>
                <a:schemeClr val="tx1"/>
              </a:solidFill>
            </a:endParaRPr>
          </a:p>
        </p:txBody>
      </p:sp>
      <p:sp>
        <p:nvSpPr>
          <p:cNvPr id="14" name="CuadroTexto 13">
            <a:extLst>
              <a:ext uri="{FF2B5EF4-FFF2-40B4-BE49-F238E27FC236}">
                <a16:creationId xmlns:a16="http://schemas.microsoft.com/office/drawing/2014/main" id="{3115A889-D448-122A-BA97-1844724A0A09}"/>
              </a:ext>
            </a:extLst>
          </p:cNvPr>
          <p:cNvSpPr txBox="1"/>
          <p:nvPr/>
        </p:nvSpPr>
        <p:spPr>
          <a:xfrm>
            <a:off x="4754184" y="1916729"/>
            <a:ext cx="6873709" cy="3477875"/>
          </a:xfrm>
          <a:prstGeom prst="rect">
            <a:avLst/>
          </a:prstGeom>
          <a:noFill/>
        </p:spPr>
        <p:txBody>
          <a:bodyPr wrap="square">
            <a:spAutoFit/>
          </a:bodyPr>
          <a:lstStyle/>
          <a:p>
            <a:pPr marL="742950" lvl="1" indent="-285750" algn="just">
              <a:buFont typeface="Arial" panose="020B0604020202020204" pitchFamily="34" charset="0"/>
              <a:buChar char="•"/>
              <a:defRPr/>
            </a:pPr>
            <a:r>
              <a:rPr lang="es-ES" sz="2000" dirty="0">
                <a:solidFill>
                  <a:schemeClr val="bg1"/>
                </a:solidFill>
              </a:rPr>
              <a:t>Identificar operaciones inusuales.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Fortalecer los sistemas de administración del riesgo LA/FT</a:t>
            </a:r>
          </a:p>
          <a:p>
            <a:pPr marL="742950" lvl="1" indent="-285750" algn="just">
              <a:buFont typeface="Arial" panose="020B0604020202020204" pitchFamily="34" charset="0"/>
              <a:buChar char="•"/>
              <a:defRPr/>
            </a:pPr>
            <a:r>
              <a:rPr lang="es-ES" sz="2000" dirty="0">
                <a:solidFill>
                  <a:schemeClr val="bg1"/>
                </a:solidFill>
              </a:rPr>
              <a:t>.</a:t>
            </a:r>
          </a:p>
          <a:p>
            <a:pPr marL="742950" lvl="1" indent="-285750" algn="just">
              <a:buFont typeface="Arial" panose="020B0604020202020204" pitchFamily="34" charset="0"/>
              <a:buChar char="•"/>
              <a:defRPr/>
            </a:pPr>
            <a:r>
              <a:rPr lang="es-ES" sz="2000" dirty="0">
                <a:solidFill>
                  <a:schemeClr val="bg1"/>
                </a:solidFill>
              </a:rPr>
              <a:t>Resaltar la importancia de articular las cuatro etapas del SARLAFT: identificación, medición, control y monitoreo, para mejorar su efectividad.</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Basarse en los resultados de supervisión y retroalimentación constante.</a:t>
            </a:r>
          </a:p>
        </p:txBody>
      </p:sp>
      <p:sp>
        <p:nvSpPr>
          <p:cNvPr id="16" name="CuadroTexto 15">
            <a:extLst>
              <a:ext uri="{FF2B5EF4-FFF2-40B4-BE49-F238E27FC236}">
                <a16:creationId xmlns:a16="http://schemas.microsoft.com/office/drawing/2014/main" id="{004BB811-BA4D-A295-309E-038A72CC626B}"/>
              </a:ext>
            </a:extLst>
          </p:cNvPr>
          <p:cNvSpPr txBox="1"/>
          <p:nvPr/>
        </p:nvSpPr>
        <p:spPr>
          <a:xfrm>
            <a:off x="412" y="1787478"/>
            <a:ext cx="6097772" cy="584775"/>
          </a:xfrm>
          <a:prstGeom prst="rect">
            <a:avLst/>
          </a:prstGeom>
          <a:noFill/>
        </p:spPr>
        <p:txBody>
          <a:bodyPr wrap="square">
            <a:spAutoFit/>
          </a:bodyPr>
          <a:lstStyle/>
          <a:p>
            <a:pPr lvl="1" algn="just">
              <a:defRPr/>
            </a:pPr>
            <a:r>
              <a:rPr lang="es-ES_tradnl" sz="3200" b="1" dirty="0">
                <a:solidFill>
                  <a:srgbClr val="002060"/>
                </a:solidFill>
              </a:rPr>
              <a:t>Objetivos principales:</a:t>
            </a:r>
          </a:p>
        </p:txBody>
      </p:sp>
    </p:spTree>
    <p:extLst>
      <p:ext uri="{BB962C8B-B14F-4D97-AF65-F5344CB8AC3E}">
        <p14:creationId xmlns:p14="http://schemas.microsoft.com/office/powerpoint/2010/main" val="2402971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CFB4A-B693-4F91-9E95-A76F31268FF7}"/>
              </a:ext>
            </a:extLst>
          </p:cNvPr>
          <p:cNvSpPr txBox="1">
            <a:spLocks/>
          </p:cNvSpPr>
          <p:nvPr/>
        </p:nvSpPr>
        <p:spPr>
          <a:xfrm>
            <a:off x="380130" y="94147"/>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4000" dirty="0">
                <a:solidFill>
                  <a:schemeClr val="tx1"/>
                </a:solidFill>
              </a:rPr>
              <a:t>Dimensiones de </a:t>
            </a:r>
          </a:p>
          <a:p>
            <a:r>
              <a:rPr lang="es-ES" sz="4000" dirty="0">
                <a:solidFill>
                  <a:schemeClr val="tx1"/>
                </a:solidFill>
              </a:rPr>
              <a:t>Calidad de Datos:</a:t>
            </a:r>
            <a:endParaRPr lang="es-CO" sz="3200" b="1" dirty="0">
              <a:solidFill>
                <a:schemeClr val="tx1"/>
              </a:solidFill>
              <a:latin typeface="Arial" panose="020B06040202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8041C38-38AC-48D0-815E-C7ED807BB068}"/>
              </a:ext>
            </a:extLst>
          </p:cNvPr>
          <p:cNvSpPr txBox="1"/>
          <p:nvPr/>
        </p:nvSpPr>
        <p:spPr>
          <a:xfrm>
            <a:off x="5700620" y="1353668"/>
            <a:ext cx="5656608" cy="4708981"/>
          </a:xfrm>
          <a:prstGeom prst="rect">
            <a:avLst/>
          </a:prstGeom>
          <a:noFill/>
        </p:spPr>
        <p:txBody>
          <a:bodyPr wrap="square">
            <a:spAutoFit/>
          </a:bodyPr>
          <a:lstStyle/>
          <a:p>
            <a:pPr marL="742950" lvl="1" indent="-285750" algn="just">
              <a:buFont typeface="Arial" panose="020B0604020202020204" pitchFamily="34" charset="0"/>
              <a:buChar char="•"/>
              <a:defRPr/>
            </a:pPr>
            <a:r>
              <a:rPr lang="es-ES" sz="2000" dirty="0">
                <a:solidFill>
                  <a:schemeClr val="bg1"/>
                </a:solidFill>
              </a:rPr>
              <a:t>Completitud: Campos requeridos estén presentes.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Validez: Formato y tipo de datos correctos.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Unicidad: Datos no duplicados.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Precisión: Datos reflejan la realidad (ej. ingresos).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Consistencia: Uniformidad entre bases.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Oportunidad: Información actualizada y disponible.</a:t>
            </a:r>
            <a:endParaRPr lang="es-CO" sz="2000" dirty="0">
              <a:solidFill>
                <a:schemeClr val="bg1"/>
              </a:solidFill>
            </a:endParaRPr>
          </a:p>
        </p:txBody>
      </p:sp>
      <p:sp>
        <p:nvSpPr>
          <p:cNvPr id="4" name="CuadroTexto 3">
            <a:extLst>
              <a:ext uri="{FF2B5EF4-FFF2-40B4-BE49-F238E27FC236}">
                <a16:creationId xmlns:a16="http://schemas.microsoft.com/office/drawing/2014/main" id="{F1178DF5-8197-4C1C-A3C8-14DDB75D0EAC}"/>
              </a:ext>
            </a:extLst>
          </p:cNvPr>
          <p:cNvSpPr txBox="1"/>
          <p:nvPr/>
        </p:nvSpPr>
        <p:spPr>
          <a:xfrm>
            <a:off x="543225" y="2492442"/>
            <a:ext cx="4823379" cy="2431435"/>
          </a:xfrm>
          <a:prstGeom prst="rect">
            <a:avLst/>
          </a:prstGeom>
          <a:noFill/>
        </p:spPr>
        <p:txBody>
          <a:bodyPr wrap="square">
            <a:spAutoFit/>
          </a:bodyPr>
          <a:lstStyle/>
          <a:p>
            <a:pPr lvl="1" algn="just">
              <a:defRPr/>
            </a:pPr>
            <a:r>
              <a:rPr lang="es-ES" sz="2400" b="1" dirty="0">
                <a:solidFill>
                  <a:srgbClr val="002060"/>
                </a:solidFill>
              </a:rPr>
              <a:t>Para evaluar la calidad de los datos de los clientes en las entidades vigiladas, se debe considerar las siguientes dimensiones:</a:t>
            </a:r>
          </a:p>
          <a:p>
            <a:pPr lvl="1" algn="just">
              <a:defRPr/>
            </a:pPr>
            <a:endParaRPr lang="es-ES_tradnl" sz="3200" b="1" dirty="0">
              <a:solidFill>
                <a:srgbClr val="002060"/>
              </a:solidFill>
            </a:endParaRPr>
          </a:p>
        </p:txBody>
      </p:sp>
    </p:spTree>
    <p:extLst>
      <p:ext uri="{BB962C8B-B14F-4D97-AF65-F5344CB8AC3E}">
        <p14:creationId xmlns:p14="http://schemas.microsoft.com/office/powerpoint/2010/main" val="2539724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CFB4A-B693-4F91-9E95-A76F31268FF7}"/>
              </a:ext>
            </a:extLst>
          </p:cNvPr>
          <p:cNvSpPr txBox="1">
            <a:spLocks/>
          </p:cNvSpPr>
          <p:nvPr/>
        </p:nvSpPr>
        <p:spPr>
          <a:xfrm>
            <a:off x="589812" y="94147"/>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4000" dirty="0">
                <a:solidFill>
                  <a:schemeClr val="tx1"/>
                </a:solidFill>
              </a:rPr>
              <a:t>Métricas por </a:t>
            </a:r>
          </a:p>
          <a:p>
            <a:r>
              <a:rPr lang="es-ES" sz="4000" dirty="0">
                <a:solidFill>
                  <a:schemeClr val="tx1"/>
                </a:solidFill>
              </a:rPr>
              <a:t>Dimensión:</a:t>
            </a:r>
          </a:p>
        </p:txBody>
      </p:sp>
      <p:sp>
        <p:nvSpPr>
          <p:cNvPr id="3" name="CuadroTexto 2">
            <a:extLst>
              <a:ext uri="{FF2B5EF4-FFF2-40B4-BE49-F238E27FC236}">
                <a16:creationId xmlns:a16="http://schemas.microsoft.com/office/drawing/2014/main" id="{38041C38-38AC-48D0-815E-C7ED807BB068}"/>
              </a:ext>
            </a:extLst>
          </p:cNvPr>
          <p:cNvSpPr txBox="1"/>
          <p:nvPr/>
        </p:nvSpPr>
        <p:spPr>
          <a:xfrm>
            <a:off x="5366604" y="1096660"/>
            <a:ext cx="5656608" cy="3477875"/>
          </a:xfrm>
          <a:prstGeom prst="rect">
            <a:avLst/>
          </a:prstGeom>
          <a:noFill/>
        </p:spPr>
        <p:txBody>
          <a:bodyPr wrap="square">
            <a:spAutoFit/>
          </a:bodyPr>
          <a:lstStyle/>
          <a:p>
            <a:pPr marL="742950" lvl="1" indent="-285750" algn="just">
              <a:buFont typeface="Arial" panose="020B0604020202020204" pitchFamily="34" charset="0"/>
              <a:buChar char="•"/>
              <a:defRPr/>
            </a:pPr>
            <a:r>
              <a:rPr lang="es-ES" sz="2000" dirty="0">
                <a:solidFill>
                  <a:schemeClr val="bg1"/>
                </a:solidFill>
              </a:rPr>
              <a:t>Completitud:</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Validez:</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Precisión:</a:t>
            </a:r>
          </a:p>
          <a:p>
            <a:pPr marL="742950" lvl="1" indent="-285750" algn="just">
              <a:buFont typeface="Arial" panose="020B0604020202020204" pitchFamily="34" charset="0"/>
              <a:buChar char="•"/>
              <a:defRPr/>
            </a:pPr>
            <a:endParaRPr lang="es-CO" sz="2000" dirty="0">
              <a:solidFill>
                <a:schemeClr val="bg1"/>
              </a:solidFill>
            </a:endParaRPr>
          </a:p>
        </p:txBody>
      </p:sp>
      <p:sp>
        <p:nvSpPr>
          <p:cNvPr id="4" name="CuadroTexto 3">
            <a:extLst>
              <a:ext uri="{FF2B5EF4-FFF2-40B4-BE49-F238E27FC236}">
                <a16:creationId xmlns:a16="http://schemas.microsoft.com/office/drawing/2014/main" id="{F1178DF5-8197-4C1C-A3C8-14DDB75D0EAC}"/>
              </a:ext>
            </a:extLst>
          </p:cNvPr>
          <p:cNvSpPr txBox="1"/>
          <p:nvPr/>
        </p:nvSpPr>
        <p:spPr>
          <a:xfrm>
            <a:off x="397451" y="2121381"/>
            <a:ext cx="4823379" cy="1200329"/>
          </a:xfrm>
          <a:prstGeom prst="rect">
            <a:avLst/>
          </a:prstGeom>
          <a:noFill/>
        </p:spPr>
        <p:txBody>
          <a:bodyPr wrap="square">
            <a:spAutoFit/>
          </a:bodyPr>
          <a:lstStyle/>
          <a:p>
            <a:pPr lvl="1" algn="just">
              <a:defRPr/>
            </a:pPr>
            <a:r>
              <a:rPr lang="es-ES" sz="2400" b="1" dirty="0">
                <a:solidFill>
                  <a:srgbClr val="002060"/>
                </a:solidFill>
              </a:rPr>
              <a:t>Cada dimensión tiene fórmulas específicas para ser evaluada:</a:t>
            </a:r>
            <a:endParaRPr lang="es-ES_tradnl" sz="3200" b="1" dirty="0">
              <a:solidFill>
                <a:srgbClr val="002060"/>
              </a:solidFill>
            </a:endParaRPr>
          </a:p>
        </p:txBody>
      </p:sp>
      <p:pic>
        <p:nvPicPr>
          <p:cNvPr id="10" name="Imagen 9">
            <a:extLst>
              <a:ext uri="{FF2B5EF4-FFF2-40B4-BE49-F238E27FC236}">
                <a16:creationId xmlns:a16="http://schemas.microsoft.com/office/drawing/2014/main" id="{A9B7BC81-6C06-441A-A902-350C203FFCE1}"/>
              </a:ext>
            </a:extLst>
          </p:cNvPr>
          <p:cNvPicPr>
            <a:picLocks noChangeAspect="1"/>
          </p:cNvPicPr>
          <p:nvPr/>
        </p:nvPicPr>
        <p:blipFill>
          <a:blip r:embed="rId2"/>
          <a:stretch>
            <a:fillRect/>
          </a:stretch>
        </p:blipFill>
        <p:spPr>
          <a:xfrm>
            <a:off x="5895925" y="1576459"/>
            <a:ext cx="6113318" cy="489697"/>
          </a:xfrm>
          <a:prstGeom prst="rect">
            <a:avLst/>
          </a:prstGeom>
          <a:ln>
            <a:solidFill>
              <a:schemeClr val="bg1"/>
            </a:solidFill>
          </a:ln>
        </p:spPr>
      </p:pic>
      <p:pic>
        <p:nvPicPr>
          <p:cNvPr id="12" name="Imagen 11">
            <a:extLst>
              <a:ext uri="{FF2B5EF4-FFF2-40B4-BE49-F238E27FC236}">
                <a16:creationId xmlns:a16="http://schemas.microsoft.com/office/drawing/2014/main" id="{BE46725E-5627-46ED-A10E-D8C0FECAC4B2}"/>
              </a:ext>
            </a:extLst>
          </p:cNvPr>
          <p:cNvPicPr>
            <a:picLocks noChangeAspect="1"/>
          </p:cNvPicPr>
          <p:nvPr/>
        </p:nvPicPr>
        <p:blipFill>
          <a:blip r:embed="rId3"/>
          <a:stretch>
            <a:fillRect/>
          </a:stretch>
        </p:blipFill>
        <p:spPr>
          <a:xfrm>
            <a:off x="5895925" y="2876182"/>
            <a:ext cx="4810163" cy="763775"/>
          </a:xfrm>
          <a:prstGeom prst="rect">
            <a:avLst/>
          </a:prstGeom>
          <a:ln>
            <a:solidFill>
              <a:schemeClr val="bg1"/>
            </a:solidFill>
          </a:ln>
        </p:spPr>
      </p:pic>
      <p:pic>
        <p:nvPicPr>
          <p:cNvPr id="16" name="Imagen 15">
            <a:extLst>
              <a:ext uri="{FF2B5EF4-FFF2-40B4-BE49-F238E27FC236}">
                <a16:creationId xmlns:a16="http://schemas.microsoft.com/office/drawing/2014/main" id="{B485DF8B-F27D-4CC6-B1CF-725643342F12}"/>
              </a:ext>
            </a:extLst>
          </p:cNvPr>
          <p:cNvPicPr>
            <a:picLocks noChangeAspect="1"/>
          </p:cNvPicPr>
          <p:nvPr/>
        </p:nvPicPr>
        <p:blipFill>
          <a:blip r:embed="rId4"/>
          <a:stretch>
            <a:fillRect/>
          </a:stretch>
        </p:blipFill>
        <p:spPr>
          <a:xfrm>
            <a:off x="5895925" y="4491639"/>
            <a:ext cx="5786303" cy="1216059"/>
          </a:xfrm>
          <a:prstGeom prst="rect">
            <a:avLst/>
          </a:prstGeom>
          <a:ln>
            <a:solidFill>
              <a:schemeClr val="bg1"/>
            </a:solidFill>
          </a:ln>
        </p:spPr>
      </p:pic>
    </p:spTree>
    <p:extLst>
      <p:ext uri="{BB962C8B-B14F-4D97-AF65-F5344CB8AC3E}">
        <p14:creationId xmlns:p14="http://schemas.microsoft.com/office/powerpoint/2010/main" val="1274654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CFB4A-B693-4F91-9E95-A76F31268FF7}"/>
              </a:ext>
            </a:extLst>
          </p:cNvPr>
          <p:cNvSpPr txBox="1">
            <a:spLocks/>
          </p:cNvSpPr>
          <p:nvPr/>
        </p:nvSpPr>
        <p:spPr>
          <a:xfrm>
            <a:off x="589812" y="94147"/>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4000" dirty="0">
                <a:solidFill>
                  <a:schemeClr val="tx1"/>
                </a:solidFill>
              </a:rPr>
              <a:t>Métricas por </a:t>
            </a:r>
          </a:p>
          <a:p>
            <a:r>
              <a:rPr lang="es-ES" sz="4000" dirty="0">
                <a:solidFill>
                  <a:schemeClr val="tx1"/>
                </a:solidFill>
              </a:rPr>
              <a:t>Dimensión:</a:t>
            </a:r>
          </a:p>
        </p:txBody>
      </p:sp>
      <p:sp>
        <p:nvSpPr>
          <p:cNvPr id="3" name="CuadroTexto 2">
            <a:extLst>
              <a:ext uri="{FF2B5EF4-FFF2-40B4-BE49-F238E27FC236}">
                <a16:creationId xmlns:a16="http://schemas.microsoft.com/office/drawing/2014/main" id="{38041C38-38AC-48D0-815E-C7ED807BB068}"/>
              </a:ext>
            </a:extLst>
          </p:cNvPr>
          <p:cNvSpPr txBox="1"/>
          <p:nvPr/>
        </p:nvSpPr>
        <p:spPr>
          <a:xfrm>
            <a:off x="5366604" y="1096660"/>
            <a:ext cx="5656608" cy="3477875"/>
          </a:xfrm>
          <a:prstGeom prst="rect">
            <a:avLst/>
          </a:prstGeom>
          <a:noFill/>
        </p:spPr>
        <p:txBody>
          <a:bodyPr wrap="square">
            <a:spAutoFit/>
          </a:bodyPr>
          <a:lstStyle/>
          <a:p>
            <a:pPr marL="742950" lvl="1" indent="-285750" algn="just">
              <a:buFont typeface="Arial" panose="020B0604020202020204" pitchFamily="34" charset="0"/>
              <a:buChar char="•"/>
              <a:defRPr/>
            </a:pPr>
            <a:r>
              <a:rPr lang="es-ES" sz="2000" dirty="0">
                <a:solidFill>
                  <a:schemeClr val="bg1"/>
                </a:solidFill>
              </a:rPr>
              <a:t>Unicidad:</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Consistencia:</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Oportunidad:</a:t>
            </a:r>
          </a:p>
          <a:p>
            <a:pPr marL="742950" lvl="1" indent="-285750" algn="just">
              <a:buFont typeface="Arial" panose="020B0604020202020204" pitchFamily="34" charset="0"/>
              <a:buChar char="•"/>
              <a:defRPr/>
            </a:pPr>
            <a:endParaRPr lang="es-CO" sz="2000" dirty="0">
              <a:solidFill>
                <a:schemeClr val="bg1"/>
              </a:solidFill>
            </a:endParaRPr>
          </a:p>
        </p:txBody>
      </p:sp>
      <p:pic>
        <p:nvPicPr>
          <p:cNvPr id="6" name="Imagen 5">
            <a:extLst>
              <a:ext uri="{FF2B5EF4-FFF2-40B4-BE49-F238E27FC236}">
                <a16:creationId xmlns:a16="http://schemas.microsoft.com/office/drawing/2014/main" id="{9B90DF62-042C-40AC-A51A-33777D7471D9}"/>
              </a:ext>
            </a:extLst>
          </p:cNvPr>
          <p:cNvPicPr>
            <a:picLocks noChangeAspect="1"/>
          </p:cNvPicPr>
          <p:nvPr/>
        </p:nvPicPr>
        <p:blipFill>
          <a:blip r:embed="rId2"/>
          <a:stretch>
            <a:fillRect/>
          </a:stretch>
        </p:blipFill>
        <p:spPr>
          <a:xfrm>
            <a:off x="5895925" y="1616766"/>
            <a:ext cx="6176805" cy="531604"/>
          </a:xfrm>
          <a:prstGeom prst="rect">
            <a:avLst/>
          </a:prstGeom>
          <a:ln>
            <a:solidFill>
              <a:schemeClr val="bg1"/>
            </a:solidFill>
          </a:ln>
        </p:spPr>
      </p:pic>
      <p:pic>
        <p:nvPicPr>
          <p:cNvPr id="11" name="Imagen 10">
            <a:extLst>
              <a:ext uri="{FF2B5EF4-FFF2-40B4-BE49-F238E27FC236}">
                <a16:creationId xmlns:a16="http://schemas.microsoft.com/office/drawing/2014/main" id="{F5720A04-071D-4B66-82A1-E7CA3ABA7381}"/>
              </a:ext>
            </a:extLst>
          </p:cNvPr>
          <p:cNvPicPr>
            <a:picLocks noChangeAspect="1"/>
          </p:cNvPicPr>
          <p:nvPr/>
        </p:nvPicPr>
        <p:blipFill>
          <a:blip r:embed="rId3"/>
          <a:stretch>
            <a:fillRect/>
          </a:stretch>
        </p:blipFill>
        <p:spPr>
          <a:xfrm>
            <a:off x="5895925" y="2939303"/>
            <a:ext cx="5876355" cy="489697"/>
          </a:xfrm>
          <a:prstGeom prst="rect">
            <a:avLst/>
          </a:prstGeom>
          <a:ln>
            <a:solidFill>
              <a:schemeClr val="bg1"/>
            </a:solidFill>
          </a:ln>
        </p:spPr>
      </p:pic>
      <p:pic>
        <p:nvPicPr>
          <p:cNvPr id="14" name="Imagen 13">
            <a:extLst>
              <a:ext uri="{FF2B5EF4-FFF2-40B4-BE49-F238E27FC236}">
                <a16:creationId xmlns:a16="http://schemas.microsoft.com/office/drawing/2014/main" id="{F2DAA42E-BE5F-42CC-A383-302120D8D53F}"/>
              </a:ext>
            </a:extLst>
          </p:cNvPr>
          <p:cNvPicPr>
            <a:picLocks noChangeAspect="1"/>
          </p:cNvPicPr>
          <p:nvPr/>
        </p:nvPicPr>
        <p:blipFill>
          <a:blip r:embed="rId4"/>
          <a:stretch>
            <a:fillRect/>
          </a:stretch>
        </p:blipFill>
        <p:spPr>
          <a:xfrm>
            <a:off x="5895925" y="4343177"/>
            <a:ext cx="5022564" cy="2044582"/>
          </a:xfrm>
          <a:prstGeom prst="rect">
            <a:avLst/>
          </a:prstGeom>
          <a:ln>
            <a:solidFill>
              <a:schemeClr val="bg1"/>
            </a:solidFill>
          </a:ln>
        </p:spPr>
      </p:pic>
    </p:spTree>
    <p:extLst>
      <p:ext uri="{BB962C8B-B14F-4D97-AF65-F5344CB8AC3E}">
        <p14:creationId xmlns:p14="http://schemas.microsoft.com/office/powerpoint/2010/main" val="1186558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0AFB4A-B0D5-4FD0-84D9-0F7D924D5A2E}"/>
              </a:ext>
            </a:extLst>
          </p:cNvPr>
          <p:cNvSpPr txBox="1">
            <a:spLocks/>
          </p:cNvSpPr>
          <p:nvPr/>
        </p:nvSpPr>
        <p:spPr>
          <a:xfrm>
            <a:off x="589812" y="94147"/>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4000" dirty="0">
                <a:solidFill>
                  <a:schemeClr val="tx1"/>
                </a:solidFill>
              </a:rPr>
              <a:t>Indicador de calidad </a:t>
            </a:r>
          </a:p>
          <a:p>
            <a:r>
              <a:rPr lang="es-ES" sz="4000" dirty="0">
                <a:solidFill>
                  <a:schemeClr val="tx1"/>
                </a:solidFill>
              </a:rPr>
              <a:t>de datos:</a:t>
            </a:r>
          </a:p>
        </p:txBody>
      </p:sp>
      <p:sp>
        <p:nvSpPr>
          <p:cNvPr id="4" name="CuadroTexto 3">
            <a:extLst>
              <a:ext uri="{FF2B5EF4-FFF2-40B4-BE49-F238E27FC236}">
                <a16:creationId xmlns:a16="http://schemas.microsoft.com/office/drawing/2014/main" id="{1DBAB678-EF17-46EB-A8BC-EDEF4ABDC8E6}"/>
              </a:ext>
            </a:extLst>
          </p:cNvPr>
          <p:cNvSpPr txBox="1"/>
          <p:nvPr/>
        </p:nvSpPr>
        <p:spPr>
          <a:xfrm>
            <a:off x="6096000" y="1913642"/>
            <a:ext cx="4823379" cy="3323987"/>
          </a:xfrm>
          <a:prstGeom prst="rect">
            <a:avLst/>
          </a:prstGeom>
          <a:noFill/>
        </p:spPr>
        <p:txBody>
          <a:bodyPr wrap="square">
            <a:spAutoFit/>
          </a:bodyPr>
          <a:lstStyle/>
          <a:p>
            <a:pPr lvl="1" algn="just">
              <a:defRPr/>
            </a:pPr>
            <a:r>
              <a:rPr lang="es-ES" sz="2400" b="1" dirty="0">
                <a:solidFill>
                  <a:schemeClr val="bg1"/>
                </a:solidFill>
              </a:rPr>
              <a:t>Reglas:</a:t>
            </a:r>
          </a:p>
          <a:p>
            <a:pPr lvl="1" algn="just">
              <a:defRPr/>
            </a:pPr>
            <a:endParaRPr lang="es-ES" sz="2400" b="1" dirty="0">
              <a:solidFill>
                <a:schemeClr val="bg1"/>
              </a:solidFill>
            </a:endParaRPr>
          </a:p>
          <a:p>
            <a:pPr lvl="1" algn="just">
              <a:defRPr/>
            </a:pPr>
            <a:r>
              <a:rPr lang="es-ES" b="1" dirty="0">
                <a:solidFill>
                  <a:schemeClr val="bg1"/>
                </a:solidFill>
              </a:rPr>
              <a:t>Solo datos de clientes activos.</a:t>
            </a:r>
          </a:p>
          <a:p>
            <a:pPr lvl="1" algn="just">
              <a:defRPr/>
            </a:pPr>
            <a:endParaRPr lang="es-ES" b="1" dirty="0">
              <a:solidFill>
                <a:schemeClr val="bg1"/>
              </a:solidFill>
            </a:endParaRPr>
          </a:p>
          <a:p>
            <a:pPr lvl="1" algn="just">
              <a:defRPr/>
            </a:pPr>
            <a:r>
              <a:rPr lang="es-ES" b="1" dirty="0">
                <a:solidFill>
                  <a:schemeClr val="bg1"/>
                </a:solidFill>
              </a:rPr>
              <a:t>Cada dimensión ≥ 90% = valor 1; &lt; 90% = valor 0.</a:t>
            </a:r>
          </a:p>
          <a:p>
            <a:pPr lvl="1" algn="just">
              <a:defRPr/>
            </a:pPr>
            <a:endParaRPr lang="es-ES" b="1" dirty="0">
              <a:solidFill>
                <a:schemeClr val="bg1"/>
              </a:solidFill>
            </a:endParaRPr>
          </a:p>
          <a:p>
            <a:pPr lvl="1" algn="just">
              <a:defRPr/>
            </a:pPr>
            <a:r>
              <a:rPr lang="es-ES" b="1" dirty="0">
                <a:solidFill>
                  <a:schemeClr val="bg1"/>
                </a:solidFill>
              </a:rPr>
              <a:t>Indicador = (Suma de valores 1 / total dimensiones evaluadas) × 100.</a:t>
            </a:r>
          </a:p>
          <a:p>
            <a:pPr lvl="1" algn="just">
              <a:defRPr/>
            </a:pPr>
            <a:endParaRPr lang="es-ES" b="1" dirty="0">
              <a:solidFill>
                <a:schemeClr val="bg1"/>
              </a:solidFill>
            </a:endParaRPr>
          </a:p>
          <a:p>
            <a:pPr lvl="1" algn="just">
              <a:defRPr/>
            </a:pPr>
            <a:r>
              <a:rPr lang="es-ES" b="1" dirty="0">
                <a:solidFill>
                  <a:schemeClr val="bg1"/>
                </a:solidFill>
              </a:rPr>
              <a:t>Se considera “adecuado” si es ≥ 90%.</a:t>
            </a:r>
            <a:endParaRPr lang="es-ES_tradnl" sz="2400" b="1" dirty="0">
              <a:solidFill>
                <a:schemeClr val="bg1"/>
              </a:solidFill>
            </a:endParaRPr>
          </a:p>
        </p:txBody>
      </p:sp>
      <p:sp>
        <p:nvSpPr>
          <p:cNvPr id="5" name="CuadroTexto 4">
            <a:extLst>
              <a:ext uri="{FF2B5EF4-FFF2-40B4-BE49-F238E27FC236}">
                <a16:creationId xmlns:a16="http://schemas.microsoft.com/office/drawing/2014/main" id="{B08806BF-B78F-4D33-91F6-6EC58B96CFFF}"/>
              </a:ext>
            </a:extLst>
          </p:cNvPr>
          <p:cNvSpPr txBox="1"/>
          <p:nvPr/>
        </p:nvSpPr>
        <p:spPr>
          <a:xfrm>
            <a:off x="304686" y="1913642"/>
            <a:ext cx="5406887" cy="2677656"/>
          </a:xfrm>
          <a:prstGeom prst="rect">
            <a:avLst/>
          </a:prstGeom>
          <a:noFill/>
        </p:spPr>
        <p:txBody>
          <a:bodyPr wrap="square">
            <a:spAutoFit/>
          </a:bodyPr>
          <a:lstStyle/>
          <a:p>
            <a:pPr lvl="1" algn="just">
              <a:defRPr/>
            </a:pPr>
            <a:r>
              <a:rPr lang="es-ES" sz="2400" b="1" dirty="0">
                <a:solidFill>
                  <a:srgbClr val="002060"/>
                </a:solidFill>
              </a:rPr>
              <a:t>Para estimar el indicador de calidad de datos, se deben agregar las dimensiones</a:t>
            </a:r>
          </a:p>
          <a:p>
            <a:pPr lvl="1" algn="just">
              <a:defRPr/>
            </a:pPr>
            <a:r>
              <a:rPr lang="es-ES" sz="2400" b="1" dirty="0">
                <a:solidFill>
                  <a:srgbClr val="002060"/>
                </a:solidFill>
              </a:rPr>
              <a:t>medidas en cada una de las variables analizadas, teniendo en cuenta los siguientes</a:t>
            </a:r>
          </a:p>
          <a:p>
            <a:pPr lvl="1" algn="just">
              <a:defRPr/>
            </a:pPr>
            <a:r>
              <a:rPr lang="es-ES" sz="2400" b="1" dirty="0">
                <a:solidFill>
                  <a:srgbClr val="002060"/>
                </a:solidFill>
              </a:rPr>
              <a:t>Lineamientos:</a:t>
            </a:r>
            <a:endParaRPr lang="es-ES_tradnl" sz="3200" b="1" dirty="0">
              <a:solidFill>
                <a:srgbClr val="002060"/>
              </a:solidFill>
            </a:endParaRPr>
          </a:p>
        </p:txBody>
      </p:sp>
    </p:spTree>
    <p:extLst>
      <p:ext uri="{BB962C8B-B14F-4D97-AF65-F5344CB8AC3E}">
        <p14:creationId xmlns:p14="http://schemas.microsoft.com/office/powerpoint/2010/main" val="280463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0AFB4A-B0D5-4FD0-84D9-0F7D924D5A2E}"/>
              </a:ext>
            </a:extLst>
          </p:cNvPr>
          <p:cNvSpPr txBox="1">
            <a:spLocks/>
          </p:cNvSpPr>
          <p:nvPr/>
        </p:nvSpPr>
        <p:spPr>
          <a:xfrm>
            <a:off x="589812" y="94147"/>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4000" dirty="0">
                <a:solidFill>
                  <a:schemeClr val="tx1"/>
                </a:solidFill>
              </a:rPr>
              <a:t>Comandos SQL de </a:t>
            </a:r>
          </a:p>
          <a:p>
            <a:r>
              <a:rPr lang="es-ES" sz="4000" dirty="0">
                <a:solidFill>
                  <a:schemeClr val="tx1"/>
                </a:solidFill>
              </a:rPr>
              <a:t>Verificación</a:t>
            </a:r>
          </a:p>
        </p:txBody>
      </p:sp>
      <p:sp>
        <p:nvSpPr>
          <p:cNvPr id="6" name="CuadroTexto 5">
            <a:extLst>
              <a:ext uri="{FF2B5EF4-FFF2-40B4-BE49-F238E27FC236}">
                <a16:creationId xmlns:a16="http://schemas.microsoft.com/office/drawing/2014/main" id="{D89C2FFF-0024-4FED-9272-8B54669C5189}"/>
              </a:ext>
            </a:extLst>
          </p:cNvPr>
          <p:cNvSpPr txBox="1"/>
          <p:nvPr/>
        </p:nvSpPr>
        <p:spPr>
          <a:xfrm>
            <a:off x="5687367" y="1141633"/>
            <a:ext cx="5656608" cy="5016758"/>
          </a:xfrm>
          <a:prstGeom prst="rect">
            <a:avLst/>
          </a:prstGeom>
          <a:noFill/>
        </p:spPr>
        <p:txBody>
          <a:bodyPr wrap="square">
            <a:spAutoFit/>
          </a:bodyPr>
          <a:lstStyle/>
          <a:p>
            <a:pPr lvl="1" algn="just">
              <a:defRPr/>
            </a:pPr>
            <a:r>
              <a:rPr lang="es-ES" sz="2000" b="1" dirty="0">
                <a:solidFill>
                  <a:schemeClr val="bg1"/>
                </a:solidFill>
              </a:rPr>
              <a:t>Algunas comandos en MySQL para verificar cálculos: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Completitud:     </a:t>
            </a:r>
            <a:r>
              <a:rPr lang="es-ES" sz="2000" dirty="0">
                <a:solidFill>
                  <a:srgbClr val="00B0F0"/>
                </a:solidFill>
                <a:latin typeface="Bahnschrift SemiBold SemiConden" panose="020B0502040204020203" pitchFamily="34" charset="0"/>
              </a:rPr>
              <a:t>COUNT</a:t>
            </a:r>
            <a:r>
              <a:rPr lang="es-ES" sz="2000" dirty="0">
                <a:solidFill>
                  <a:schemeClr val="bg1"/>
                </a:solidFill>
                <a:latin typeface="Bahnschrift SemiBold SemiConden" panose="020B0502040204020203" pitchFamily="34" charset="0"/>
              </a:rPr>
              <a:t>(*) - </a:t>
            </a:r>
            <a:r>
              <a:rPr lang="es-ES" sz="2000" dirty="0">
                <a:solidFill>
                  <a:srgbClr val="00B0F0"/>
                </a:solidFill>
                <a:latin typeface="Bahnschrift SemiBold SemiConden" panose="020B0502040204020203" pitchFamily="34" charset="0"/>
              </a:rPr>
              <a:t>COUNT</a:t>
            </a:r>
            <a:r>
              <a:rPr lang="es-ES" sz="2000" dirty="0">
                <a:solidFill>
                  <a:schemeClr val="bg1"/>
                </a:solidFill>
                <a:latin typeface="Bahnschrift SemiBold SemiConden" panose="020B0502040204020203" pitchFamily="34" charset="0"/>
              </a:rPr>
              <a:t>(</a:t>
            </a:r>
            <a:r>
              <a:rPr lang="es-ES" sz="2000" dirty="0" err="1">
                <a:solidFill>
                  <a:schemeClr val="bg1"/>
                </a:solidFill>
                <a:latin typeface="Bahnschrift SemiBold SemiConden" panose="020B0502040204020203" pitchFamily="34" charset="0"/>
              </a:rPr>
              <a:t>column</a:t>
            </a:r>
            <a:r>
              <a:rPr lang="es-ES" sz="2000" dirty="0">
                <a:solidFill>
                  <a:schemeClr val="bg1"/>
                </a:solidFill>
                <a:latin typeface="Bahnschrift SemiBold SemiConden" panose="020B0502040204020203" pitchFamily="34" charset="0"/>
              </a:rPr>
              <a:t>)</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Validez: </a:t>
            </a:r>
            <a:r>
              <a:rPr lang="es-ES" sz="2000" dirty="0">
                <a:solidFill>
                  <a:srgbClr val="00B0F0"/>
                </a:solidFill>
                <a:latin typeface="Bahnschrift SemiBold SemiConden" panose="020B0502040204020203" pitchFamily="34" charset="0"/>
              </a:rPr>
              <a:t>REGEXP</a:t>
            </a:r>
            <a:r>
              <a:rPr lang="es-ES" sz="2000" dirty="0">
                <a:solidFill>
                  <a:schemeClr val="bg1"/>
                </a:solidFill>
                <a:latin typeface="Bahnschrift SemiBold SemiConden" panose="020B0502040204020203" pitchFamily="34" charset="0"/>
              </a:rPr>
              <a:t>, </a:t>
            </a:r>
            <a:r>
              <a:rPr lang="es-ES" sz="2000" dirty="0">
                <a:solidFill>
                  <a:srgbClr val="00B0F0"/>
                </a:solidFill>
                <a:latin typeface="Bahnschrift SemiBold SemiConden" panose="020B0502040204020203" pitchFamily="34" charset="0"/>
              </a:rPr>
              <a:t>LIKE</a:t>
            </a:r>
            <a:r>
              <a:rPr lang="es-ES" sz="2000" dirty="0">
                <a:solidFill>
                  <a:schemeClr val="bg1"/>
                </a:solidFill>
              </a:rPr>
              <a:t>, validaciones de fechas y correos.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Unicidad: agrupación por columnas duplicadas.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Precisión y consistencia: comparaciones y sumas entre tablas.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Oportunidad: fechas de actualización vs. fecha actual.</a:t>
            </a:r>
            <a:endParaRPr lang="es-CO" sz="2000" dirty="0">
              <a:solidFill>
                <a:schemeClr val="bg1"/>
              </a:solidFill>
            </a:endParaRPr>
          </a:p>
        </p:txBody>
      </p:sp>
      <p:pic>
        <p:nvPicPr>
          <p:cNvPr id="7" name="Imagen 6">
            <a:extLst>
              <a:ext uri="{FF2B5EF4-FFF2-40B4-BE49-F238E27FC236}">
                <a16:creationId xmlns:a16="http://schemas.microsoft.com/office/drawing/2014/main" id="{F01DCC4D-0649-4688-8735-FB609AAEA1A4}"/>
              </a:ext>
            </a:extLst>
          </p:cNvPr>
          <p:cNvPicPr>
            <a:picLocks noChangeAspect="1"/>
          </p:cNvPicPr>
          <p:nvPr/>
        </p:nvPicPr>
        <p:blipFill>
          <a:blip r:embed="rId2"/>
          <a:stretch>
            <a:fillRect/>
          </a:stretch>
        </p:blipFill>
        <p:spPr>
          <a:xfrm>
            <a:off x="1139066" y="1823002"/>
            <a:ext cx="3552825" cy="4457700"/>
          </a:xfrm>
          <a:prstGeom prst="rect">
            <a:avLst/>
          </a:prstGeom>
        </p:spPr>
      </p:pic>
    </p:spTree>
    <p:extLst>
      <p:ext uri="{BB962C8B-B14F-4D97-AF65-F5344CB8AC3E}">
        <p14:creationId xmlns:p14="http://schemas.microsoft.com/office/powerpoint/2010/main" val="3331503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27FB4A1-21A6-43A7-BF4E-D014E7A19DC8}"/>
              </a:ext>
            </a:extLst>
          </p:cNvPr>
          <p:cNvSpPr txBox="1"/>
          <p:nvPr/>
        </p:nvSpPr>
        <p:spPr>
          <a:xfrm>
            <a:off x="609600" y="418957"/>
            <a:ext cx="6096000" cy="584775"/>
          </a:xfrm>
          <a:prstGeom prst="rect">
            <a:avLst/>
          </a:prstGeom>
          <a:noFill/>
        </p:spPr>
        <p:txBody>
          <a:bodyPr wrap="square">
            <a:spAutoFit/>
          </a:bodyPr>
          <a:lstStyle/>
          <a:p>
            <a:r>
              <a:rPr lang="es-ES" sz="3200" dirty="0">
                <a:solidFill>
                  <a:schemeClr val="tx1"/>
                </a:solidFill>
              </a:rPr>
              <a:t>Recomendaciones</a:t>
            </a:r>
            <a:r>
              <a:rPr lang="es-ES" sz="1800" dirty="0">
                <a:solidFill>
                  <a:schemeClr val="tx1"/>
                </a:solidFill>
              </a:rPr>
              <a:t>:</a:t>
            </a:r>
          </a:p>
        </p:txBody>
      </p:sp>
      <p:sp>
        <p:nvSpPr>
          <p:cNvPr id="6" name="CuadroTexto 5">
            <a:extLst>
              <a:ext uri="{FF2B5EF4-FFF2-40B4-BE49-F238E27FC236}">
                <a16:creationId xmlns:a16="http://schemas.microsoft.com/office/drawing/2014/main" id="{6F6CB5CC-AB92-4CD4-9CC7-696E9CCB8E5C}"/>
              </a:ext>
            </a:extLst>
          </p:cNvPr>
          <p:cNvSpPr txBox="1"/>
          <p:nvPr/>
        </p:nvSpPr>
        <p:spPr>
          <a:xfrm>
            <a:off x="503583" y="2059416"/>
            <a:ext cx="5406887" cy="3785652"/>
          </a:xfrm>
          <a:prstGeom prst="rect">
            <a:avLst/>
          </a:prstGeom>
          <a:noFill/>
        </p:spPr>
        <p:txBody>
          <a:bodyPr wrap="square">
            <a:spAutoFit/>
          </a:bodyPr>
          <a:lstStyle/>
          <a:p>
            <a:pPr lvl="1" algn="just">
              <a:defRPr/>
            </a:pPr>
            <a:r>
              <a:rPr lang="es-ES" sz="2400" b="1" dirty="0">
                <a:solidFill>
                  <a:srgbClr val="002060"/>
                </a:solidFill>
              </a:rPr>
              <a:t>La calidad de los datos es clave para una gestión efectiva del riesgo LA/FT. Estas recomendaciones son clave para generar una herramienta técnica para supervisar, comparar y mejorar continuamente el manejo de información en las entidades financieras.</a:t>
            </a:r>
            <a:endParaRPr lang="es-ES_tradnl" sz="3200" b="1" dirty="0">
              <a:solidFill>
                <a:srgbClr val="002060"/>
              </a:solidFill>
            </a:endParaRPr>
          </a:p>
        </p:txBody>
      </p:sp>
      <p:sp>
        <p:nvSpPr>
          <p:cNvPr id="7" name="CuadroTexto 6">
            <a:extLst>
              <a:ext uri="{FF2B5EF4-FFF2-40B4-BE49-F238E27FC236}">
                <a16:creationId xmlns:a16="http://schemas.microsoft.com/office/drawing/2014/main" id="{93677D8E-FE1A-4839-858D-24F060FEBD38}"/>
              </a:ext>
            </a:extLst>
          </p:cNvPr>
          <p:cNvSpPr txBox="1"/>
          <p:nvPr/>
        </p:nvSpPr>
        <p:spPr>
          <a:xfrm>
            <a:off x="5910470" y="1565703"/>
            <a:ext cx="5656608" cy="3477875"/>
          </a:xfrm>
          <a:prstGeom prst="rect">
            <a:avLst/>
          </a:prstGeom>
          <a:noFill/>
        </p:spPr>
        <p:txBody>
          <a:bodyPr wrap="square">
            <a:spAutoFit/>
          </a:bodyPr>
          <a:lstStyle/>
          <a:p>
            <a:pPr lvl="1" algn="just">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Implementar alertas tempranas sobre calidad de datos.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Capacitación continua y especializada.</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Definir roles, responsabilidades y cultura organizacional de calidad de datos.</a:t>
            </a:r>
          </a:p>
          <a:p>
            <a:pPr marL="742950" lvl="1" indent="-285750" algn="just">
              <a:buFont typeface="Arial" panose="020B0604020202020204" pitchFamily="34" charset="0"/>
              <a:buChar char="•"/>
              <a:defRPr/>
            </a:pPr>
            <a:endParaRPr lang="es-ES" sz="2000" dirty="0">
              <a:solidFill>
                <a:schemeClr val="bg1"/>
              </a:solidFill>
            </a:endParaRPr>
          </a:p>
          <a:p>
            <a:pPr marL="742950" lvl="1" indent="-285750" algn="just">
              <a:buFont typeface="Arial" panose="020B0604020202020204" pitchFamily="34" charset="0"/>
              <a:buChar char="•"/>
              <a:defRPr/>
            </a:pPr>
            <a:r>
              <a:rPr lang="es-ES" sz="2000" dirty="0">
                <a:solidFill>
                  <a:schemeClr val="bg1"/>
                </a:solidFill>
              </a:rPr>
              <a:t>Establecer procesos de evaluación continua y ajuste.</a:t>
            </a:r>
            <a:endParaRPr lang="es-CO" sz="2000" dirty="0">
              <a:solidFill>
                <a:schemeClr val="bg1"/>
              </a:solidFill>
            </a:endParaRPr>
          </a:p>
        </p:txBody>
      </p:sp>
    </p:spTree>
    <p:extLst>
      <p:ext uri="{BB962C8B-B14F-4D97-AF65-F5344CB8AC3E}">
        <p14:creationId xmlns:p14="http://schemas.microsoft.com/office/powerpoint/2010/main" val="3895651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577B-1847-21BB-FDB8-E5F11637F4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FD578AB-E140-9434-E6A7-B5A20FDB09E2}"/>
              </a:ext>
            </a:extLst>
          </p:cNvPr>
          <p:cNvSpPr/>
          <p:nvPr/>
        </p:nvSpPr>
        <p:spPr>
          <a:xfrm>
            <a:off x="0" y="-19932"/>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E092F"/>
          </a:solidFill>
        </p:spPr>
        <p:txBody>
          <a:bodyPr wrap="square" lIns="0" tIns="0" rIns="0" bIns="0" rtlCol="0"/>
          <a:lstStyle/>
          <a:p>
            <a:endParaRPr>
              <a:solidFill>
                <a:schemeClr val="bg1"/>
              </a:solidFill>
            </a:endParaRPr>
          </a:p>
        </p:txBody>
      </p:sp>
      <p:sp>
        <p:nvSpPr>
          <p:cNvPr id="4" name="object 4">
            <a:extLst>
              <a:ext uri="{FF2B5EF4-FFF2-40B4-BE49-F238E27FC236}">
                <a16:creationId xmlns:a16="http://schemas.microsoft.com/office/drawing/2014/main" id="{07FD3E57-C2C8-9B10-030A-0AB2066F6808}"/>
              </a:ext>
            </a:extLst>
          </p:cNvPr>
          <p:cNvSpPr txBox="1"/>
          <p:nvPr/>
        </p:nvSpPr>
        <p:spPr>
          <a:xfrm>
            <a:off x="1103172" y="1587195"/>
            <a:ext cx="10311130" cy="382156"/>
          </a:xfrm>
          <a:prstGeom prst="rect">
            <a:avLst/>
          </a:prstGeom>
        </p:spPr>
        <p:txBody>
          <a:bodyPr vert="horz" wrap="square" lIns="0" tIns="12700" rIns="0" bIns="0" rtlCol="0">
            <a:spAutoFit/>
          </a:bodyPr>
          <a:lstStyle/>
          <a:p>
            <a:pPr marL="12065" marR="6350" algn="just">
              <a:lnSpc>
                <a:spcPct val="100000"/>
              </a:lnSpc>
              <a:spcBef>
                <a:spcPts val="5"/>
              </a:spcBef>
              <a:buClr>
                <a:srgbClr val="C9E9F9"/>
              </a:buClr>
              <a:tabLst>
                <a:tab pos="452755" algn="l"/>
              </a:tabLst>
            </a:pPr>
            <a:endParaRPr sz="2400" dirty="0">
              <a:latin typeface="Arial MT"/>
              <a:cs typeface="Arial MT"/>
            </a:endParaRPr>
          </a:p>
        </p:txBody>
      </p:sp>
      <p:sp>
        <p:nvSpPr>
          <p:cNvPr id="5" name="CuadroTexto 4">
            <a:extLst>
              <a:ext uri="{FF2B5EF4-FFF2-40B4-BE49-F238E27FC236}">
                <a16:creationId xmlns:a16="http://schemas.microsoft.com/office/drawing/2014/main" id="{26523F83-946E-9F9C-B53D-12E9C4E18EFB}"/>
              </a:ext>
            </a:extLst>
          </p:cNvPr>
          <p:cNvSpPr txBox="1"/>
          <p:nvPr/>
        </p:nvSpPr>
        <p:spPr>
          <a:xfrm>
            <a:off x="6095999" y="2184846"/>
            <a:ext cx="5861654" cy="1200329"/>
          </a:xfrm>
          <a:prstGeom prst="rect">
            <a:avLst/>
          </a:prstGeom>
        </p:spPr>
        <p:txBody>
          <a:bodyPr wrap="square" rtlCol="0" anchor="t" anchorCtr="0">
            <a:spAutoFit/>
          </a:bodyPr>
          <a:lstStyle/>
          <a:p>
            <a:pPr algn="ctr"/>
            <a:r>
              <a:rPr lang="es-CO" sz="3600" b="1" dirty="0">
                <a:solidFill>
                  <a:schemeClr val="bg1"/>
                </a:solidFill>
              </a:rPr>
              <a:t>SEGMENTACION ESTADÍSTICA</a:t>
            </a:r>
          </a:p>
        </p:txBody>
      </p:sp>
      <p:sp>
        <p:nvSpPr>
          <p:cNvPr id="6" name="CuadroTexto 5">
            <a:extLst>
              <a:ext uri="{FF2B5EF4-FFF2-40B4-BE49-F238E27FC236}">
                <a16:creationId xmlns:a16="http://schemas.microsoft.com/office/drawing/2014/main" id="{ACD2E37F-A4D8-F515-DAA6-6DC9DA5A7BD4}"/>
              </a:ext>
            </a:extLst>
          </p:cNvPr>
          <p:cNvSpPr txBox="1"/>
          <p:nvPr/>
        </p:nvSpPr>
        <p:spPr>
          <a:xfrm>
            <a:off x="10723418" y="581891"/>
            <a:ext cx="1016358" cy="1446550"/>
          </a:xfrm>
          <a:prstGeom prst="rect">
            <a:avLst/>
          </a:prstGeom>
        </p:spPr>
        <p:txBody>
          <a:bodyPr wrap="square" rtlCol="0" anchor="t" anchorCtr="0">
            <a:spAutoFit/>
          </a:bodyPr>
          <a:lstStyle/>
          <a:p>
            <a:pPr algn="l"/>
            <a:r>
              <a:rPr lang="es-ES" sz="8800" dirty="0">
                <a:solidFill>
                  <a:schemeClr val="tx2">
                    <a:lumMod val="20000"/>
                    <a:lumOff val="80000"/>
                  </a:schemeClr>
                </a:solidFill>
              </a:rPr>
              <a:t>7</a:t>
            </a:r>
            <a:endParaRPr lang="es-CO" sz="8800" dirty="0">
              <a:solidFill>
                <a:schemeClr val="tx2">
                  <a:lumMod val="20000"/>
                  <a:lumOff val="80000"/>
                </a:schemeClr>
              </a:solidFill>
            </a:endParaRPr>
          </a:p>
        </p:txBody>
      </p:sp>
      <p:pic>
        <p:nvPicPr>
          <p:cNvPr id="7" name="Imagen 6">
            <a:extLst>
              <a:ext uri="{FF2B5EF4-FFF2-40B4-BE49-F238E27FC236}">
                <a16:creationId xmlns:a16="http://schemas.microsoft.com/office/drawing/2014/main" id="{11574AED-74BC-E744-B413-53D07D34CD2A}"/>
              </a:ext>
            </a:extLst>
          </p:cNvPr>
          <p:cNvPicPr>
            <a:picLocks noChangeAspect="1"/>
          </p:cNvPicPr>
          <p:nvPr/>
        </p:nvPicPr>
        <p:blipFill>
          <a:blip r:embed="rId2"/>
          <a:stretch>
            <a:fillRect/>
          </a:stretch>
        </p:blipFill>
        <p:spPr>
          <a:xfrm>
            <a:off x="452224" y="1587195"/>
            <a:ext cx="5409428" cy="3095625"/>
          </a:xfrm>
          <a:prstGeom prst="rect">
            <a:avLst/>
          </a:prstGeom>
        </p:spPr>
      </p:pic>
    </p:spTree>
    <p:extLst>
      <p:ext uri="{BB962C8B-B14F-4D97-AF65-F5344CB8AC3E}">
        <p14:creationId xmlns:p14="http://schemas.microsoft.com/office/powerpoint/2010/main" val="4281051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E092F"/>
          </a:solidFill>
        </p:spPr>
        <p:txBody>
          <a:bodyPr wrap="square" lIns="0" tIns="0" rIns="0" bIns="0" rtlCol="0"/>
          <a:lstStyle/>
          <a:p>
            <a:endParaRPr>
              <a:solidFill>
                <a:schemeClr val="bg1"/>
              </a:solidFill>
            </a:endParaRPr>
          </a:p>
        </p:txBody>
      </p:sp>
      <p:sp>
        <p:nvSpPr>
          <p:cNvPr id="4" name="object 4"/>
          <p:cNvSpPr txBox="1"/>
          <p:nvPr/>
        </p:nvSpPr>
        <p:spPr>
          <a:xfrm>
            <a:off x="1103172" y="1587195"/>
            <a:ext cx="10311130" cy="2993127"/>
          </a:xfrm>
          <a:prstGeom prst="rect">
            <a:avLst/>
          </a:prstGeom>
        </p:spPr>
        <p:txBody>
          <a:bodyPr vert="horz" wrap="square" lIns="0" tIns="12700" rIns="0" bIns="0" rtlCol="0">
            <a:spAutoFit/>
          </a:bodyPr>
          <a:lstStyle/>
          <a:p>
            <a:pPr marL="452755" marR="6350" indent="-440690" algn="just">
              <a:lnSpc>
                <a:spcPct val="100000"/>
              </a:lnSpc>
              <a:spcBef>
                <a:spcPts val="100"/>
              </a:spcBef>
              <a:buClr>
                <a:srgbClr val="C9E9F9"/>
              </a:buClr>
              <a:buFont typeface="Wingdings"/>
              <a:buChar char=""/>
              <a:tabLst>
                <a:tab pos="452755" algn="l"/>
              </a:tabLst>
            </a:pPr>
            <a:r>
              <a:rPr lang="es-ES" sz="2400" dirty="0">
                <a:solidFill>
                  <a:srgbClr val="FFFFFF"/>
                </a:solidFill>
                <a:latin typeface="Arial MT"/>
                <a:cs typeface="Arial MT"/>
              </a:rPr>
              <a:t>Brindar las pautas del marco conceptual de segmentación estadística aplicado a factores de riesgo.</a:t>
            </a:r>
            <a:endParaRPr sz="2400" dirty="0">
              <a:latin typeface="Arial MT"/>
              <a:cs typeface="Arial MT"/>
            </a:endParaRPr>
          </a:p>
          <a:p>
            <a:pPr>
              <a:lnSpc>
                <a:spcPct val="100000"/>
              </a:lnSpc>
              <a:spcBef>
                <a:spcPts val="120"/>
              </a:spcBef>
              <a:buClr>
                <a:srgbClr val="C9E9F9"/>
              </a:buClr>
              <a:buFont typeface="Wingdings"/>
              <a:buChar char=""/>
            </a:pPr>
            <a:endParaRPr sz="2400" dirty="0">
              <a:latin typeface="Arial MT"/>
              <a:cs typeface="Arial MT"/>
            </a:endParaRPr>
          </a:p>
          <a:p>
            <a:pPr marL="452755" marR="6350" indent="-440690" algn="just">
              <a:lnSpc>
                <a:spcPct val="100000"/>
              </a:lnSpc>
              <a:spcBef>
                <a:spcPts val="5"/>
              </a:spcBef>
              <a:buClr>
                <a:srgbClr val="C9E9F9"/>
              </a:buClr>
              <a:buFont typeface="Wingdings"/>
              <a:buChar char=""/>
              <a:tabLst>
                <a:tab pos="452755" algn="l"/>
              </a:tabLst>
            </a:pPr>
            <a:r>
              <a:rPr lang="es-ES" sz="2400" dirty="0">
                <a:solidFill>
                  <a:srgbClr val="FFFFFF"/>
                </a:solidFill>
                <a:latin typeface="Arial MT"/>
                <a:cs typeface="Arial MT"/>
              </a:rPr>
              <a:t>Brindar las pautas técnicas para el entendimiento de la aplicación de la segmentación estadísticas a los factores de riesgo LAFT</a:t>
            </a:r>
            <a:endParaRPr sz="2400" dirty="0">
              <a:latin typeface="Arial MT"/>
              <a:cs typeface="Arial MT"/>
            </a:endParaRPr>
          </a:p>
          <a:p>
            <a:pPr>
              <a:lnSpc>
                <a:spcPct val="100000"/>
              </a:lnSpc>
              <a:spcBef>
                <a:spcPts val="120"/>
              </a:spcBef>
              <a:buClr>
                <a:srgbClr val="C9E9F9"/>
              </a:buClr>
              <a:buFont typeface="Wingdings"/>
              <a:buChar char=""/>
            </a:pPr>
            <a:endParaRPr sz="2400" dirty="0">
              <a:latin typeface="Arial MT"/>
              <a:cs typeface="Arial MT"/>
            </a:endParaRPr>
          </a:p>
          <a:p>
            <a:pPr marL="451484" marR="5080" indent="-439420" algn="just">
              <a:lnSpc>
                <a:spcPct val="100000"/>
              </a:lnSpc>
              <a:spcBef>
                <a:spcPts val="5"/>
              </a:spcBef>
              <a:buClr>
                <a:srgbClr val="C9E9F9"/>
              </a:buClr>
              <a:buFont typeface="Wingdings"/>
              <a:buChar char=""/>
              <a:tabLst>
                <a:tab pos="452755" algn="l"/>
              </a:tabLst>
            </a:pPr>
            <a:r>
              <a:rPr lang="es-ES" sz="2400" dirty="0">
                <a:solidFill>
                  <a:srgbClr val="FFFFFF"/>
                </a:solidFill>
                <a:latin typeface="Arial MT"/>
                <a:cs typeface="Arial MT"/>
              </a:rPr>
              <a:t>Brindar las pautas básicas para la modelación de segmentación estadística de los factores de riesgo LAFT</a:t>
            </a:r>
            <a:endParaRPr sz="2400" dirty="0">
              <a:latin typeface="Arial MT"/>
              <a:cs typeface="Arial MT"/>
            </a:endParaRPr>
          </a:p>
        </p:txBody>
      </p:sp>
      <p:sp>
        <p:nvSpPr>
          <p:cNvPr id="5" name="CuadroTexto 4">
            <a:extLst>
              <a:ext uri="{FF2B5EF4-FFF2-40B4-BE49-F238E27FC236}">
                <a16:creationId xmlns:a16="http://schemas.microsoft.com/office/drawing/2014/main" id="{8E46FDD8-CC27-7812-8421-25F7B1395E3E}"/>
              </a:ext>
            </a:extLst>
          </p:cNvPr>
          <p:cNvSpPr txBox="1"/>
          <p:nvPr/>
        </p:nvSpPr>
        <p:spPr>
          <a:xfrm>
            <a:off x="1400537" y="575001"/>
            <a:ext cx="5741043" cy="461665"/>
          </a:xfrm>
          <a:prstGeom prst="rect">
            <a:avLst/>
          </a:prstGeom>
        </p:spPr>
        <p:txBody>
          <a:bodyPr wrap="square" rtlCol="0" anchor="t" anchorCtr="0">
            <a:spAutoFit/>
          </a:bodyPr>
          <a:lstStyle/>
          <a:p>
            <a:pPr algn="l"/>
            <a:r>
              <a:rPr lang="es-CO" sz="2400" b="1" dirty="0">
                <a:solidFill>
                  <a:schemeClr val="bg1"/>
                </a:solidFill>
              </a:rPr>
              <a:t>OBJETIVOS PRINCIPALES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72419A3E-D9F3-4299-AA65-F6671410969D}"/>
              </a:ext>
            </a:extLst>
          </p:cNvPr>
          <p:cNvSpPr txBox="1">
            <a:spLocks/>
          </p:cNvSpPr>
          <p:nvPr/>
        </p:nvSpPr>
        <p:spPr>
          <a:xfrm>
            <a:off x="209085" y="0"/>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586" b="1" dirty="0">
                <a:solidFill>
                  <a:schemeClr val="tx1"/>
                </a:solidFill>
              </a:rPr>
              <a:t>¿Cuál es el objetivo de la segmentación? </a:t>
            </a:r>
            <a:endParaRPr lang="es-CO" sz="3586" b="1" dirty="0">
              <a:solidFill>
                <a:schemeClr val="tx1"/>
              </a:solidFill>
            </a:endParaRPr>
          </a:p>
        </p:txBody>
      </p:sp>
      <p:pic>
        <p:nvPicPr>
          <p:cNvPr id="7" name="Imagen 6">
            <a:extLst>
              <a:ext uri="{FF2B5EF4-FFF2-40B4-BE49-F238E27FC236}">
                <a16:creationId xmlns:a16="http://schemas.microsoft.com/office/drawing/2014/main" id="{9734F25C-2DB0-8DC2-BD9A-58A8921A8835}"/>
              </a:ext>
            </a:extLst>
          </p:cNvPr>
          <p:cNvPicPr>
            <a:picLocks noChangeAspect="1"/>
          </p:cNvPicPr>
          <p:nvPr/>
        </p:nvPicPr>
        <p:blipFill>
          <a:blip r:embed="rId3"/>
          <a:srcRect b="6001"/>
          <a:stretch>
            <a:fillRect/>
          </a:stretch>
        </p:blipFill>
        <p:spPr>
          <a:xfrm>
            <a:off x="609600" y="1368339"/>
            <a:ext cx="10321636" cy="4990898"/>
          </a:xfrm>
          <a:prstGeom prst="rect">
            <a:avLst/>
          </a:prstGeom>
        </p:spPr>
      </p:pic>
    </p:spTree>
    <p:extLst>
      <p:ext uri="{BB962C8B-B14F-4D97-AF65-F5344CB8AC3E}">
        <p14:creationId xmlns:p14="http://schemas.microsoft.com/office/powerpoint/2010/main" val="3860269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357CD94-56B1-418F-94B5-7ADC27180769}"/>
              </a:ext>
            </a:extLst>
          </p:cNvPr>
          <p:cNvSpPr txBox="1">
            <a:spLocks/>
          </p:cNvSpPr>
          <p:nvPr/>
        </p:nvSpPr>
        <p:spPr>
          <a:xfrm>
            <a:off x="170499" y="20953"/>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rPr>
              <a:t>Concepto y Metodologías </a:t>
            </a:r>
            <a:endParaRPr lang="es-CO" sz="1395" b="1" dirty="0">
              <a:solidFill>
                <a:schemeClr val="tx1"/>
              </a:solidFill>
            </a:endParaRPr>
          </a:p>
        </p:txBody>
      </p:sp>
      <p:pic>
        <p:nvPicPr>
          <p:cNvPr id="5" name="Picture 16" descr="Resultado de imagen para clientes animadas">
            <a:extLst>
              <a:ext uri="{FF2B5EF4-FFF2-40B4-BE49-F238E27FC236}">
                <a16:creationId xmlns:a16="http://schemas.microsoft.com/office/drawing/2014/main" id="{1D54E834-A5D8-46F0-A252-7651EF7D843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62137" y="4457074"/>
            <a:ext cx="1201414" cy="11737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 name="7 Rectángulo redondeado">
            <a:extLst>
              <a:ext uri="{FF2B5EF4-FFF2-40B4-BE49-F238E27FC236}">
                <a16:creationId xmlns:a16="http://schemas.microsoft.com/office/drawing/2014/main" id="{CC70CB34-79DC-46E2-AFB5-D2B5ECA4FF31}"/>
              </a:ext>
            </a:extLst>
          </p:cNvPr>
          <p:cNvSpPr/>
          <p:nvPr/>
        </p:nvSpPr>
        <p:spPr>
          <a:xfrm>
            <a:off x="3012991" y="5756041"/>
            <a:ext cx="700033" cy="462734"/>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598" dirty="0"/>
              <a:t>Casos Observados</a:t>
            </a:r>
            <a:endParaRPr lang="es-CO" sz="598" dirty="0"/>
          </a:p>
        </p:txBody>
      </p:sp>
      <p:pic>
        <p:nvPicPr>
          <p:cNvPr id="7" name="Picture 18" descr="Resultado de imagen para objetivo animadas">
            <a:extLst>
              <a:ext uri="{FF2B5EF4-FFF2-40B4-BE49-F238E27FC236}">
                <a16:creationId xmlns:a16="http://schemas.microsoft.com/office/drawing/2014/main" id="{EB74D959-792F-4BC4-81AE-96381DD8B77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97634" y="4470056"/>
            <a:ext cx="972686" cy="11737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17 Rectángulo redondeado">
            <a:extLst>
              <a:ext uri="{FF2B5EF4-FFF2-40B4-BE49-F238E27FC236}">
                <a16:creationId xmlns:a16="http://schemas.microsoft.com/office/drawing/2014/main" id="{DBA52599-CBBB-4C55-A573-8E8AB6EDDFAF}"/>
              </a:ext>
            </a:extLst>
          </p:cNvPr>
          <p:cNvSpPr/>
          <p:nvPr/>
        </p:nvSpPr>
        <p:spPr>
          <a:xfrm>
            <a:off x="4947291" y="5745815"/>
            <a:ext cx="700033" cy="462734"/>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598" dirty="0"/>
              <a:t>Objetivos</a:t>
            </a:r>
            <a:endParaRPr lang="es-CO" sz="598" dirty="0"/>
          </a:p>
        </p:txBody>
      </p:sp>
      <p:sp>
        <p:nvSpPr>
          <p:cNvPr id="9" name="19 Flecha derecha">
            <a:extLst>
              <a:ext uri="{FF2B5EF4-FFF2-40B4-BE49-F238E27FC236}">
                <a16:creationId xmlns:a16="http://schemas.microsoft.com/office/drawing/2014/main" id="{574A8BA6-F227-4214-B61D-7C318C4DA237}"/>
              </a:ext>
            </a:extLst>
          </p:cNvPr>
          <p:cNvSpPr/>
          <p:nvPr/>
        </p:nvSpPr>
        <p:spPr>
          <a:xfrm>
            <a:off x="5822331" y="4830571"/>
            <a:ext cx="700033" cy="4652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697" dirty="0"/>
              <a:t>Entrenar</a:t>
            </a:r>
            <a:endParaRPr lang="es-CO" sz="697" dirty="0"/>
          </a:p>
        </p:txBody>
      </p:sp>
      <p:pic>
        <p:nvPicPr>
          <p:cNvPr id="10" name="Picture 20" descr="Resultado de imagen para cubos de informaciona nimadas">
            <a:extLst>
              <a:ext uri="{FF2B5EF4-FFF2-40B4-BE49-F238E27FC236}">
                <a16:creationId xmlns:a16="http://schemas.microsoft.com/office/drawing/2014/main" id="{A0D28E87-8A35-4885-BFB2-FFB791E407D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651080" y="4484856"/>
            <a:ext cx="1208255" cy="11737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21 Rectángulo redondeado">
            <a:extLst>
              <a:ext uri="{FF2B5EF4-FFF2-40B4-BE49-F238E27FC236}">
                <a16:creationId xmlns:a16="http://schemas.microsoft.com/office/drawing/2014/main" id="{127B1210-9576-461D-AD58-71B9DB78E4D1}"/>
              </a:ext>
            </a:extLst>
          </p:cNvPr>
          <p:cNvSpPr/>
          <p:nvPr/>
        </p:nvSpPr>
        <p:spPr>
          <a:xfrm>
            <a:off x="6905540" y="5745815"/>
            <a:ext cx="700033" cy="462734"/>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598" dirty="0"/>
              <a:t>Modelo Predictivo</a:t>
            </a:r>
            <a:endParaRPr lang="es-CO" sz="598" dirty="0"/>
          </a:p>
        </p:txBody>
      </p:sp>
      <p:sp>
        <p:nvSpPr>
          <p:cNvPr id="12" name="22 Flecha derecha">
            <a:extLst>
              <a:ext uri="{FF2B5EF4-FFF2-40B4-BE49-F238E27FC236}">
                <a16:creationId xmlns:a16="http://schemas.microsoft.com/office/drawing/2014/main" id="{96FCA610-F5EB-4C07-9610-FC61ADEE8DA5}"/>
              </a:ext>
            </a:extLst>
          </p:cNvPr>
          <p:cNvSpPr/>
          <p:nvPr/>
        </p:nvSpPr>
        <p:spPr>
          <a:xfrm>
            <a:off x="7996117" y="4817787"/>
            <a:ext cx="698191" cy="4627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697" dirty="0"/>
              <a:t>Clasifica</a:t>
            </a:r>
            <a:endParaRPr lang="es-CO" sz="697" dirty="0"/>
          </a:p>
        </p:txBody>
      </p:sp>
      <p:pic>
        <p:nvPicPr>
          <p:cNvPr id="13" name="Picture 22" descr="Imagen relacionada">
            <a:extLst>
              <a:ext uri="{FF2B5EF4-FFF2-40B4-BE49-F238E27FC236}">
                <a16:creationId xmlns:a16="http://schemas.microsoft.com/office/drawing/2014/main" id="{302AB528-EB1F-4D2F-91B0-65ECE1EA72E5}"/>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r="-5308"/>
          <a:stretch/>
        </p:blipFill>
        <p:spPr bwMode="auto">
          <a:xfrm>
            <a:off x="8801591" y="4463976"/>
            <a:ext cx="896077" cy="11657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3115A889-D448-122A-BA97-1844724A0A09}"/>
              </a:ext>
            </a:extLst>
          </p:cNvPr>
          <p:cNvSpPr txBox="1"/>
          <p:nvPr/>
        </p:nvSpPr>
        <p:spPr>
          <a:xfrm>
            <a:off x="5950638" y="2302638"/>
            <a:ext cx="6097772" cy="1015663"/>
          </a:xfrm>
          <a:prstGeom prst="rect">
            <a:avLst/>
          </a:prstGeom>
          <a:noFill/>
        </p:spPr>
        <p:txBody>
          <a:bodyPr wrap="square">
            <a:spAutoFit/>
          </a:bodyPr>
          <a:lstStyle/>
          <a:p>
            <a:pPr lvl="1" algn="just">
              <a:defRPr/>
            </a:pPr>
            <a:r>
              <a:rPr lang="es-ES_tradnl" sz="2400" b="1" dirty="0">
                <a:solidFill>
                  <a:srgbClr val="002060"/>
                </a:solidFill>
              </a:rPr>
              <a:t>Segmentación</a:t>
            </a:r>
          </a:p>
          <a:p>
            <a:pPr lvl="1" algn="just">
              <a:defRPr/>
            </a:pPr>
            <a:r>
              <a:rPr lang="es-CO" sz="1800" dirty="0">
                <a:solidFill>
                  <a:schemeClr val="bg1"/>
                </a:solidFill>
              </a:rPr>
              <a:t>Agrupar o detectar patrones, encontrar grupos homogéneos al interior y heterogéneos entre si.</a:t>
            </a:r>
          </a:p>
        </p:txBody>
      </p:sp>
      <p:sp>
        <p:nvSpPr>
          <p:cNvPr id="16" name="CuadroTexto 15">
            <a:extLst>
              <a:ext uri="{FF2B5EF4-FFF2-40B4-BE49-F238E27FC236}">
                <a16:creationId xmlns:a16="http://schemas.microsoft.com/office/drawing/2014/main" id="{004BB811-BA4D-A295-309E-038A72CC626B}"/>
              </a:ext>
            </a:extLst>
          </p:cNvPr>
          <p:cNvSpPr txBox="1"/>
          <p:nvPr/>
        </p:nvSpPr>
        <p:spPr>
          <a:xfrm>
            <a:off x="0" y="1920000"/>
            <a:ext cx="6097772" cy="2154436"/>
          </a:xfrm>
          <a:prstGeom prst="rect">
            <a:avLst/>
          </a:prstGeom>
          <a:noFill/>
        </p:spPr>
        <p:txBody>
          <a:bodyPr wrap="square">
            <a:spAutoFit/>
          </a:bodyPr>
          <a:lstStyle/>
          <a:p>
            <a:pPr lvl="1" algn="just">
              <a:defRPr/>
            </a:pPr>
            <a:r>
              <a:rPr lang="es-ES_tradnl" sz="3200" b="1" dirty="0">
                <a:solidFill>
                  <a:srgbClr val="002060"/>
                </a:solidFill>
              </a:rPr>
              <a:t>Clasificación</a:t>
            </a:r>
          </a:p>
          <a:p>
            <a:pPr lvl="1" algn="just">
              <a:defRPr/>
            </a:pPr>
            <a:r>
              <a:rPr lang="es-CO" sz="2400" dirty="0">
                <a:solidFill>
                  <a:schemeClr val="bg1"/>
                </a:solidFill>
              </a:rPr>
              <a:t>Predicciones o pronósticos basados en datos históricos</a:t>
            </a:r>
          </a:p>
          <a:p>
            <a:pPr lvl="1" algn="just">
              <a:defRPr/>
            </a:pPr>
            <a:r>
              <a:rPr lang="es-ES" sz="1800" dirty="0">
                <a:solidFill>
                  <a:schemeClr val="bg1"/>
                </a:solidFill>
              </a:rPr>
              <a:t>El modelo se crea usando los datos de los clientes (comportamiento observado), a este proceso se le denomina entrenamiento.</a:t>
            </a:r>
            <a:endParaRPr lang="es-CO" sz="2400" dirty="0">
              <a:solidFill>
                <a:schemeClr val="bg1"/>
              </a:solidFill>
            </a:endParaRPr>
          </a:p>
        </p:txBody>
      </p:sp>
    </p:spTree>
    <p:extLst>
      <p:ext uri="{BB962C8B-B14F-4D97-AF65-F5344CB8AC3E}">
        <p14:creationId xmlns:p14="http://schemas.microsoft.com/office/powerpoint/2010/main" val="4222011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5">
            <a:extLst>
              <a:ext uri="{FF2B5EF4-FFF2-40B4-BE49-F238E27FC236}">
                <a16:creationId xmlns:a16="http://schemas.microsoft.com/office/drawing/2014/main" id="{3DE6D842-6B31-C2E9-C45A-2D055D74E430}"/>
              </a:ext>
            </a:extLst>
          </p:cNvPr>
          <p:cNvSpPr>
            <a:spLocks noGrp="1"/>
          </p:cNvSpPr>
          <p:nvPr>
            <p:ph type="ftr" sz="quarter" idx="4294967295"/>
          </p:nvPr>
        </p:nvSpPr>
        <p:spPr>
          <a:xfrm>
            <a:off x="7132321" y="6337536"/>
            <a:ext cx="4297680" cy="362778"/>
          </a:xfrm>
        </p:spPr>
        <p:txBody>
          <a:bodyPr/>
          <a:lstStyle/>
          <a:p>
            <a:pPr>
              <a:spcAft>
                <a:spcPts val="598"/>
              </a:spcAft>
            </a:pPr>
            <a:r>
              <a:rPr lang="en-US" dirty="0"/>
              <a:t>
              </a:t>
            </a:r>
          </a:p>
        </p:txBody>
      </p:sp>
      <p:sp>
        <p:nvSpPr>
          <p:cNvPr id="8" name="Título 1">
            <a:extLst>
              <a:ext uri="{FF2B5EF4-FFF2-40B4-BE49-F238E27FC236}">
                <a16:creationId xmlns:a16="http://schemas.microsoft.com/office/drawing/2014/main" id="{32FCA3D4-3B47-453A-B8B5-955F67718429}"/>
              </a:ext>
            </a:extLst>
          </p:cNvPr>
          <p:cNvSpPr txBox="1">
            <a:spLocks/>
          </p:cNvSpPr>
          <p:nvPr/>
        </p:nvSpPr>
        <p:spPr>
          <a:xfrm>
            <a:off x="0" y="157686"/>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600" b="1" dirty="0">
                <a:solidFill>
                  <a:schemeClr val="bg1"/>
                </a:solidFill>
              </a:rPr>
              <a:t>1.2 CONCEPTOS CLAVE </a:t>
            </a:r>
          </a:p>
          <a:p>
            <a:r>
              <a:rPr lang="es-ES" sz="3600" b="1" dirty="0">
                <a:solidFill>
                  <a:schemeClr val="bg1"/>
                </a:solidFill>
              </a:rPr>
              <a:t>Tipos de variables: </a:t>
            </a:r>
            <a:endParaRPr lang="es-CO" sz="1200" b="1" dirty="0">
              <a:solidFill>
                <a:schemeClr val="bg1"/>
              </a:solidFill>
            </a:endParaRPr>
          </a:p>
        </p:txBody>
      </p:sp>
      <p:graphicFrame>
        <p:nvGraphicFramePr>
          <p:cNvPr id="9" name="1 CuadroTexto">
            <a:extLst>
              <a:ext uri="{FF2B5EF4-FFF2-40B4-BE49-F238E27FC236}">
                <a16:creationId xmlns:a16="http://schemas.microsoft.com/office/drawing/2014/main" id="{7385AD4D-EE86-432F-9359-B27AABCBD510}"/>
              </a:ext>
            </a:extLst>
          </p:cNvPr>
          <p:cNvGraphicFramePr/>
          <p:nvPr>
            <p:extLst>
              <p:ext uri="{D42A27DB-BD31-4B8C-83A1-F6EECF244321}">
                <p14:modId xmlns:p14="http://schemas.microsoft.com/office/powerpoint/2010/main" val="1894885764"/>
              </p:ext>
            </p:extLst>
          </p:nvPr>
        </p:nvGraphicFramePr>
        <p:xfrm>
          <a:off x="515572" y="1555845"/>
          <a:ext cx="11357773" cy="4963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9057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5EEE1C0-F7AF-47FB-98A6-1EC0DA9C40F4}"/>
              </a:ext>
            </a:extLst>
          </p:cNvPr>
          <p:cNvSpPr txBox="1">
            <a:spLocks/>
          </p:cNvSpPr>
          <p:nvPr/>
        </p:nvSpPr>
        <p:spPr>
          <a:xfrm>
            <a:off x="0" y="-628896"/>
            <a:ext cx="5615888" cy="1257792"/>
          </a:xfrm>
          <a:prstGeom prst="rect">
            <a:avLst/>
          </a:prstGeom>
        </p:spPr>
        <p:txBody>
          <a:bodyPr vert="horz" lIns="91084" tIns="45542" rIns="91084" bIns="45542" rtlCol="0"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ts val="598"/>
              </a:spcAft>
            </a:pPr>
            <a:r>
              <a:rPr lang="en-US" sz="3188" b="1" dirty="0" err="1">
                <a:solidFill>
                  <a:schemeClr val="accent3">
                    <a:lumMod val="75000"/>
                  </a:schemeClr>
                </a:solidFill>
                <a:latin typeface="+mj-lt"/>
                <a:ea typeface="+mj-ea"/>
                <a:cs typeface="+mj-cs"/>
              </a:rPr>
              <a:t>Concepto</a:t>
            </a:r>
            <a:r>
              <a:rPr lang="en-US" sz="3188" b="1" dirty="0">
                <a:solidFill>
                  <a:schemeClr val="accent3">
                    <a:lumMod val="75000"/>
                  </a:schemeClr>
                </a:solidFill>
                <a:latin typeface="+mj-lt"/>
                <a:ea typeface="+mj-ea"/>
                <a:cs typeface="+mj-cs"/>
              </a:rPr>
              <a:t> y </a:t>
            </a:r>
            <a:r>
              <a:rPr lang="en-US" sz="3188" b="1" dirty="0" err="1">
                <a:solidFill>
                  <a:schemeClr val="accent3">
                    <a:lumMod val="75000"/>
                  </a:schemeClr>
                </a:solidFill>
                <a:latin typeface="+mj-lt"/>
                <a:ea typeface="+mj-ea"/>
                <a:cs typeface="+mj-cs"/>
              </a:rPr>
              <a:t>Metodologías</a:t>
            </a:r>
            <a:r>
              <a:rPr lang="en-US" sz="3188" b="1" dirty="0">
                <a:solidFill>
                  <a:schemeClr val="accent3">
                    <a:lumMod val="75000"/>
                  </a:schemeClr>
                </a:solidFill>
                <a:latin typeface="+mj-lt"/>
                <a:ea typeface="+mj-ea"/>
                <a:cs typeface="+mj-cs"/>
              </a:rPr>
              <a:t> </a:t>
            </a:r>
          </a:p>
        </p:txBody>
      </p:sp>
      <p:sp>
        <p:nvSpPr>
          <p:cNvPr id="3" name="1 CuadroTexto">
            <a:extLst>
              <a:ext uri="{FF2B5EF4-FFF2-40B4-BE49-F238E27FC236}">
                <a16:creationId xmlns:a16="http://schemas.microsoft.com/office/drawing/2014/main" id="{F6488624-C9F6-48B9-ACE6-84B05F3414C3}"/>
              </a:ext>
            </a:extLst>
          </p:cNvPr>
          <p:cNvSpPr txBox="1"/>
          <p:nvPr/>
        </p:nvSpPr>
        <p:spPr>
          <a:xfrm>
            <a:off x="367462" y="1827096"/>
            <a:ext cx="5863217" cy="3991963"/>
          </a:xfrm>
          <a:prstGeom prst="rect">
            <a:avLst/>
          </a:prstGeom>
        </p:spPr>
        <p:txBody>
          <a:bodyPr vert="horz" lIns="91084" tIns="45542" rIns="91084" bIns="45542" rtlCol="0">
            <a:normAutofit/>
          </a:bodyPr>
          <a:lstStyle/>
          <a:p>
            <a:pPr>
              <a:lnSpc>
                <a:spcPct val="120000"/>
              </a:lnSpc>
              <a:spcBef>
                <a:spcPts val="996"/>
              </a:spcBef>
              <a:defRPr/>
            </a:pPr>
            <a:r>
              <a:rPr lang="en-US" sz="2400" b="1" dirty="0"/>
              <a:t>Clustering</a:t>
            </a:r>
          </a:p>
          <a:p>
            <a:pPr marL="227708" indent="-227708">
              <a:lnSpc>
                <a:spcPct val="120000"/>
              </a:lnSpc>
              <a:spcBef>
                <a:spcPts val="996"/>
              </a:spcBef>
              <a:buFont typeface="Arial" panose="020B0604020202020204" pitchFamily="34" charset="0"/>
              <a:buChar char="•"/>
              <a:defRPr/>
            </a:pPr>
            <a:endParaRPr lang="en-US" sz="2400" b="1" dirty="0"/>
          </a:p>
          <a:p>
            <a:pPr>
              <a:lnSpc>
                <a:spcPct val="120000"/>
              </a:lnSpc>
              <a:spcBef>
                <a:spcPts val="996"/>
              </a:spcBef>
              <a:defRPr/>
            </a:pPr>
            <a:r>
              <a:rPr lang="en-US" sz="2400" dirty="0"/>
              <a:t>En la </a:t>
            </a:r>
            <a:r>
              <a:rPr lang="en-US" sz="2400" dirty="0" err="1"/>
              <a:t>minería</a:t>
            </a:r>
            <a:r>
              <a:rPr lang="en-US" sz="2400" dirty="0"/>
              <a:t> no </a:t>
            </a:r>
            <a:r>
              <a:rPr lang="en-US" sz="2400" dirty="0" err="1"/>
              <a:t>supervisada</a:t>
            </a:r>
            <a:r>
              <a:rPr lang="en-US" sz="2400" dirty="0"/>
              <a:t> no se </a:t>
            </a:r>
            <a:r>
              <a:rPr lang="en-US" sz="2400" dirty="0" err="1"/>
              <a:t>cuenta</a:t>
            </a:r>
            <a:r>
              <a:rPr lang="en-US" sz="2400" dirty="0"/>
              <a:t> con </a:t>
            </a:r>
            <a:r>
              <a:rPr lang="en-US" sz="2400" dirty="0" err="1"/>
              <a:t>una</a:t>
            </a:r>
            <a:r>
              <a:rPr lang="en-US" sz="2400" dirty="0"/>
              <a:t> “</a:t>
            </a:r>
            <a:r>
              <a:rPr lang="en-US" sz="2400" dirty="0" err="1"/>
              <a:t>etiqueta</a:t>
            </a:r>
            <a:r>
              <a:rPr lang="en-US" sz="2400" dirty="0"/>
              <a:t> de </a:t>
            </a:r>
            <a:r>
              <a:rPr lang="en-US" sz="2400" dirty="0" err="1"/>
              <a:t>clase</a:t>
            </a:r>
            <a:r>
              <a:rPr lang="en-US" sz="2400" dirty="0"/>
              <a:t>”. En </a:t>
            </a:r>
            <a:r>
              <a:rPr lang="en-US" sz="2400" dirty="0" err="1"/>
              <a:t>este</a:t>
            </a:r>
            <a:r>
              <a:rPr lang="en-US" sz="2400" dirty="0"/>
              <a:t> </a:t>
            </a:r>
            <a:r>
              <a:rPr lang="en-US" sz="2400" dirty="0" err="1"/>
              <a:t>tipo</a:t>
            </a:r>
            <a:r>
              <a:rPr lang="en-US" sz="2400" dirty="0"/>
              <a:t> de </a:t>
            </a:r>
            <a:r>
              <a:rPr lang="en-US" sz="2400" dirty="0" err="1"/>
              <a:t>analítica</a:t>
            </a:r>
            <a:r>
              <a:rPr lang="en-US" sz="2400" dirty="0"/>
              <a:t> lo que se </a:t>
            </a:r>
            <a:r>
              <a:rPr lang="en-US" sz="2400" dirty="0" err="1"/>
              <a:t>busca</a:t>
            </a:r>
            <a:r>
              <a:rPr lang="en-US" sz="2400" dirty="0"/>
              <a:t> es </a:t>
            </a:r>
            <a:r>
              <a:rPr lang="en-US" sz="2400" dirty="0" err="1"/>
              <a:t>identificar</a:t>
            </a:r>
            <a:r>
              <a:rPr lang="en-US" sz="2400" dirty="0"/>
              <a:t> </a:t>
            </a:r>
            <a:r>
              <a:rPr lang="en-US" sz="2400" dirty="0" err="1"/>
              <a:t>una</a:t>
            </a:r>
            <a:r>
              <a:rPr lang="en-US" sz="2400" dirty="0"/>
              <a:t> </a:t>
            </a:r>
            <a:r>
              <a:rPr lang="en-US" sz="2400" dirty="0" err="1"/>
              <a:t>estructura</a:t>
            </a:r>
            <a:r>
              <a:rPr lang="en-US" sz="2400" dirty="0"/>
              <a:t> </a:t>
            </a:r>
            <a:r>
              <a:rPr lang="en-US" sz="2400" dirty="0" err="1"/>
              <a:t>presente</a:t>
            </a:r>
            <a:r>
              <a:rPr lang="en-US" sz="2400" dirty="0"/>
              <a:t> </a:t>
            </a:r>
            <a:r>
              <a:rPr lang="en-US" sz="2400" dirty="0" err="1"/>
              <a:t>en</a:t>
            </a:r>
            <a:r>
              <a:rPr lang="en-US" sz="2400" dirty="0"/>
              <a:t> </a:t>
            </a:r>
            <a:r>
              <a:rPr lang="en-US" sz="2400" dirty="0" err="1"/>
              <a:t>los</a:t>
            </a:r>
            <a:r>
              <a:rPr lang="en-US" sz="2400" dirty="0"/>
              <a:t> </a:t>
            </a:r>
            <a:r>
              <a:rPr lang="en-US" sz="2400" dirty="0" err="1"/>
              <a:t>datos</a:t>
            </a:r>
            <a:r>
              <a:rPr lang="en-US" sz="2400" dirty="0"/>
              <a:t>.</a:t>
            </a:r>
          </a:p>
          <a:p>
            <a:pPr marL="227708" lvl="1" indent="-227708">
              <a:lnSpc>
                <a:spcPct val="120000"/>
              </a:lnSpc>
              <a:spcBef>
                <a:spcPts val="996"/>
              </a:spcBef>
              <a:buFont typeface="Arial" panose="020B0604020202020204" pitchFamily="34" charset="0"/>
              <a:buChar char="•"/>
              <a:defRPr/>
            </a:pPr>
            <a:endParaRPr lang="en-US" sz="2400" dirty="0"/>
          </a:p>
          <a:p>
            <a:pPr marL="227708" lvl="1" indent="-227708">
              <a:lnSpc>
                <a:spcPct val="120000"/>
              </a:lnSpc>
              <a:spcBef>
                <a:spcPts val="996"/>
              </a:spcBef>
              <a:buFont typeface="Arial" panose="020B0604020202020204" pitchFamily="34" charset="0"/>
              <a:buChar char="•"/>
              <a:defRPr/>
            </a:pPr>
            <a:endParaRPr lang="en-US" sz="2400" dirty="0"/>
          </a:p>
          <a:p>
            <a:pPr marL="227708" lvl="1" indent="-227708">
              <a:lnSpc>
                <a:spcPct val="120000"/>
              </a:lnSpc>
              <a:spcBef>
                <a:spcPts val="996"/>
              </a:spcBef>
              <a:buFont typeface="Arial" panose="020B0604020202020204" pitchFamily="34" charset="0"/>
              <a:buChar char="•"/>
              <a:defRPr/>
            </a:pPr>
            <a:endParaRPr lang="en-US" sz="2400" dirty="0"/>
          </a:p>
          <a:p>
            <a:pPr marL="227708" lvl="2" indent="-227708">
              <a:lnSpc>
                <a:spcPct val="120000"/>
              </a:lnSpc>
              <a:spcBef>
                <a:spcPts val="996"/>
              </a:spcBef>
              <a:buFont typeface="Arial" panose="020B0604020202020204" pitchFamily="34" charset="0"/>
              <a:buChar char="•"/>
              <a:defRPr/>
            </a:pPr>
            <a:endParaRPr lang="en-US" sz="2400" dirty="0"/>
          </a:p>
        </p:txBody>
      </p:sp>
      <p:pic>
        <p:nvPicPr>
          <p:cNvPr id="4" name="Picture 4" descr="Comer fruta: mitos sobre la mejor hora para comerla">
            <a:extLst>
              <a:ext uri="{FF2B5EF4-FFF2-40B4-BE49-F238E27FC236}">
                <a16:creationId xmlns:a16="http://schemas.microsoft.com/office/drawing/2014/main" id="{9FB68352-8E9D-4663-A0FD-738841B3094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a:off x="6328393" y="2761068"/>
            <a:ext cx="4985785" cy="2804504"/>
          </a:xfrm>
          <a:prstGeom prst="rect">
            <a:avLst/>
          </a:prstGeom>
          <a:solidFill>
            <a:srgbClr val="FFFFFF"/>
          </a:solidFill>
        </p:spPr>
      </p:pic>
      <p:sp>
        <p:nvSpPr>
          <p:cNvPr id="14" name="Footer Placeholder 5">
            <a:extLst>
              <a:ext uri="{FF2B5EF4-FFF2-40B4-BE49-F238E27FC236}">
                <a16:creationId xmlns:a16="http://schemas.microsoft.com/office/drawing/2014/main" id="{3DE6D842-6B31-C2E9-C45A-2D055D74E430}"/>
              </a:ext>
            </a:extLst>
          </p:cNvPr>
          <p:cNvSpPr>
            <a:spLocks noGrp="1"/>
          </p:cNvSpPr>
          <p:nvPr>
            <p:ph type="ftr" sz="quarter" idx="4294967295"/>
          </p:nvPr>
        </p:nvSpPr>
        <p:spPr>
          <a:xfrm>
            <a:off x="7132321" y="6337536"/>
            <a:ext cx="4297680" cy="362778"/>
          </a:xfrm>
        </p:spPr>
        <p:txBody>
          <a:bodyPr/>
          <a:lstStyle/>
          <a:p>
            <a:pPr>
              <a:spcAft>
                <a:spcPts val="598"/>
              </a:spcAft>
            </a:pPr>
            <a:r>
              <a:rPr lang="en-US"/>
              <a:t>
              </a:t>
            </a:r>
          </a:p>
        </p:txBody>
      </p:sp>
      <p:sp>
        <p:nvSpPr>
          <p:cNvPr id="16" name="Slide Number Placeholder 6">
            <a:extLst>
              <a:ext uri="{FF2B5EF4-FFF2-40B4-BE49-F238E27FC236}">
                <a16:creationId xmlns:a16="http://schemas.microsoft.com/office/drawing/2014/main" id="{3EBA23CD-948D-7833-B3CB-EB6D5279E282}"/>
              </a:ext>
            </a:extLst>
          </p:cNvPr>
          <p:cNvSpPr>
            <a:spLocks noGrp="1"/>
          </p:cNvSpPr>
          <p:nvPr>
            <p:ph type="sldNum" sz="quarter" idx="4294967295"/>
          </p:nvPr>
        </p:nvSpPr>
        <p:spPr>
          <a:xfrm>
            <a:off x="11430001" y="6337536"/>
            <a:ext cx="521207" cy="362778"/>
          </a:xfrm>
        </p:spPr>
        <p:txBody>
          <a:bodyPr/>
          <a:lstStyle/>
          <a:p>
            <a:pPr>
              <a:spcAft>
                <a:spcPts val="598"/>
              </a:spcAft>
            </a:pPr>
            <a:fld id="{5E4DE196-8A13-4FF7-A07E-102851959EAB}" type="slidenum">
              <a:rPr lang="en-US" dirty="0"/>
              <a:pPr>
                <a:spcAft>
                  <a:spcPts val="598"/>
                </a:spcAft>
              </a:pPr>
              <a:t>60</a:t>
            </a:fld>
            <a:endParaRPr lang="en-US"/>
          </a:p>
        </p:txBody>
      </p:sp>
    </p:spTree>
    <p:extLst>
      <p:ext uri="{BB962C8B-B14F-4D97-AF65-F5344CB8AC3E}">
        <p14:creationId xmlns:p14="http://schemas.microsoft.com/office/powerpoint/2010/main" val="3931785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81F11ED-8819-49E1-BEBC-7CD8F62033C8}"/>
              </a:ext>
            </a:extLst>
          </p:cNvPr>
          <p:cNvSpPr txBox="1">
            <a:spLocks/>
          </p:cNvSpPr>
          <p:nvPr/>
        </p:nvSpPr>
        <p:spPr>
          <a:xfrm>
            <a:off x="520995" y="339075"/>
            <a:ext cx="3640713" cy="843280"/>
          </a:xfrm>
          <a:prstGeom prst="rect">
            <a:avLst/>
          </a:prstGeom>
        </p:spPr>
        <p:txBody>
          <a:bodyPr vert="horz" lIns="91084" tIns="45542" rIns="91084" bIns="45542" rtlCol="0" anchor="t">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ts val="598"/>
              </a:spcAft>
            </a:pPr>
            <a:r>
              <a:rPr lang="en-US" sz="4990" b="1" dirty="0">
                <a:solidFill>
                  <a:schemeClr val="accent3">
                    <a:lumMod val="75000"/>
                  </a:schemeClr>
                </a:solidFill>
                <a:latin typeface="+mj-lt"/>
                <a:ea typeface="+mj-ea"/>
                <a:cs typeface="+mj-cs"/>
              </a:rPr>
              <a:t>Clustering</a:t>
            </a:r>
          </a:p>
        </p:txBody>
      </p:sp>
      <p:sp>
        <p:nvSpPr>
          <p:cNvPr id="15" name="Footer Placeholder 5">
            <a:extLst>
              <a:ext uri="{FF2B5EF4-FFF2-40B4-BE49-F238E27FC236}">
                <a16:creationId xmlns:a16="http://schemas.microsoft.com/office/drawing/2014/main" id="{16B63767-E052-B4F3-537D-F25B39F67CE1}"/>
              </a:ext>
            </a:extLst>
          </p:cNvPr>
          <p:cNvSpPr>
            <a:spLocks noGrp="1"/>
          </p:cNvSpPr>
          <p:nvPr>
            <p:ph type="ftr" sz="quarter" idx="4294967295"/>
          </p:nvPr>
        </p:nvSpPr>
        <p:spPr>
          <a:xfrm>
            <a:off x="7132321" y="6337536"/>
            <a:ext cx="4297680" cy="362778"/>
          </a:xfrm>
        </p:spPr>
        <p:txBody>
          <a:bodyPr/>
          <a:lstStyle/>
          <a:p>
            <a:pPr>
              <a:spcAft>
                <a:spcPts val="598"/>
              </a:spcAft>
            </a:pPr>
            <a:r>
              <a:rPr lang="en-US"/>
              <a:t>
              </a:t>
            </a:r>
          </a:p>
        </p:txBody>
      </p:sp>
      <p:sp>
        <p:nvSpPr>
          <p:cNvPr id="17" name="Slide Number Placeholder 6">
            <a:extLst>
              <a:ext uri="{FF2B5EF4-FFF2-40B4-BE49-F238E27FC236}">
                <a16:creationId xmlns:a16="http://schemas.microsoft.com/office/drawing/2014/main" id="{34903EE5-A813-A73B-E4EF-14072636C2D6}"/>
              </a:ext>
            </a:extLst>
          </p:cNvPr>
          <p:cNvSpPr>
            <a:spLocks noGrp="1"/>
          </p:cNvSpPr>
          <p:nvPr>
            <p:ph type="sldNum" sz="quarter" idx="4294967295"/>
          </p:nvPr>
        </p:nvSpPr>
        <p:spPr>
          <a:xfrm>
            <a:off x="11430001" y="6337536"/>
            <a:ext cx="521207" cy="362778"/>
          </a:xfrm>
        </p:spPr>
        <p:txBody>
          <a:bodyPr/>
          <a:lstStyle/>
          <a:p>
            <a:pPr>
              <a:spcAft>
                <a:spcPts val="598"/>
              </a:spcAft>
            </a:pPr>
            <a:fld id="{5E4DE196-8A13-4FF7-A07E-102851959EAB}" type="slidenum">
              <a:rPr lang="en-US" dirty="0"/>
              <a:pPr>
                <a:spcAft>
                  <a:spcPts val="598"/>
                </a:spcAft>
              </a:pPr>
              <a:t>61</a:t>
            </a:fld>
            <a:endParaRPr lang="en-US"/>
          </a:p>
        </p:txBody>
      </p:sp>
      <p:graphicFrame>
        <p:nvGraphicFramePr>
          <p:cNvPr id="7" name="1 CuadroTexto">
            <a:extLst>
              <a:ext uri="{FF2B5EF4-FFF2-40B4-BE49-F238E27FC236}">
                <a16:creationId xmlns:a16="http://schemas.microsoft.com/office/drawing/2014/main" id="{FA84930F-DF0B-BDEC-C3E3-08D3E8672767}"/>
              </a:ext>
            </a:extLst>
          </p:cNvPr>
          <p:cNvGraphicFramePr/>
          <p:nvPr/>
        </p:nvGraphicFramePr>
        <p:xfrm>
          <a:off x="520995" y="1765005"/>
          <a:ext cx="10611293" cy="47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350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9538080" cy="766235"/>
          </a:xfrm>
          <a:prstGeom prst="rect">
            <a:avLst/>
          </a:prstGeom>
        </p:spPr>
        <p:txBody>
          <a:bodyPr vert="horz" wrap="square" lIns="0" tIns="12065" rIns="0" bIns="0" rtlCol="0">
            <a:spAutoFit/>
          </a:bodyPr>
          <a:lstStyle/>
          <a:p>
            <a:pPr marL="12700">
              <a:lnSpc>
                <a:spcPct val="100000"/>
              </a:lnSpc>
              <a:spcBef>
                <a:spcPts val="95"/>
              </a:spcBef>
            </a:pPr>
            <a:r>
              <a:rPr sz="4900" spc="-45" dirty="0">
                <a:solidFill>
                  <a:schemeClr val="accent3">
                    <a:lumMod val="75000"/>
                  </a:schemeClr>
                </a:solidFill>
              </a:rPr>
              <a:t>Método</a:t>
            </a:r>
            <a:r>
              <a:rPr sz="4900" spc="-175" dirty="0">
                <a:solidFill>
                  <a:schemeClr val="accent3">
                    <a:lumMod val="75000"/>
                  </a:schemeClr>
                </a:solidFill>
              </a:rPr>
              <a:t> </a:t>
            </a:r>
            <a:r>
              <a:rPr sz="4900" dirty="0">
                <a:solidFill>
                  <a:schemeClr val="accent3">
                    <a:lumMod val="75000"/>
                  </a:schemeClr>
                </a:solidFill>
              </a:rPr>
              <a:t>de</a:t>
            </a:r>
            <a:r>
              <a:rPr sz="4900" spc="-155" dirty="0">
                <a:solidFill>
                  <a:schemeClr val="accent3">
                    <a:lumMod val="75000"/>
                  </a:schemeClr>
                </a:solidFill>
              </a:rPr>
              <a:t> </a:t>
            </a:r>
            <a:r>
              <a:rPr sz="4900" dirty="0">
                <a:solidFill>
                  <a:schemeClr val="accent3">
                    <a:lumMod val="75000"/>
                  </a:schemeClr>
                </a:solidFill>
              </a:rPr>
              <a:t>las</a:t>
            </a:r>
            <a:r>
              <a:rPr sz="4900" spc="-170" dirty="0">
                <a:solidFill>
                  <a:schemeClr val="accent3">
                    <a:lumMod val="75000"/>
                  </a:schemeClr>
                </a:solidFill>
              </a:rPr>
              <a:t> </a:t>
            </a:r>
            <a:r>
              <a:rPr sz="4900" spc="-55" dirty="0">
                <a:solidFill>
                  <a:schemeClr val="accent3">
                    <a:lumMod val="75000"/>
                  </a:schemeClr>
                </a:solidFill>
              </a:rPr>
              <a:t>K-</a:t>
            </a:r>
            <a:r>
              <a:rPr sz="4900" spc="-10" dirty="0">
                <a:solidFill>
                  <a:schemeClr val="accent3">
                    <a:lumMod val="75000"/>
                  </a:schemeClr>
                </a:solidFill>
              </a:rPr>
              <a:t>Medias</a:t>
            </a:r>
            <a:endParaRPr sz="4900" dirty="0">
              <a:solidFill>
                <a:schemeClr val="accent3">
                  <a:lumMod val="75000"/>
                </a:schemeClr>
              </a:solidFill>
            </a:endParaRPr>
          </a:p>
        </p:txBody>
      </p:sp>
      <p:sp>
        <p:nvSpPr>
          <p:cNvPr id="3" name="object 3"/>
          <p:cNvSpPr txBox="1"/>
          <p:nvPr/>
        </p:nvSpPr>
        <p:spPr>
          <a:xfrm>
            <a:off x="3471927" y="2384425"/>
            <a:ext cx="4378325" cy="574040"/>
          </a:xfrm>
          <a:prstGeom prst="rect">
            <a:avLst/>
          </a:prstGeom>
        </p:spPr>
        <p:txBody>
          <a:bodyPr vert="horz" wrap="square" lIns="0" tIns="12700" rIns="0" bIns="0" rtlCol="0">
            <a:spAutoFit/>
          </a:bodyPr>
          <a:lstStyle/>
          <a:p>
            <a:pPr marL="12700">
              <a:spcBef>
                <a:spcPts val="100"/>
              </a:spcBef>
            </a:pPr>
            <a:r>
              <a:rPr sz="3600" i="1" spc="-35" dirty="0">
                <a:latin typeface="Calibri Light"/>
                <a:cs typeface="Calibri Light"/>
              </a:rPr>
              <a:t>Clustering</a:t>
            </a:r>
            <a:r>
              <a:rPr sz="3600" i="1" spc="-160" dirty="0">
                <a:latin typeface="Calibri Light"/>
                <a:cs typeface="Calibri Light"/>
              </a:rPr>
              <a:t> </a:t>
            </a:r>
            <a:r>
              <a:rPr sz="3600" i="1" dirty="0">
                <a:latin typeface="Calibri Light"/>
                <a:cs typeface="Calibri Light"/>
              </a:rPr>
              <a:t>No</a:t>
            </a:r>
            <a:r>
              <a:rPr sz="3600" i="1" spc="-120" dirty="0">
                <a:latin typeface="Calibri Light"/>
                <a:cs typeface="Calibri Light"/>
              </a:rPr>
              <a:t> </a:t>
            </a:r>
            <a:r>
              <a:rPr sz="3600" i="1" spc="-10" dirty="0">
                <a:latin typeface="Calibri Light"/>
                <a:cs typeface="Calibri Light"/>
              </a:rPr>
              <a:t>Jerárquico</a:t>
            </a:r>
            <a:endParaRPr sz="3600" dirty="0">
              <a:latin typeface="Calibri Light"/>
              <a:cs typeface="Calibri Light"/>
            </a:endParaRPr>
          </a:p>
        </p:txBody>
      </p:sp>
      <p:sp>
        <p:nvSpPr>
          <p:cNvPr id="4" name="object 4"/>
          <p:cNvSpPr txBox="1"/>
          <p:nvPr/>
        </p:nvSpPr>
        <p:spPr>
          <a:xfrm>
            <a:off x="9857358" y="6426809"/>
            <a:ext cx="102870" cy="197490"/>
          </a:xfrm>
          <a:prstGeom prst="rect">
            <a:avLst/>
          </a:prstGeom>
        </p:spPr>
        <p:txBody>
          <a:bodyPr vert="horz" wrap="square" lIns="0" tIns="12700" rIns="0" bIns="0" rtlCol="0">
            <a:spAutoFit/>
          </a:bodyPr>
          <a:lstStyle/>
          <a:p>
            <a:pPr marL="12700">
              <a:spcBef>
                <a:spcPts val="100"/>
              </a:spcBef>
            </a:pPr>
            <a:r>
              <a:rPr sz="1200" spc="-50" dirty="0">
                <a:solidFill>
                  <a:srgbClr val="888888"/>
                </a:solidFill>
                <a:latin typeface="Calibri"/>
                <a:cs typeface="Calibri"/>
              </a:rPr>
              <a:t>1</a:t>
            </a:r>
            <a:endParaRPr sz="12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26026" y="1689516"/>
            <a:ext cx="9946724" cy="2598788"/>
          </a:xfrm>
          <a:prstGeom prst="rect">
            <a:avLst/>
          </a:prstGeom>
        </p:spPr>
        <p:txBody>
          <a:bodyPr vert="horz" wrap="square" lIns="0" tIns="13335" rIns="0" bIns="0" rtlCol="0">
            <a:spAutoFit/>
          </a:bodyPr>
          <a:lstStyle/>
          <a:p>
            <a:pPr marL="355600" indent="-342900">
              <a:spcBef>
                <a:spcPts val="105"/>
              </a:spcBef>
              <a:buFont typeface="Calibri"/>
              <a:buChar char="-"/>
              <a:tabLst>
                <a:tab pos="355600" algn="l"/>
              </a:tabLst>
            </a:pPr>
            <a:r>
              <a:rPr sz="2800" i="1" spc="-10" dirty="0">
                <a:latin typeface="Calibri"/>
                <a:cs typeface="Calibri"/>
              </a:rPr>
              <a:t>Algoritmo</a:t>
            </a:r>
            <a:r>
              <a:rPr sz="2800" i="1" spc="-30" dirty="0">
                <a:latin typeface="Calibri"/>
                <a:cs typeface="Calibri"/>
              </a:rPr>
              <a:t> </a:t>
            </a:r>
            <a:r>
              <a:rPr sz="2800" i="1" dirty="0">
                <a:latin typeface="Calibri"/>
                <a:cs typeface="Calibri"/>
              </a:rPr>
              <a:t>K-</a:t>
            </a:r>
            <a:r>
              <a:rPr sz="2800" i="1" spc="-10" dirty="0">
                <a:latin typeface="Calibri"/>
                <a:cs typeface="Calibri"/>
              </a:rPr>
              <a:t>Means</a:t>
            </a:r>
            <a:endParaRPr sz="2800" dirty="0">
              <a:latin typeface="Calibri"/>
              <a:cs typeface="Calibri"/>
            </a:endParaRPr>
          </a:p>
          <a:p>
            <a:pPr marL="355600" indent="-342900">
              <a:buFont typeface="Calibri"/>
              <a:buChar char="-"/>
              <a:tabLst>
                <a:tab pos="355600" algn="l"/>
              </a:tabLst>
            </a:pPr>
            <a:r>
              <a:rPr sz="2800" i="1" spc="-20" dirty="0">
                <a:latin typeface="Calibri"/>
                <a:cs typeface="Calibri"/>
              </a:rPr>
              <a:t>Ventajas</a:t>
            </a:r>
            <a:r>
              <a:rPr sz="2800" i="1" spc="-60" dirty="0">
                <a:latin typeface="Calibri"/>
                <a:cs typeface="Calibri"/>
              </a:rPr>
              <a:t> </a:t>
            </a:r>
            <a:r>
              <a:rPr sz="2800" i="1" dirty="0">
                <a:latin typeface="Calibri"/>
                <a:cs typeface="Calibri"/>
              </a:rPr>
              <a:t>y</a:t>
            </a:r>
            <a:r>
              <a:rPr sz="2800" i="1" spc="-15" dirty="0">
                <a:latin typeface="Calibri"/>
                <a:cs typeface="Calibri"/>
              </a:rPr>
              <a:t> </a:t>
            </a:r>
            <a:r>
              <a:rPr sz="2800" i="1" spc="-10" dirty="0">
                <a:latin typeface="Calibri"/>
                <a:cs typeface="Calibri"/>
              </a:rPr>
              <a:t>Desventajas</a:t>
            </a:r>
            <a:endParaRPr sz="2800" dirty="0">
              <a:latin typeface="Calibri"/>
              <a:cs typeface="Calibri"/>
            </a:endParaRPr>
          </a:p>
          <a:p>
            <a:pPr marL="355600" indent="-342900">
              <a:buFont typeface="Calibri"/>
              <a:buChar char="-"/>
              <a:tabLst>
                <a:tab pos="355600" algn="l"/>
              </a:tabLst>
            </a:pPr>
            <a:r>
              <a:rPr sz="2800" i="1" dirty="0">
                <a:latin typeface="Calibri"/>
                <a:cs typeface="Calibri"/>
              </a:rPr>
              <a:t>Algunas</a:t>
            </a:r>
            <a:r>
              <a:rPr sz="2800" i="1" spc="-70" dirty="0">
                <a:latin typeface="Calibri"/>
                <a:cs typeface="Calibri"/>
              </a:rPr>
              <a:t> </a:t>
            </a:r>
            <a:r>
              <a:rPr sz="2800" i="1" dirty="0">
                <a:latin typeface="Calibri"/>
                <a:cs typeface="Calibri"/>
              </a:rPr>
              <a:t>variantes</a:t>
            </a:r>
            <a:r>
              <a:rPr sz="2800" i="1" spc="-55" dirty="0">
                <a:latin typeface="Calibri"/>
                <a:cs typeface="Calibri"/>
              </a:rPr>
              <a:t> </a:t>
            </a:r>
            <a:r>
              <a:rPr sz="2800" i="1" dirty="0">
                <a:latin typeface="Calibri"/>
                <a:cs typeface="Calibri"/>
              </a:rPr>
              <a:t>del</a:t>
            </a:r>
            <a:r>
              <a:rPr sz="2800" i="1" spc="-45" dirty="0">
                <a:latin typeface="Calibri"/>
                <a:cs typeface="Calibri"/>
              </a:rPr>
              <a:t> </a:t>
            </a:r>
            <a:r>
              <a:rPr sz="2800" i="1" dirty="0">
                <a:latin typeface="Calibri"/>
                <a:cs typeface="Calibri"/>
              </a:rPr>
              <a:t>K-</a:t>
            </a:r>
            <a:r>
              <a:rPr sz="2800" i="1" spc="-10" dirty="0">
                <a:latin typeface="Calibri"/>
                <a:cs typeface="Calibri"/>
              </a:rPr>
              <a:t>Means</a:t>
            </a:r>
            <a:endParaRPr sz="2800" dirty="0">
              <a:latin typeface="Calibri"/>
              <a:cs typeface="Calibri"/>
            </a:endParaRPr>
          </a:p>
          <a:p>
            <a:pPr marL="355600" indent="-342900">
              <a:buFont typeface="Calibri"/>
              <a:buChar char="-"/>
              <a:tabLst>
                <a:tab pos="355600" algn="l"/>
              </a:tabLst>
            </a:pPr>
            <a:r>
              <a:rPr sz="2800" i="1" dirty="0">
                <a:latin typeface="Calibri"/>
                <a:cs typeface="Calibri"/>
              </a:rPr>
              <a:t>Algunas</a:t>
            </a:r>
            <a:r>
              <a:rPr sz="2800" i="1" spc="-70" dirty="0">
                <a:latin typeface="Calibri"/>
                <a:cs typeface="Calibri"/>
              </a:rPr>
              <a:t> </a:t>
            </a:r>
            <a:r>
              <a:rPr sz="2800" i="1" dirty="0">
                <a:latin typeface="Calibri"/>
                <a:cs typeface="Calibri"/>
              </a:rPr>
              <a:t>técnicas</a:t>
            </a:r>
            <a:r>
              <a:rPr sz="2800" i="1" spc="-35" dirty="0">
                <a:latin typeface="Calibri"/>
                <a:cs typeface="Calibri"/>
              </a:rPr>
              <a:t> </a:t>
            </a:r>
            <a:r>
              <a:rPr sz="2800" i="1" dirty="0">
                <a:latin typeface="Calibri"/>
                <a:cs typeface="Calibri"/>
              </a:rPr>
              <a:t>para</a:t>
            </a:r>
            <a:r>
              <a:rPr sz="2800" i="1" spc="-55" dirty="0">
                <a:latin typeface="Calibri"/>
                <a:cs typeface="Calibri"/>
              </a:rPr>
              <a:t> </a:t>
            </a:r>
            <a:r>
              <a:rPr sz="2800" i="1" dirty="0">
                <a:latin typeface="Calibri"/>
                <a:cs typeface="Calibri"/>
              </a:rPr>
              <a:t>determinar</a:t>
            </a:r>
            <a:r>
              <a:rPr sz="2800" i="1" spc="-50" dirty="0">
                <a:latin typeface="Calibri"/>
                <a:cs typeface="Calibri"/>
              </a:rPr>
              <a:t> </a:t>
            </a:r>
            <a:r>
              <a:rPr sz="2800" i="1" dirty="0">
                <a:latin typeface="Calibri"/>
                <a:cs typeface="Calibri"/>
              </a:rPr>
              <a:t>la</a:t>
            </a:r>
            <a:r>
              <a:rPr sz="2800" i="1" spc="-50" dirty="0">
                <a:latin typeface="Calibri"/>
                <a:cs typeface="Calibri"/>
              </a:rPr>
              <a:t> </a:t>
            </a:r>
            <a:r>
              <a:rPr sz="2800" i="1" dirty="0">
                <a:latin typeface="Calibri"/>
                <a:cs typeface="Calibri"/>
              </a:rPr>
              <a:t>cantidad</a:t>
            </a:r>
            <a:r>
              <a:rPr sz="2800" i="1" spc="-45" dirty="0">
                <a:latin typeface="Calibri"/>
                <a:cs typeface="Calibri"/>
              </a:rPr>
              <a:t> </a:t>
            </a:r>
            <a:r>
              <a:rPr sz="2800" i="1" dirty="0">
                <a:latin typeface="Calibri"/>
                <a:cs typeface="Calibri"/>
              </a:rPr>
              <a:t>de</a:t>
            </a:r>
            <a:r>
              <a:rPr sz="2800" i="1" spc="-50" dirty="0">
                <a:latin typeface="Calibri"/>
                <a:cs typeface="Calibri"/>
              </a:rPr>
              <a:t> </a:t>
            </a:r>
            <a:r>
              <a:rPr sz="2800" i="1" spc="-10" dirty="0">
                <a:latin typeface="Calibri"/>
                <a:cs typeface="Calibri"/>
              </a:rPr>
              <a:t>clusters</a:t>
            </a:r>
            <a:endParaRPr sz="2800" dirty="0">
              <a:latin typeface="Calibri"/>
              <a:cs typeface="Calibri"/>
            </a:endParaRPr>
          </a:p>
          <a:p>
            <a:pPr marL="355600" indent="-342900">
              <a:buFont typeface="Calibri"/>
              <a:buChar char="-"/>
              <a:tabLst>
                <a:tab pos="355600" algn="l"/>
              </a:tabLst>
            </a:pPr>
            <a:r>
              <a:rPr sz="2800" i="1" dirty="0">
                <a:latin typeface="Calibri"/>
                <a:cs typeface="Calibri"/>
              </a:rPr>
              <a:t>Cohesión</a:t>
            </a:r>
            <a:r>
              <a:rPr sz="2800" i="1" spc="-50" dirty="0">
                <a:latin typeface="Calibri"/>
                <a:cs typeface="Calibri"/>
              </a:rPr>
              <a:t> </a:t>
            </a:r>
            <a:r>
              <a:rPr sz="2800" i="1" dirty="0">
                <a:latin typeface="Calibri"/>
                <a:cs typeface="Calibri"/>
              </a:rPr>
              <a:t>y</a:t>
            </a:r>
            <a:r>
              <a:rPr sz="2800" i="1" spc="-15" dirty="0">
                <a:latin typeface="Calibri"/>
                <a:cs typeface="Calibri"/>
              </a:rPr>
              <a:t> </a:t>
            </a:r>
            <a:r>
              <a:rPr sz="2800" i="1" dirty="0">
                <a:latin typeface="Calibri"/>
                <a:cs typeface="Calibri"/>
              </a:rPr>
              <a:t>separación</a:t>
            </a:r>
            <a:r>
              <a:rPr sz="2800" i="1" spc="-40" dirty="0">
                <a:latin typeface="Calibri"/>
                <a:cs typeface="Calibri"/>
              </a:rPr>
              <a:t> </a:t>
            </a:r>
            <a:r>
              <a:rPr sz="2800" i="1" dirty="0">
                <a:latin typeface="Calibri"/>
                <a:cs typeface="Calibri"/>
              </a:rPr>
              <a:t>de</a:t>
            </a:r>
            <a:r>
              <a:rPr sz="2800" i="1" spc="-15" dirty="0">
                <a:latin typeface="Calibri"/>
                <a:cs typeface="Calibri"/>
              </a:rPr>
              <a:t> </a:t>
            </a:r>
            <a:r>
              <a:rPr sz="2800" i="1" spc="-10" dirty="0">
                <a:latin typeface="Calibri"/>
                <a:cs typeface="Calibri"/>
              </a:rPr>
              <a:t>Clusters</a:t>
            </a:r>
            <a:endParaRPr sz="2800" dirty="0">
              <a:latin typeface="Calibri"/>
              <a:cs typeface="Calibri"/>
            </a:endParaRPr>
          </a:p>
          <a:p>
            <a:pPr marL="355600" indent="-342900">
              <a:buFont typeface="Calibri"/>
              <a:buChar char="-"/>
              <a:tabLst>
                <a:tab pos="355600" algn="l"/>
              </a:tabLst>
            </a:pPr>
            <a:r>
              <a:rPr sz="2800" i="1" dirty="0">
                <a:latin typeface="Calibri"/>
                <a:cs typeface="Calibri"/>
              </a:rPr>
              <a:t>Acciones</a:t>
            </a:r>
            <a:r>
              <a:rPr sz="2800" i="1" spc="-35" dirty="0">
                <a:latin typeface="Calibri"/>
                <a:cs typeface="Calibri"/>
              </a:rPr>
              <a:t> </a:t>
            </a:r>
            <a:r>
              <a:rPr sz="2800" i="1" dirty="0">
                <a:latin typeface="Calibri"/>
                <a:cs typeface="Calibri"/>
              </a:rPr>
              <a:t>previas</a:t>
            </a:r>
            <a:r>
              <a:rPr sz="2800" i="1" spc="-55" dirty="0">
                <a:latin typeface="Calibri"/>
                <a:cs typeface="Calibri"/>
              </a:rPr>
              <a:t> </a:t>
            </a:r>
            <a:r>
              <a:rPr sz="2800" i="1" dirty="0">
                <a:latin typeface="Calibri"/>
                <a:cs typeface="Calibri"/>
              </a:rPr>
              <a:t>al</a:t>
            </a:r>
            <a:r>
              <a:rPr sz="2800" i="1" spc="-20" dirty="0">
                <a:latin typeface="Calibri"/>
                <a:cs typeface="Calibri"/>
              </a:rPr>
              <a:t> </a:t>
            </a:r>
            <a:r>
              <a:rPr sz="2800" i="1" dirty="0">
                <a:latin typeface="Calibri"/>
                <a:cs typeface="Calibri"/>
              </a:rPr>
              <a:t>análisis</a:t>
            </a:r>
            <a:r>
              <a:rPr sz="2800" i="1" spc="-45" dirty="0">
                <a:latin typeface="Calibri"/>
                <a:cs typeface="Calibri"/>
              </a:rPr>
              <a:t> </a:t>
            </a:r>
            <a:r>
              <a:rPr sz="2800" i="1" dirty="0">
                <a:latin typeface="Calibri"/>
                <a:cs typeface="Calibri"/>
              </a:rPr>
              <a:t>con</a:t>
            </a:r>
            <a:r>
              <a:rPr sz="2800" i="1" spc="-25" dirty="0">
                <a:latin typeface="Calibri"/>
                <a:cs typeface="Calibri"/>
              </a:rPr>
              <a:t> </a:t>
            </a:r>
            <a:r>
              <a:rPr sz="2800" i="1" spc="-20" dirty="0">
                <a:latin typeface="Calibri"/>
                <a:cs typeface="Calibri"/>
              </a:rPr>
              <a:t>k-</a:t>
            </a:r>
            <a:r>
              <a:rPr sz="2800" i="1" spc="-10" dirty="0">
                <a:latin typeface="Calibri"/>
                <a:cs typeface="Calibri"/>
              </a:rPr>
              <a:t>Means</a:t>
            </a:r>
            <a:endParaRPr sz="2800" dirty="0">
              <a:latin typeface="Calibri"/>
              <a:cs typeface="Calibri"/>
            </a:endParaRPr>
          </a:p>
        </p:txBody>
      </p:sp>
      <p:sp>
        <p:nvSpPr>
          <p:cNvPr id="7" name="object 3">
            <a:extLst>
              <a:ext uri="{FF2B5EF4-FFF2-40B4-BE49-F238E27FC236}">
                <a16:creationId xmlns:a16="http://schemas.microsoft.com/office/drawing/2014/main" id="{8E982ADA-49F2-BB09-1B49-F69AA5AB484C}"/>
              </a:ext>
            </a:extLst>
          </p:cNvPr>
          <p:cNvSpPr txBox="1">
            <a:spLocks/>
          </p:cNvSpPr>
          <p:nvPr/>
        </p:nvSpPr>
        <p:spPr>
          <a:xfrm>
            <a:off x="473626" y="326610"/>
            <a:ext cx="1872455" cy="689932"/>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b="0" i="0" kern="1200">
                <a:solidFill>
                  <a:schemeClr val="tx1"/>
                </a:solidFill>
                <a:latin typeface="MarkPro-Book" panose="020B0604020101010102" pitchFamily="34" charset="77"/>
                <a:ea typeface="+mj-ea"/>
                <a:cs typeface="+mj-cs"/>
              </a:defRPr>
            </a:lvl1pPr>
          </a:lstStyle>
          <a:p>
            <a:pPr marL="12700">
              <a:lnSpc>
                <a:spcPct val="100000"/>
              </a:lnSpc>
              <a:spcBef>
                <a:spcPts val="100"/>
              </a:spcBef>
            </a:pPr>
            <a:r>
              <a:rPr lang="es-CO" spc="-75" dirty="0">
                <a:solidFill>
                  <a:schemeClr val="accent3">
                    <a:lumMod val="75000"/>
                  </a:schemeClr>
                </a:solidFill>
              </a:rPr>
              <a:t>Temas</a:t>
            </a:r>
          </a:p>
        </p:txBody>
      </p:sp>
      <p:sp>
        <p:nvSpPr>
          <p:cNvPr id="9" name="Título 8">
            <a:extLst>
              <a:ext uri="{FF2B5EF4-FFF2-40B4-BE49-F238E27FC236}">
                <a16:creationId xmlns:a16="http://schemas.microsoft.com/office/drawing/2014/main" id="{81C3E16E-8B3A-D9FE-1434-DB2AC1E232EC}"/>
              </a:ext>
            </a:extLst>
          </p:cNvPr>
          <p:cNvSpPr>
            <a:spLocks noGrp="1"/>
          </p:cNvSpPr>
          <p:nvPr>
            <p:ph type="title"/>
          </p:nvPr>
        </p:nvSpPr>
        <p:spPr/>
        <p:txBody>
          <a:bodyPr/>
          <a:lstStyle/>
          <a:p>
            <a:endParaRPr lang="es-CO"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66159" y="3322701"/>
            <a:ext cx="2451735" cy="764540"/>
          </a:xfrm>
          <a:prstGeom prst="rect">
            <a:avLst/>
          </a:prstGeom>
        </p:spPr>
        <p:txBody>
          <a:bodyPr vert="horz" wrap="square" lIns="0" tIns="8255" rIns="0" bIns="0" rtlCol="0">
            <a:spAutoFit/>
          </a:bodyPr>
          <a:lstStyle/>
          <a:p>
            <a:pPr marL="12700" marR="5080" algn="ctr">
              <a:lnSpc>
                <a:spcPct val="101600"/>
              </a:lnSpc>
              <a:spcBef>
                <a:spcPts val="65"/>
              </a:spcBef>
            </a:pPr>
            <a:r>
              <a:rPr sz="1600" spc="-20" dirty="0">
                <a:latin typeface="Calibri"/>
                <a:cs typeface="Calibri"/>
              </a:rPr>
              <a:t>SEGMENTACIÓN</a:t>
            </a:r>
            <a:r>
              <a:rPr sz="1600" spc="-25" dirty="0">
                <a:latin typeface="Calibri"/>
                <a:cs typeface="Calibri"/>
              </a:rPr>
              <a:t> </a:t>
            </a:r>
            <a:r>
              <a:rPr sz="1600" dirty="0">
                <a:latin typeface="Calibri"/>
                <a:cs typeface="Calibri"/>
              </a:rPr>
              <a:t>DE</a:t>
            </a:r>
            <a:r>
              <a:rPr sz="1600" spc="-30" dirty="0">
                <a:latin typeface="Calibri"/>
                <a:cs typeface="Calibri"/>
              </a:rPr>
              <a:t> </a:t>
            </a:r>
            <a:r>
              <a:rPr sz="1600" spc="-10" dirty="0">
                <a:latin typeface="Calibri"/>
                <a:cs typeface="Calibri"/>
              </a:rPr>
              <a:t>CLIENTES </a:t>
            </a:r>
            <a:r>
              <a:rPr sz="1600" spc="-25" dirty="0">
                <a:latin typeface="Calibri"/>
                <a:cs typeface="Calibri"/>
              </a:rPr>
              <a:t>PARA</a:t>
            </a:r>
            <a:r>
              <a:rPr sz="1600" spc="-40" dirty="0">
                <a:latin typeface="Calibri"/>
                <a:cs typeface="Calibri"/>
              </a:rPr>
              <a:t> </a:t>
            </a:r>
            <a:r>
              <a:rPr sz="1600" spc="-20" dirty="0">
                <a:latin typeface="Calibri"/>
                <a:cs typeface="Calibri"/>
              </a:rPr>
              <a:t>CAMPAÑAS</a:t>
            </a:r>
            <a:r>
              <a:rPr sz="1600" spc="-30" dirty="0">
                <a:latin typeface="Calibri"/>
                <a:cs typeface="Calibri"/>
              </a:rPr>
              <a:t> </a:t>
            </a:r>
            <a:r>
              <a:rPr sz="1600" spc="-25" dirty="0">
                <a:latin typeface="Calibri"/>
                <a:cs typeface="Calibri"/>
              </a:rPr>
              <a:t>DE </a:t>
            </a:r>
            <a:r>
              <a:rPr sz="1600" spc="-10" dirty="0">
                <a:latin typeface="Calibri"/>
                <a:cs typeface="Calibri"/>
              </a:rPr>
              <a:t>MARKETING</a:t>
            </a:r>
            <a:endParaRPr sz="1600" dirty="0">
              <a:latin typeface="Calibri"/>
              <a:cs typeface="Calibri"/>
            </a:endParaRPr>
          </a:p>
        </p:txBody>
      </p:sp>
      <p:grpSp>
        <p:nvGrpSpPr>
          <p:cNvPr id="3" name="object 3"/>
          <p:cNvGrpSpPr/>
          <p:nvPr/>
        </p:nvGrpSpPr>
        <p:grpSpPr>
          <a:xfrm>
            <a:off x="7395971" y="1933955"/>
            <a:ext cx="1308100" cy="1308100"/>
            <a:chOff x="5871971" y="1933955"/>
            <a:chExt cx="1308100" cy="1308100"/>
          </a:xfrm>
        </p:grpSpPr>
        <p:sp>
          <p:nvSpPr>
            <p:cNvPr id="4" name="object 4"/>
            <p:cNvSpPr/>
            <p:nvPr/>
          </p:nvSpPr>
          <p:spPr>
            <a:xfrm>
              <a:off x="5871971" y="1933955"/>
              <a:ext cx="1308100" cy="1308100"/>
            </a:xfrm>
            <a:custGeom>
              <a:avLst/>
              <a:gdLst/>
              <a:ahLst/>
              <a:cxnLst/>
              <a:rect l="l" t="t" r="r" b="b"/>
              <a:pathLst>
                <a:path w="1308100" h="1308100">
                  <a:moveTo>
                    <a:pt x="653796" y="0"/>
                  </a:moveTo>
                  <a:lnTo>
                    <a:pt x="605004" y="1793"/>
                  </a:lnTo>
                  <a:lnTo>
                    <a:pt x="557187" y="7089"/>
                  </a:lnTo>
                  <a:lnTo>
                    <a:pt x="510469" y="15761"/>
                  </a:lnTo>
                  <a:lnTo>
                    <a:pt x="464978" y="27682"/>
                  </a:lnTo>
                  <a:lnTo>
                    <a:pt x="420840" y="42727"/>
                  </a:lnTo>
                  <a:lnTo>
                    <a:pt x="378181" y="60768"/>
                  </a:lnTo>
                  <a:lnTo>
                    <a:pt x="337127" y="81680"/>
                  </a:lnTo>
                  <a:lnTo>
                    <a:pt x="297806" y="105335"/>
                  </a:lnTo>
                  <a:lnTo>
                    <a:pt x="260343" y="131608"/>
                  </a:lnTo>
                  <a:lnTo>
                    <a:pt x="224866" y="160372"/>
                  </a:lnTo>
                  <a:lnTo>
                    <a:pt x="191500" y="191500"/>
                  </a:lnTo>
                  <a:lnTo>
                    <a:pt x="160372" y="224866"/>
                  </a:lnTo>
                  <a:lnTo>
                    <a:pt x="131608" y="260343"/>
                  </a:lnTo>
                  <a:lnTo>
                    <a:pt x="105335" y="297806"/>
                  </a:lnTo>
                  <a:lnTo>
                    <a:pt x="81680" y="337127"/>
                  </a:lnTo>
                  <a:lnTo>
                    <a:pt x="60768" y="378181"/>
                  </a:lnTo>
                  <a:lnTo>
                    <a:pt x="42727" y="420840"/>
                  </a:lnTo>
                  <a:lnTo>
                    <a:pt x="27682" y="464978"/>
                  </a:lnTo>
                  <a:lnTo>
                    <a:pt x="15761" y="510469"/>
                  </a:lnTo>
                  <a:lnTo>
                    <a:pt x="7089" y="557187"/>
                  </a:lnTo>
                  <a:lnTo>
                    <a:pt x="1793" y="605004"/>
                  </a:lnTo>
                  <a:lnTo>
                    <a:pt x="0" y="653796"/>
                  </a:lnTo>
                  <a:lnTo>
                    <a:pt x="1793" y="702587"/>
                  </a:lnTo>
                  <a:lnTo>
                    <a:pt x="7089" y="750404"/>
                  </a:lnTo>
                  <a:lnTo>
                    <a:pt x="15761" y="797122"/>
                  </a:lnTo>
                  <a:lnTo>
                    <a:pt x="27682" y="842613"/>
                  </a:lnTo>
                  <a:lnTo>
                    <a:pt x="42727" y="886751"/>
                  </a:lnTo>
                  <a:lnTo>
                    <a:pt x="60768" y="929410"/>
                  </a:lnTo>
                  <a:lnTo>
                    <a:pt x="81680" y="970464"/>
                  </a:lnTo>
                  <a:lnTo>
                    <a:pt x="105335" y="1009785"/>
                  </a:lnTo>
                  <a:lnTo>
                    <a:pt x="131608" y="1047248"/>
                  </a:lnTo>
                  <a:lnTo>
                    <a:pt x="160372" y="1082725"/>
                  </a:lnTo>
                  <a:lnTo>
                    <a:pt x="191500" y="1116091"/>
                  </a:lnTo>
                  <a:lnTo>
                    <a:pt x="224866" y="1147219"/>
                  </a:lnTo>
                  <a:lnTo>
                    <a:pt x="260343" y="1175983"/>
                  </a:lnTo>
                  <a:lnTo>
                    <a:pt x="297806" y="1202256"/>
                  </a:lnTo>
                  <a:lnTo>
                    <a:pt x="337127" y="1225911"/>
                  </a:lnTo>
                  <a:lnTo>
                    <a:pt x="378181" y="1246823"/>
                  </a:lnTo>
                  <a:lnTo>
                    <a:pt x="420840" y="1264864"/>
                  </a:lnTo>
                  <a:lnTo>
                    <a:pt x="464978" y="1279909"/>
                  </a:lnTo>
                  <a:lnTo>
                    <a:pt x="510469" y="1291830"/>
                  </a:lnTo>
                  <a:lnTo>
                    <a:pt x="557187" y="1300502"/>
                  </a:lnTo>
                  <a:lnTo>
                    <a:pt x="605004" y="1305798"/>
                  </a:lnTo>
                  <a:lnTo>
                    <a:pt x="653796" y="1307592"/>
                  </a:lnTo>
                  <a:lnTo>
                    <a:pt x="702587" y="1305798"/>
                  </a:lnTo>
                  <a:lnTo>
                    <a:pt x="750404" y="1300502"/>
                  </a:lnTo>
                  <a:lnTo>
                    <a:pt x="797122" y="1291830"/>
                  </a:lnTo>
                  <a:lnTo>
                    <a:pt x="842613" y="1279909"/>
                  </a:lnTo>
                  <a:lnTo>
                    <a:pt x="886751" y="1264864"/>
                  </a:lnTo>
                  <a:lnTo>
                    <a:pt x="929410" y="1246823"/>
                  </a:lnTo>
                  <a:lnTo>
                    <a:pt x="970464" y="1225911"/>
                  </a:lnTo>
                  <a:lnTo>
                    <a:pt x="1009785" y="1202256"/>
                  </a:lnTo>
                  <a:lnTo>
                    <a:pt x="1047248" y="1175983"/>
                  </a:lnTo>
                  <a:lnTo>
                    <a:pt x="1082725" y="1147219"/>
                  </a:lnTo>
                  <a:lnTo>
                    <a:pt x="1116091" y="1116091"/>
                  </a:lnTo>
                  <a:lnTo>
                    <a:pt x="1147219" y="1082725"/>
                  </a:lnTo>
                  <a:lnTo>
                    <a:pt x="1175983" y="1047248"/>
                  </a:lnTo>
                  <a:lnTo>
                    <a:pt x="1202256" y="1009785"/>
                  </a:lnTo>
                  <a:lnTo>
                    <a:pt x="1225911" y="970464"/>
                  </a:lnTo>
                  <a:lnTo>
                    <a:pt x="1246823" y="929410"/>
                  </a:lnTo>
                  <a:lnTo>
                    <a:pt x="1264864" y="886751"/>
                  </a:lnTo>
                  <a:lnTo>
                    <a:pt x="1279909" y="842613"/>
                  </a:lnTo>
                  <a:lnTo>
                    <a:pt x="1291830" y="797122"/>
                  </a:lnTo>
                  <a:lnTo>
                    <a:pt x="1300502" y="750404"/>
                  </a:lnTo>
                  <a:lnTo>
                    <a:pt x="1305798" y="702587"/>
                  </a:lnTo>
                  <a:lnTo>
                    <a:pt x="1307592" y="653796"/>
                  </a:lnTo>
                  <a:lnTo>
                    <a:pt x="1305798" y="605004"/>
                  </a:lnTo>
                  <a:lnTo>
                    <a:pt x="1300502" y="557187"/>
                  </a:lnTo>
                  <a:lnTo>
                    <a:pt x="1291830" y="510469"/>
                  </a:lnTo>
                  <a:lnTo>
                    <a:pt x="1279909" y="464978"/>
                  </a:lnTo>
                  <a:lnTo>
                    <a:pt x="1264864" y="420840"/>
                  </a:lnTo>
                  <a:lnTo>
                    <a:pt x="1246823" y="378181"/>
                  </a:lnTo>
                  <a:lnTo>
                    <a:pt x="1225911" y="337127"/>
                  </a:lnTo>
                  <a:lnTo>
                    <a:pt x="1202256" y="297806"/>
                  </a:lnTo>
                  <a:lnTo>
                    <a:pt x="1175983" y="260343"/>
                  </a:lnTo>
                  <a:lnTo>
                    <a:pt x="1147219" y="224866"/>
                  </a:lnTo>
                  <a:lnTo>
                    <a:pt x="1116091" y="191500"/>
                  </a:lnTo>
                  <a:lnTo>
                    <a:pt x="1082725" y="160372"/>
                  </a:lnTo>
                  <a:lnTo>
                    <a:pt x="1047248" y="131608"/>
                  </a:lnTo>
                  <a:lnTo>
                    <a:pt x="1009785" y="105335"/>
                  </a:lnTo>
                  <a:lnTo>
                    <a:pt x="970464" y="81680"/>
                  </a:lnTo>
                  <a:lnTo>
                    <a:pt x="929410" y="60768"/>
                  </a:lnTo>
                  <a:lnTo>
                    <a:pt x="886751" y="42727"/>
                  </a:lnTo>
                  <a:lnTo>
                    <a:pt x="842613" y="27682"/>
                  </a:lnTo>
                  <a:lnTo>
                    <a:pt x="797122" y="15761"/>
                  </a:lnTo>
                  <a:lnTo>
                    <a:pt x="750404" y="7089"/>
                  </a:lnTo>
                  <a:lnTo>
                    <a:pt x="702587" y="1793"/>
                  </a:lnTo>
                  <a:lnTo>
                    <a:pt x="653796" y="0"/>
                  </a:lnTo>
                  <a:close/>
                </a:path>
              </a:pathLst>
            </a:custGeom>
            <a:solidFill>
              <a:srgbClr val="A4A4A4"/>
            </a:solidFill>
          </p:spPr>
          <p:txBody>
            <a:bodyPr wrap="square" lIns="0" tIns="0" rIns="0" bIns="0" rtlCol="0"/>
            <a:lstStyle/>
            <a:p>
              <a:endParaRPr/>
            </a:p>
          </p:txBody>
        </p:sp>
        <p:pic>
          <p:nvPicPr>
            <p:cNvPr id="5" name="object 5"/>
            <p:cNvPicPr/>
            <p:nvPr/>
          </p:nvPicPr>
          <p:blipFill>
            <a:blip r:embed="rId2" cstate="print"/>
            <a:stretch>
              <a:fillRect/>
            </a:stretch>
          </p:blipFill>
          <p:spPr>
            <a:xfrm>
              <a:off x="6150863" y="2212847"/>
              <a:ext cx="749808" cy="749808"/>
            </a:xfrm>
            <a:prstGeom prst="rect">
              <a:avLst/>
            </a:prstGeom>
          </p:spPr>
        </p:pic>
      </p:grpSp>
      <p:sp>
        <p:nvSpPr>
          <p:cNvPr id="6" name="object 6"/>
          <p:cNvSpPr txBox="1"/>
          <p:nvPr/>
        </p:nvSpPr>
        <p:spPr>
          <a:xfrm>
            <a:off x="7088251" y="3322397"/>
            <a:ext cx="2039620" cy="765175"/>
          </a:xfrm>
          <a:prstGeom prst="rect">
            <a:avLst/>
          </a:prstGeom>
        </p:spPr>
        <p:txBody>
          <a:bodyPr vert="horz" wrap="square" lIns="0" tIns="8255" rIns="0" bIns="0" rtlCol="0">
            <a:spAutoFit/>
          </a:bodyPr>
          <a:lstStyle/>
          <a:p>
            <a:pPr marL="12700" marR="5080" indent="2540" algn="ctr">
              <a:lnSpc>
                <a:spcPct val="101600"/>
              </a:lnSpc>
              <a:spcBef>
                <a:spcPts val="65"/>
              </a:spcBef>
            </a:pPr>
            <a:r>
              <a:rPr sz="1600" dirty="0">
                <a:latin typeface="Calibri"/>
                <a:cs typeface="Calibri"/>
              </a:rPr>
              <a:t>DETECCIÓN</a:t>
            </a:r>
            <a:r>
              <a:rPr sz="1600" spc="-55" dirty="0">
                <a:latin typeface="Calibri"/>
                <a:cs typeface="Calibri"/>
              </a:rPr>
              <a:t> </a:t>
            </a:r>
            <a:r>
              <a:rPr sz="1600" dirty="0">
                <a:latin typeface="Calibri"/>
                <a:cs typeface="Calibri"/>
              </a:rPr>
              <a:t>DE</a:t>
            </a:r>
            <a:r>
              <a:rPr sz="1600" spc="-65" dirty="0">
                <a:latin typeface="Calibri"/>
                <a:cs typeface="Calibri"/>
              </a:rPr>
              <a:t> </a:t>
            </a:r>
            <a:r>
              <a:rPr sz="1600" spc="-10" dirty="0">
                <a:latin typeface="Calibri"/>
                <a:cs typeface="Calibri"/>
              </a:rPr>
              <a:t>GENES </a:t>
            </a:r>
            <a:r>
              <a:rPr sz="1600" dirty="0">
                <a:latin typeface="Calibri"/>
                <a:cs typeface="Calibri"/>
              </a:rPr>
              <a:t>QUE</a:t>
            </a:r>
            <a:r>
              <a:rPr sz="1600" spc="-25" dirty="0">
                <a:latin typeface="Calibri"/>
                <a:cs typeface="Calibri"/>
              </a:rPr>
              <a:t> </a:t>
            </a:r>
            <a:r>
              <a:rPr sz="1600" dirty="0">
                <a:latin typeface="Calibri"/>
                <a:cs typeface="Calibri"/>
              </a:rPr>
              <a:t>SE</a:t>
            </a:r>
            <a:r>
              <a:rPr sz="1600" spc="-15" dirty="0">
                <a:latin typeface="Calibri"/>
                <a:cs typeface="Calibri"/>
              </a:rPr>
              <a:t> </a:t>
            </a:r>
            <a:r>
              <a:rPr sz="1600" spc="-25" dirty="0">
                <a:latin typeface="Calibri"/>
                <a:cs typeface="Calibri"/>
              </a:rPr>
              <a:t>COMPORTAN DE </a:t>
            </a:r>
            <a:r>
              <a:rPr sz="1600" dirty="0">
                <a:latin typeface="Calibri"/>
                <a:cs typeface="Calibri"/>
              </a:rPr>
              <a:t>LA</a:t>
            </a:r>
            <a:r>
              <a:rPr sz="1600" spc="-30" dirty="0">
                <a:latin typeface="Calibri"/>
                <a:cs typeface="Calibri"/>
              </a:rPr>
              <a:t> </a:t>
            </a:r>
            <a:r>
              <a:rPr sz="1600" dirty="0">
                <a:latin typeface="Calibri"/>
                <a:cs typeface="Calibri"/>
              </a:rPr>
              <a:t>MISMA</a:t>
            </a:r>
            <a:r>
              <a:rPr sz="1600" spc="-25" dirty="0">
                <a:latin typeface="Calibri"/>
                <a:cs typeface="Calibri"/>
              </a:rPr>
              <a:t> </a:t>
            </a:r>
            <a:r>
              <a:rPr sz="1600" spc="-10" dirty="0">
                <a:latin typeface="Calibri"/>
                <a:cs typeface="Calibri"/>
              </a:rPr>
              <a:t>MANERA</a:t>
            </a:r>
            <a:endParaRPr sz="1600">
              <a:latin typeface="Calibri"/>
              <a:cs typeface="Calibri"/>
            </a:endParaRPr>
          </a:p>
        </p:txBody>
      </p:sp>
      <p:grpSp>
        <p:nvGrpSpPr>
          <p:cNvPr id="7" name="object 7"/>
          <p:cNvGrpSpPr/>
          <p:nvPr/>
        </p:nvGrpSpPr>
        <p:grpSpPr>
          <a:xfrm>
            <a:off x="3491483" y="4340352"/>
            <a:ext cx="1308100" cy="1308100"/>
            <a:chOff x="1967483" y="4340352"/>
            <a:chExt cx="1308100" cy="1308100"/>
          </a:xfrm>
        </p:grpSpPr>
        <p:sp>
          <p:nvSpPr>
            <p:cNvPr id="8" name="object 8"/>
            <p:cNvSpPr/>
            <p:nvPr/>
          </p:nvSpPr>
          <p:spPr>
            <a:xfrm>
              <a:off x="1967483" y="4340352"/>
              <a:ext cx="1308100" cy="1308100"/>
            </a:xfrm>
            <a:custGeom>
              <a:avLst/>
              <a:gdLst/>
              <a:ahLst/>
              <a:cxnLst/>
              <a:rect l="l" t="t" r="r" b="b"/>
              <a:pathLst>
                <a:path w="1308100" h="1308100">
                  <a:moveTo>
                    <a:pt x="653796" y="0"/>
                  </a:moveTo>
                  <a:lnTo>
                    <a:pt x="605004" y="1793"/>
                  </a:lnTo>
                  <a:lnTo>
                    <a:pt x="557187" y="7089"/>
                  </a:lnTo>
                  <a:lnTo>
                    <a:pt x="510469" y="15761"/>
                  </a:lnTo>
                  <a:lnTo>
                    <a:pt x="464978" y="27682"/>
                  </a:lnTo>
                  <a:lnTo>
                    <a:pt x="420840" y="42727"/>
                  </a:lnTo>
                  <a:lnTo>
                    <a:pt x="378181" y="60768"/>
                  </a:lnTo>
                  <a:lnTo>
                    <a:pt x="337127" y="81680"/>
                  </a:lnTo>
                  <a:lnTo>
                    <a:pt x="297806" y="105335"/>
                  </a:lnTo>
                  <a:lnTo>
                    <a:pt x="260343" y="131608"/>
                  </a:lnTo>
                  <a:lnTo>
                    <a:pt x="224866" y="160372"/>
                  </a:lnTo>
                  <a:lnTo>
                    <a:pt x="191500" y="191500"/>
                  </a:lnTo>
                  <a:lnTo>
                    <a:pt x="160372" y="224866"/>
                  </a:lnTo>
                  <a:lnTo>
                    <a:pt x="131608" y="260343"/>
                  </a:lnTo>
                  <a:lnTo>
                    <a:pt x="105335" y="297806"/>
                  </a:lnTo>
                  <a:lnTo>
                    <a:pt x="81680" y="337127"/>
                  </a:lnTo>
                  <a:lnTo>
                    <a:pt x="60768" y="378181"/>
                  </a:lnTo>
                  <a:lnTo>
                    <a:pt x="42727" y="420840"/>
                  </a:lnTo>
                  <a:lnTo>
                    <a:pt x="27682" y="464978"/>
                  </a:lnTo>
                  <a:lnTo>
                    <a:pt x="15761" y="510469"/>
                  </a:lnTo>
                  <a:lnTo>
                    <a:pt x="7089" y="557187"/>
                  </a:lnTo>
                  <a:lnTo>
                    <a:pt x="1793" y="605004"/>
                  </a:lnTo>
                  <a:lnTo>
                    <a:pt x="0" y="653796"/>
                  </a:lnTo>
                  <a:lnTo>
                    <a:pt x="1793" y="702587"/>
                  </a:lnTo>
                  <a:lnTo>
                    <a:pt x="7089" y="750404"/>
                  </a:lnTo>
                  <a:lnTo>
                    <a:pt x="15761" y="797122"/>
                  </a:lnTo>
                  <a:lnTo>
                    <a:pt x="27682" y="842613"/>
                  </a:lnTo>
                  <a:lnTo>
                    <a:pt x="42727" y="886751"/>
                  </a:lnTo>
                  <a:lnTo>
                    <a:pt x="60768" y="929410"/>
                  </a:lnTo>
                  <a:lnTo>
                    <a:pt x="81680" y="970464"/>
                  </a:lnTo>
                  <a:lnTo>
                    <a:pt x="105335" y="1009785"/>
                  </a:lnTo>
                  <a:lnTo>
                    <a:pt x="131608" y="1047248"/>
                  </a:lnTo>
                  <a:lnTo>
                    <a:pt x="160372" y="1082725"/>
                  </a:lnTo>
                  <a:lnTo>
                    <a:pt x="191500" y="1116091"/>
                  </a:lnTo>
                  <a:lnTo>
                    <a:pt x="224866" y="1147219"/>
                  </a:lnTo>
                  <a:lnTo>
                    <a:pt x="260343" y="1175983"/>
                  </a:lnTo>
                  <a:lnTo>
                    <a:pt x="297806" y="1202256"/>
                  </a:lnTo>
                  <a:lnTo>
                    <a:pt x="337127" y="1225911"/>
                  </a:lnTo>
                  <a:lnTo>
                    <a:pt x="378181" y="1246823"/>
                  </a:lnTo>
                  <a:lnTo>
                    <a:pt x="420840" y="1264864"/>
                  </a:lnTo>
                  <a:lnTo>
                    <a:pt x="464978" y="1279909"/>
                  </a:lnTo>
                  <a:lnTo>
                    <a:pt x="510469" y="1291830"/>
                  </a:lnTo>
                  <a:lnTo>
                    <a:pt x="557187" y="1300502"/>
                  </a:lnTo>
                  <a:lnTo>
                    <a:pt x="605004" y="1305798"/>
                  </a:lnTo>
                  <a:lnTo>
                    <a:pt x="653796" y="1307592"/>
                  </a:lnTo>
                  <a:lnTo>
                    <a:pt x="702587" y="1305798"/>
                  </a:lnTo>
                  <a:lnTo>
                    <a:pt x="750404" y="1300502"/>
                  </a:lnTo>
                  <a:lnTo>
                    <a:pt x="797122" y="1291830"/>
                  </a:lnTo>
                  <a:lnTo>
                    <a:pt x="842613" y="1279909"/>
                  </a:lnTo>
                  <a:lnTo>
                    <a:pt x="886751" y="1264864"/>
                  </a:lnTo>
                  <a:lnTo>
                    <a:pt x="929410" y="1246823"/>
                  </a:lnTo>
                  <a:lnTo>
                    <a:pt x="970464" y="1225911"/>
                  </a:lnTo>
                  <a:lnTo>
                    <a:pt x="1009785" y="1202256"/>
                  </a:lnTo>
                  <a:lnTo>
                    <a:pt x="1047248" y="1175983"/>
                  </a:lnTo>
                  <a:lnTo>
                    <a:pt x="1082725" y="1147219"/>
                  </a:lnTo>
                  <a:lnTo>
                    <a:pt x="1116091" y="1116091"/>
                  </a:lnTo>
                  <a:lnTo>
                    <a:pt x="1147219" y="1082725"/>
                  </a:lnTo>
                  <a:lnTo>
                    <a:pt x="1175983" y="1047248"/>
                  </a:lnTo>
                  <a:lnTo>
                    <a:pt x="1202256" y="1009785"/>
                  </a:lnTo>
                  <a:lnTo>
                    <a:pt x="1225911" y="970464"/>
                  </a:lnTo>
                  <a:lnTo>
                    <a:pt x="1246823" y="929410"/>
                  </a:lnTo>
                  <a:lnTo>
                    <a:pt x="1264864" y="886751"/>
                  </a:lnTo>
                  <a:lnTo>
                    <a:pt x="1279909" y="842613"/>
                  </a:lnTo>
                  <a:lnTo>
                    <a:pt x="1291830" y="797122"/>
                  </a:lnTo>
                  <a:lnTo>
                    <a:pt x="1300502" y="750404"/>
                  </a:lnTo>
                  <a:lnTo>
                    <a:pt x="1305798" y="702587"/>
                  </a:lnTo>
                  <a:lnTo>
                    <a:pt x="1307592" y="653796"/>
                  </a:lnTo>
                  <a:lnTo>
                    <a:pt x="1305798" y="605004"/>
                  </a:lnTo>
                  <a:lnTo>
                    <a:pt x="1300502" y="557187"/>
                  </a:lnTo>
                  <a:lnTo>
                    <a:pt x="1291830" y="510469"/>
                  </a:lnTo>
                  <a:lnTo>
                    <a:pt x="1279909" y="464978"/>
                  </a:lnTo>
                  <a:lnTo>
                    <a:pt x="1264864" y="420840"/>
                  </a:lnTo>
                  <a:lnTo>
                    <a:pt x="1246823" y="378181"/>
                  </a:lnTo>
                  <a:lnTo>
                    <a:pt x="1225911" y="337127"/>
                  </a:lnTo>
                  <a:lnTo>
                    <a:pt x="1202256" y="297806"/>
                  </a:lnTo>
                  <a:lnTo>
                    <a:pt x="1175983" y="260343"/>
                  </a:lnTo>
                  <a:lnTo>
                    <a:pt x="1147219" y="224866"/>
                  </a:lnTo>
                  <a:lnTo>
                    <a:pt x="1116091" y="191500"/>
                  </a:lnTo>
                  <a:lnTo>
                    <a:pt x="1082725" y="160372"/>
                  </a:lnTo>
                  <a:lnTo>
                    <a:pt x="1047248" y="131608"/>
                  </a:lnTo>
                  <a:lnTo>
                    <a:pt x="1009785" y="105335"/>
                  </a:lnTo>
                  <a:lnTo>
                    <a:pt x="970464" y="81680"/>
                  </a:lnTo>
                  <a:lnTo>
                    <a:pt x="929410" y="60768"/>
                  </a:lnTo>
                  <a:lnTo>
                    <a:pt x="886751" y="42727"/>
                  </a:lnTo>
                  <a:lnTo>
                    <a:pt x="842613" y="27682"/>
                  </a:lnTo>
                  <a:lnTo>
                    <a:pt x="797122" y="15761"/>
                  </a:lnTo>
                  <a:lnTo>
                    <a:pt x="750404" y="7089"/>
                  </a:lnTo>
                  <a:lnTo>
                    <a:pt x="702587" y="1793"/>
                  </a:lnTo>
                  <a:lnTo>
                    <a:pt x="653796" y="0"/>
                  </a:lnTo>
                  <a:close/>
                </a:path>
              </a:pathLst>
            </a:custGeom>
            <a:solidFill>
              <a:srgbClr val="FFC000"/>
            </a:solidFill>
          </p:spPr>
          <p:txBody>
            <a:bodyPr wrap="square" lIns="0" tIns="0" rIns="0" bIns="0" rtlCol="0"/>
            <a:lstStyle/>
            <a:p>
              <a:endParaRPr/>
            </a:p>
          </p:txBody>
        </p:sp>
        <p:pic>
          <p:nvPicPr>
            <p:cNvPr id="9" name="object 9"/>
            <p:cNvPicPr/>
            <p:nvPr/>
          </p:nvPicPr>
          <p:blipFill>
            <a:blip r:embed="rId3" cstate="print"/>
            <a:stretch>
              <a:fillRect/>
            </a:stretch>
          </p:blipFill>
          <p:spPr>
            <a:xfrm>
              <a:off x="2211323" y="4692396"/>
              <a:ext cx="749807" cy="749808"/>
            </a:xfrm>
            <a:prstGeom prst="rect">
              <a:avLst/>
            </a:prstGeom>
          </p:spPr>
        </p:pic>
      </p:grpSp>
      <p:sp>
        <p:nvSpPr>
          <p:cNvPr id="10" name="object 10"/>
          <p:cNvSpPr txBox="1"/>
          <p:nvPr/>
        </p:nvSpPr>
        <p:spPr>
          <a:xfrm>
            <a:off x="3048381" y="5787340"/>
            <a:ext cx="2108835" cy="518159"/>
          </a:xfrm>
          <a:prstGeom prst="rect">
            <a:avLst/>
          </a:prstGeom>
        </p:spPr>
        <p:txBody>
          <a:bodyPr vert="horz" wrap="square" lIns="0" tIns="12065" rIns="0" bIns="0" rtlCol="0">
            <a:spAutoFit/>
          </a:bodyPr>
          <a:lstStyle/>
          <a:p>
            <a:pPr marL="12700">
              <a:spcBef>
                <a:spcPts val="95"/>
              </a:spcBef>
            </a:pPr>
            <a:r>
              <a:rPr sz="1600" dirty="0">
                <a:latin typeface="Calibri"/>
                <a:cs typeface="Calibri"/>
              </a:rPr>
              <a:t>ANÁLISIS</a:t>
            </a:r>
            <a:r>
              <a:rPr sz="1600" spc="-45" dirty="0">
                <a:latin typeface="Calibri"/>
                <a:cs typeface="Calibri"/>
              </a:rPr>
              <a:t> </a:t>
            </a:r>
            <a:r>
              <a:rPr sz="1600" dirty="0">
                <a:latin typeface="Calibri"/>
                <a:cs typeface="Calibri"/>
              </a:rPr>
              <a:t>DE</a:t>
            </a:r>
            <a:r>
              <a:rPr sz="1600" spc="-40" dirty="0">
                <a:latin typeface="Calibri"/>
                <a:cs typeface="Calibri"/>
              </a:rPr>
              <a:t> </a:t>
            </a:r>
            <a:r>
              <a:rPr sz="1600" spc="-10" dirty="0">
                <a:latin typeface="Calibri"/>
                <a:cs typeface="Calibri"/>
              </a:rPr>
              <a:t>RELACIONES</a:t>
            </a:r>
            <a:endParaRPr sz="1600">
              <a:latin typeface="Calibri"/>
              <a:cs typeface="Calibri"/>
            </a:endParaRPr>
          </a:p>
          <a:p>
            <a:pPr marL="68580">
              <a:spcBef>
                <a:spcPts val="40"/>
              </a:spcBef>
            </a:pPr>
            <a:r>
              <a:rPr sz="1600" dirty="0">
                <a:latin typeface="Calibri"/>
                <a:cs typeface="Calibri"/>
              </a:rPr>
              <a:t>EN</a:t>
            </a:r>
            <a:r>
              <a:rPr sz="1600" spc="-45" dirty="0">
                <a:latin typeface="Calibri"/>
                <a:cs typeface="Calibri"/>
              </a:rPr>
              <a:t> </a:t>
            </a:r>
            <a:r>
              <a:rPr sz="1600" dirty="0">
                <a:latin typeface="Calibri"/>
                <a:cs typeface="Calibri"/>
              </a:rPr>
              <a:t>LAS</a:t>
            </a:r>
            <a:r>
              <a:rPr sz="1600" spc="-30" dirty="0">
                <a:latin typeface="Calibri"/>
                <a:cs typeface="Calibri"/>
              </a:rPr>
              <a:t> </a:t>
            </a:r>
            <a:r>
              <a:rPr sz="1600" dirty="0">
                <a:latin typeface="Calibri"/>
                <a:cs typeface="Calibri"/>
              </a:rPr>
              <a:t>REDES</a:t>
            </a:r>
            <a:r>
              <a:rPr sz="1600" spc="-35" dirty="0">
                <a:latin typeface="Calibri"/>
                <a:cs typeface="Calibri"/>
              </a:rPr>
              <a:t> </a:t>
            </a:r>
            <a:r>
              <a:rPr sz="1600" spc="-10" dirty="0">
                <a:latin typeface="Calibri"/>
                <a:cs typeface="Calibri"/>
              </a:rPr>
              <a:t>SOCIALES</a:t>
            </a:r>
            <a:endParaRPr sz="1600">
              <a:latin typeface="Calibri"/>
              <a:cs typeface="Calibri"/>
            </a:endParaRPr>
          </a:p>
        </p:txBody>
      </p:sp>
      <p:grpSp>
        <p:nvGrpSpPr>
          <p:cNvPr id="11" name="object 11"/>
          <p:cNvGrpSpPr/>
          <p:nvPr/>
        </p:nvGrpSpPr>
        <p:grpSpPr>
          <a:xfrm>
            <a:off x="5923788" y="4311396"/>
            <a:ext cx="1308100" cy="1308100"/>
            <a:chOff x="4399788" y="4311396"/>
            <a:chExt cx="1308100" cy="1308100"/>
          </a:xfrm>
        </p:grpSpPr>
        <p:sp>
          <p:nvSpPr>
            <p:cNvPr id="12" name="object 12"/>
            <p:cNvSpPr/>
            <p:nvPr/>
          </p:nvSpPr>
          <p:spPr>
            <a:xfrm>
              <a:off x="4399788" y="4311396"/>
              <a:ext cx="1308100" cy="1308100"/>
            </a:xfrm>
            <a:custGeom>
              <a:avLst/>
              <a:gdLst/>
              <a:ahLst/>
              <a:cxnLst/>
              <a:rect l="l" t="t" r="r" b="b"/>
              <a:pathLst>
                <a:path w="1308100" h="1308100">
                  <a:moveTo>
                    <a:pt x="653796" y="0"/>
                  </a:moveTo>
                  <a:lnTo>
                    <a:pt x="605004" y="1793"/>
                  </a:lnTo>
                  <a:lnTo>
                    <a:pt x="557187" y="7089"/>
                  </a:lnTo>
                  <a:lnTo>
                    <a:pt x="510469" y="15761"/>
                  </a:lnTo>
                  <a:lnTo>
                    <a:pt x="464978" y="27682"/>
                  </a:lnTo>
                  <a:lnTo>
                    <a:pt x="420840" y="42727"/>
                  </a:lnTo>
                  <a:lnTo>
                    <a:pt x="378181" y="60768"/>
                  </a:lnTo>
                  <a:lnTo>
                    <a:pt x="337127" y="81680"/>
                  </a:lnTo>
                  <a:lnTo>
                    <a:pt x="297806" y="105335"/>
                  </a:lnTo>
                  <a:lnTo>
                    <a:pt x="260343" y="131608"/>
                  </a:lnTo>
                  <a:lnTo>
                    <a:pt x="224866" y="160372"/>
                  </a:lnTo>
                  <a:lnTo>
                    <a:pt x="191500" y="191500"/>
                  </a:lnTo>
                  <a:lnTo>
                    <a:pt x="160372" y="224866"/>
                  </a:lnTo>
                  <a:lnTo>
                    <a:pt x="131608" y="260343"/>
                  </a:lnTo>
                  <a:lnTo>
                    <a:pt x="105335" y="297806"/>
                  </a:lnTo>
                  <a:lnTo>
                    <a:pt x="81680" y="337127"/>
                  </a:lnTo>
                  <a:lnTo>
                    <a:pt x="60768" y="378181"/>
                  </a:lnTo>
                  <a:lnTo>
                    <a:pt x="42727" y="420840"/>
                  </a:lnTo>
                  <a:lnTo>
                    <a:pt x="27682" y="464978"/>
                  </a:lnTo>
                  <a:lnTo>
                    <a:pt x="15761" y="510469"/>
                  </a:lnTo>
                  <a:lnTo>
                    <a:pt x="7089" y="557187"/>
                  </a:lnTo>
                  <a:lnTo>
                    <a:pt x="1793" y="605004"/>
                  </a:lnTo>
                  <a:lnTo>
                    <a:pt x="0" y="653795"/>
                  </a:lnTo>
                  <a:lnTo>
                    <a:pt x="1793" y="702587"/>
                  </a:lnTo>
                  <a:lnTo>
                    <a:pt x="7089" y="750404"/>
                  </a:lnTo>
                  <a:lnTo>
                    <a:pt x="15761" y="797122"/>
                  </a:lnTo>
                  <a:lnTo>
                    <a:pt x="27682" y="842613"/>
                  </a:lnTo>
                  <a:lnTo>
                    <a:pt x="42727" y="886751"/>
                  </a:lnTo>
                  <a:lnTo>
                    <a:pt x="60768" y="929410"/>
                  </a:lnTo>
                  <a:lnTo>
                    <a:pt x="81680" y="970464"/>
                  </a:lnTo>
                  <a:lnTo>
                    <a:pt x="105335" y="1009785"/>
                  </a:lnTo>
                  <a:lnTo>
                    <a:pt x="131608" y="1047248"/>
                  </a:lnTo>
                  <a:lnTo>
                    <a:pt x="160372" y="1082725"/>
                  </a:lnTo>
                  <a:lnTo>
                    <a:pt x="191500" y="1116091"/>
                  </a:lnTo>
                  <a:lnTo>
                    <a:pt x="224866" y="1147219"/>
                  </a:lnTo>
                  <a:lnTo>
                    <a:pt x="260343" y="1175983"/>
                  </a:lnTo>
                  <a:lnTo>
                    <a:pt x="297806" y="1202256"/>
                  </a:lnTo>
                  <a:lnTo>
                    <a:pt x="337127" y="1225911"/>
                  </a:lnTo>
                  <a:lnTo>
                    <a:pt x="378181" y="1246823"/>
                  </a:lnTo>
                  <a:lnTo>
                    <a:pt x="420840" y="1264864"/>
                  </a:lnTo>
                  <a:lnTo>
                    <a:pt x="464978" y="1279909"/>
                  </a:lnTo>
                  <a:lnTo>
                    <a:pt x="510469" y="1291830"/>
                  </a:lnTo>
                  <a:lnTo>
                    <a:pt x="557187" y="1300502"/>
                  </a:lnTo>
                  <a:lnTo>
                    <a:pt x="605004" y="1305798"/>
                  </a:lnTo>
                  <a:lnTo>
                    <a:pt x="653796" y="1307591"/>
                  </a:lnTo>
                  <a:lnTo>
                    <a:pt x="702587" y="1305798"/>
                  </a:lnTo>
                  <a:lnTo>
                    <a:pt x="750404" y="1300502"/>
                  </a:lnTo>
                  <a:lnTo>
                    <a:pt x="797122" y="1291830"/>
                  </a:lnTo>
                  <a:lnTo>
                    <a:pt x="842613" y="1279909"/>
                  </a:lnTo>
                  <a:lnTo>
                    <a:pt x="886751" y="1264864"/>
                  </a:lnTo>
                  <a:lnTo>
                    <a:pt x="929410" y="1246823"/>
                  </a:lnTo>
                  <a:lnTo>
                    <a:pt x="970464" y="1225911"/>
                  </a:lnTo>
                  <a:lnTo>
                    <a:pt x="1009785" y="1202256"/>
                  </a:lnTo>
                  <a:lnTo>
                    <a:pt x="1047248" y="1175983"/>
                  </a:lnTo>
                  <a:lnTo>
                    <a:pt x="1082725" y="1147219"/>
                  </a:lnTo>
                  <a:lnTo>
                    <a:pt x="1116091" y="1116091"/>
                  </a:lnTo>
                  <a:lnTo>
                    <a:pt x="1147219" y="1082725"/>
                  </a:lnTo>
                  <a:lnTo>
                    <a:pt x="1175983" y="1047248"/>
                  </a:lnTo>
                  <a:lnTo>
                    <a:pt x="1202256" y="1009785"/>
                  </a:lnTo>
                  <a:lnTo>
                    <a:pt x="1225911" y="970464"/>
                  </a:lnTo>
                  <a:lnTo>
                    <a:pt x="1246823" y="929410"/>
                  </a:lnTo>
                  <a:lnTo>
                    <a:pt x="1264864" y="886751"/>
                  </a:lnTo>
                  <a:lnTo>
                    <a:pt x="1279909" y="842613"/>
                  </a:lnTo>
                  <a:lnTo>
                    <a:pt x="1291830" y="797122"/>
                  </a:lnTo>
                  <a:lnTo>
                    <a:pt x="1300502" y="750404"/>
                  </a:lnTo>
                  <a:lnTo>
                    <a:pt x="1305798" y="702587"/>
                  </a:lnTo>
                  <a:lnTo>
                    <a:pt x="1307591" y="653795"/>
                  </a:lnTo>
                  <a:lnTo>
                    <a:pt x="1305798" y="605004"/>
                  </a:lnTo>
                  <a:lnTo>
                    <a:pt x="1300502" y="557187"/>
                  </a:lnTo>
                  <a:lnTo>
                    <a:pt x="1291830" y="510469"/>
                  </a:lnTo>
                  <a:lnTo>
                    <a:pt x="1279909" y="464978"/>
                  </a:lnTo>
                  <a:lnTo>
                    <a:pt x="1264864" y="420840"/>
                  </a:lnTo>
                  <a:lnTo>
                    <a:pt x="1246823" y="378181"/>
                  </a:lnTo>
                  <a:lnTo>
                    <a:pt x="1225911" y="337127"/>
                  </a:lnTo>
                  <a:lnTo>
                    <a:pt x="1202256" y="297806"/>
                  </a:lnTo>
                  <a:lnTo>
                    <a:pt x="1175983" y="260343"/>
                  </a:lnTo>
                  <a:lnTo>
                    <a:pt x="1147219" y="224866"/>
                  </a:lnTo>
                  <a:lnTo>
                    <a:pt x="1116091" y="191500"/>
                  </a:lnTo>
                  <a:lnTo>
                    <a:pt x="1082725" y="160372"/>
                  </a:lnTo>
                  <a:lnTo>
                    <a:pt x="1047248" y="131608"/>
                  </a:lnTo>
                  <a:lnTo>
                    <a:pt x="1009785" y="105335"/>
                  </a:lnTo>
                  <a:lnTo>
                    <a:pt x="970464" y="81680"/>
                  </a:lnTo>
                  <a:lnTo>
                    <a:pt x="929410" y="60768"/>
                  </a:lnTo>
                  <a:lnTo>
                    <a:pt x="886751" y="42727"/>
                  </a:lnTo>
                  <a:lnTo>
                    <a:pt x="842613" y="27682"/>
                  </a:lnTo>
                  <a:lnTo>
                    <a:pt x="797122" y="15761"/>
                  </a:lnTo>
                  <a:lnTo>
                    <a:pt x="750404" y="7089"/>
                  </a:lnTo>
                  <a:lnTo>
                    <a:pt x="702587" y="1793"/>
                  </a:lnTo>
                  <a:lnTo>
                    <a:pt x="653796" y="0"/>
                  </a:lnTo>
                  <a:close/>
                </a:path>
              </a:pathLst>
            </a:custGeom>
            <a:solidFill>
              <a:srgbClr val="5B9BD4"/>
            </a:solidFill>
          </p:spPr>
          <p:txBody>
            <a:bodyPr wrap="square" lIns="0" tIns="0" rIns="0" bIns="0" rtlCol="0"/>
            <a:lstStyle/>
            <a:p>
              <a:endParaRPr/>
            </a:p>
          </p:txBody>
        </p:sp>
        <p:pic>
          <p:nvPicPr>
            <p:cNvPr id="13" name="object 13"/>
            <p:cNvPicPr/>
            <p:nvPr/>
          </p:nvPicPr>
          <p:blipFill>
            <a:blip r:embed="rId4" cstate="print"/>
            <a:stretch>
              <a:fillRect/>
            </a:stretch>
          </p:blipFill>
          <p:spPr>
            <a:xfrm>
              <a:off x="4678680" y="4575048"/>
              <a:ext cx="749808" cy="749807"/>
            </a:xfrm>
            <a:prstGeom prst="rect">
              <a:avLst/>
            </a:prstGeom>
          </p:spPr>
        </p:pic>
      </p:grpSp>
      <p:sp>
        <p:nvSpPr>
          <p:cNvPr id="14" name="object 14"/>
          <p:cNvSpPr txBox="1"/>
          <p:nvPr/>
        </p:nvSpPr>
        <p:spPr>
          <a:xfrm>
            <a:off x="5816347" y="5729733"/>
            <a:ext cx="1411605" cy="517525"/>
          </a:xfrm>
          <a:prstGeom prst="rect">
            <a:avLst/>
          </a:prstGeom>
        </p:spPr>
        <p:txBody>
          <a:bodyPr vert="horz" wrap="square" lIns="0" tIns="7620" rIns="0" bIns="0" rtlCol="0">
            <a:spAutoFit/>
          </a:bodyPr>
          <a:lstStyle/>
          <a:p>
            <a:pPr marL="95885" marR="5080" indent="-83820">
              <a:lnSpc>
                <a:spcPct val="101899"/>
              </a:lnSpc>
              <a:spcBef>
                <a:spcPts val="60"/>
              </a:spcBef>
            </a:pPr>
            <a:r>
              <a:rPr sz="1600" spc="-20" dirty="0">
                <a:latin typeface="Calibri"/>
                <a:cs typeface="Calibri"/>
              </a:rPr>
              <a:t>AGRUPACIÓN </a:t>
            </a:r>
            <a:r>
              <a:rPr sz="1600" spc="-25" dirty="0">
                <a:latin typeface="Calibri"/>
                <a:cs typeface="Calibri"/>
              </a:rPr>
              <a:t>DE </a:t>
            </a:r>
            <a:r>
              <a:rPr sz="1600" spc="-10" dirty="0">
                <a:latin typeface="Calibri"/>
                <a:cs typeface="Calibri"/>
              </a:rPr>
              <a:t>DOCUMENTOS</a:t>
            </a:r>
            <a:endParaRPr sz="1600">
              <a:latin typeface="Calibri"/>
              <a:cs typeface="Calibri"/>
            </a:endParaRPr>
          </a:p>
        </p:txBody>
      </p:sp>
      <p:grpSp>
        <p:nvGrpSpPr>
          <p:cNvPr id="15" name="object 15"/>
          <p:cNvGrpSpPr/>
          <p:nvPr/>
        </p:nvGrpSpPr>
        <p:grpSpPr>
          <a:xfrm>
            <a:off x="8340852" y="4267200"/>
            <a:ext cx="1308100" cy="1308100"/>
            <a:chOff x="6816852" y="4267200"/>
            <a:chExt cx="1308100" cy="1308100"/>
          </a:xfrm>
        </p:grpSpPr>
        <p:sp>
          <p:nvSpPr>
            <p:cNvPr id="16" name="object 16"/>
            <p:cNvSpPr/>
            <p:nvPr/>
          </p:nvSpPr>
          <p:spPr>
            <a:xfrm>
              <a:off x="6816852" y="4267200"/>
              <a:ext cx="1308100" cy="1308100"/>
            </a:xfrm>
            <a:custGeom>
              <a:avLst/>
              <a:gdLst/>
              <a:ahLst/>
              <a:cxnLst/>
              <a:rect l="l" t="t" r="r" b="b"/>
              <a:pathLst>
                <a:path w="1308100" h="1308100">
                  <a:moveTo>
                    <a:pt x="653796" y="0"/>
                  </a:moveTo>
                  <a:lnTo>
                    <a:pt x="605004" y="1793"/>
                  </a:lnTo>
                  <a:lnTo>
                    <a:pt x="557187" y="7089"/>
                  </a:lnTo>
                  <a:lnTo>
                    <a:pt x="510469" y="15761"/>
                  </a:lnTo>
                  <a:lnTo>
                    <a:pt x="464978" y="27682"/>
                  </a:lnTo>
                  <a:lnTo>
                    <a:pt x="420840" y="42727"/>
                  </a:lnTo>
                  <a:lnTo>
                    <a:pt x="378181" y="60768"/>
                  </a:lnTo>
                  <a:lnTo>
                    <a:pt x="337127" y="81680"/>
                  </a:lnTo>
                  <a:lnTo>
                    <a:pt x="297806" y="105335"/>
                  </a:lnTo>
                  <a:lnTo>
                    <a:pt x="260343" y="131608"/>
                  </a:lnTo>
                  <a:lnTo>
                    <a:pt x="224866" y="160372"/>
                  </a:lnTo>
                  <a:lnTo>
                    <a:pt x="191500" y="191500"/>
                  </a:lnTo>
                  <a:lnTo>
                    <a:pt x="160372" y="224866"/>
                  </a:lnTo>
                  <a:lnTo>
                    <a:pt x="131608" y="260343"/>
                  </a:lnTo>
                  <a:lnTo>
                    <a:pt x="105335" y="297806"/>
                  </a:lnTo>
                  <a:lnTo>
                    <a:pt x="81680" y="337127"/>
                  </a:lnTo>
                  <a:lnTo>
                    <a:pt x="60768" y="378181"/>
                  </a:lnTo>
                  <a:lnTo>
                    <a:pt x="42727" y="420840"/>
                  </a:lnTo>
                  <a:lnTo>
                    <a:pt x="27682" y="464978"/>
                  </a:lnTo>
                  <a:lnTo>
                    <a:pt x="15761" y="510469"/>
                  </a:lnTo>
                  <a:lnTo>
                    <a:pt x="7089" y="557187"/>
                  </a:lnTo>
                  <a:lnTo>
                    <a:pt x="1793" y="605004"/>
                  </a:lnTo>
                  <a:lnTo>
                    <a:pt x="0" y="653795"/>
                  </a:lnTo>
                  <a:lnTo>
                    <a:pt x="1793" y="702587"/>
                  </a:lnTo>
                  <a:lnTo>
                    <a:pt x="7089" y="750404"/>
                  </a:lnTo>
                  <a:lnTo>
                    <a:pt x="15761" y="797122"/>
                  </a:lnTo>
                  <a:lnTo>
                    <a:pt x="27682" y="842613"/>
                  </a:lnTo>
                  <a:lnTo>
                    <a:pt x="42727" y="886751"/>
                  </a:lnTo>
                  <a:lnTo>
                    <a:pt x="60768" y="929410"/>
                  </a:lnTo>
                  <a:lnTo>
                    <a:pt x="81680" y="970464"/>
                  </a:lnTo>
                  <a:lnTo>
                    <a:pt x="105335" y="1009785"/>
                  </a:lnTo>
                  <a:lnTo>
                    <a:pt x="131608" y="1047248"/>
                  </a:lnTo>
                  <a:lnTo>
                    <a:pt x="160372" y="1082725"/>
                  </a:lnTo>
                  <a:lnTo>
                    <a:pt x="191500" y="1116091"/>
                  </a:lnTo>
                  <a:lnTo>
                    <a:pt x="224866" y="1147219"/>
                  </a:lnTo>
                  <a:lnTo>
                    <a:pt x="260343" y="1175983"/>
                  </a:lnTo>
                  <a:lnTo>
                    <a:pt x="297806" y="1202256"/>
                  </a:lnTo>
                  <a:lnTo>
                    <a:pt x="337127" y="1225911"/>
                  </a:lnTo>
                  <a:lnTo>
                    <a:pt x="378181" y="1246823"/>
                  </a:lnTo>
                  <a:lnTo>
                    <a:pt x="420840" y="1264864"/>
                  </a:lnTo>
                  <a:lnTo>
                    <a:pt x="464978" y="1279909"/>
                  </a:lnTo>
                  <a:lnTo>
                    <a:pt x="510469" y="1291830"/>
                  </a:lnTo>
                  <a:lnTo>
                    <a:pt x="557187" y="1300502"/>
                  </a:lnTo>
                  <a:lnTo>
                    <a:pt x="605004" y="1305798"/>
                  </a:lnTo>
                  <a:lnTo>
                    <a:pt x="653796" y="1307592"/>
                  </a:lnTo>
                  <a:lnTo>
                    <a:pt x="702587" y="1305798"/>
                  </a:lnTo>
                  <a:lnTo>
                    <a:pt x="750404" y="1300502"/>
                  </a:lnTo>
                  <a:lnTo>
                    <a:pt x="797122" y="1291830"/>
                  </a:lnTo>
                  <a:lnTo>
                    <a:pt x="842613" y="1279909"/>
                  </a:lnTo>
                  <a:lnTo>
                    <a:pt x="886751" y="1264864"/>
                  </a:lnTo>
                  <a:lnTo>
                    <a:pt x="929410" y="1246823"/>
                  </a:lnTo>
                  <a:lnTo>
                    <a:pt x="970464" y="1225911"/>
                  </a:lnTo>
                  <a:lnTo>
                    <a:pt x="1009785" y="1202256"/>
                  </a:lnTo>
                  <a:lnTo>
                    <a:pt x="1047248" y="1175983"/>
                  </a:lnTo>
                  <a:lnTo>
                    <a:pt x="1082725" y="1147219"/>
                  </a:lnTo>
                  <a:lnTo>
                    <a:pt x="1116091" y="1116091"/>
                  </a:lnTo>
                  <a:lnTo>
                    <a:pt x="1147219" y="1082725"/>
                  </a:lnTo>
                  <a:lnTo>
                    <a:pt x="1175983" y="1047248"/>
                  </a:lnTo>
                  <a:lnTo>
                    <a:pt x="1202256" y="1009785"/>
                  </a:lnTo>
                  <a:lnTo>
                    <a:pt x="1225911" y="970464"/>
                  </a:lnTo>
                  <a:lnTo>
                    <a:pt x="1246823" y="929410"/>
                  </a:lnTo>
                  <a:lnTo>
                    <a:pt x="1264864" y="886751"/>
                  </a:lnTo>
                  <a:lnTo>
                    <a:pt x="1279909" y="842613"/>
                  </a:lnTo>
                  <a:lnTo>
                    <a:pt x="1291830" y="797122"/>
                  </a:lnTo>
                  <a:lnTo>
                    <a:pt x="1300502" y="750404"/>
                  </a:lnTo>
                  <a:lnTo>
                    <a:pt x="1305798" y="702587"/>
                  </a:lnTo>
                  <a:lnTo>
                    <a:pt x="1307592" y="653795"/>
                  </a:lnTo>
                  <a:lnTo>
                    <a:pt x="1305798" y="605004"/>
                  </a:lnTo>
                  <a:lnTo>
                    <a:pt x="1300502" y="557187"/>
                  </a:lnTo>
                  <a:lnTo>
                    <a:pt x="1291830" y="510469"/>
                  </a:lnTo>
                  <a:lnTo>
                    <a:pt x="1279909" y="464978"/>
                  </a:lnTo>
                  <a:lnTo>
                    <a:pt x="1264864" y="420840"/>
                  </a:lnTo>
                  <a:lnTo>
                    <a:pt x="1246823" y="378181"/>
                  </a:lnTo>
                  <a:lnTo>
                    <a:pt x="1225911" y="337127"/>
                  </a:lnTo>
                  <a:lnTo>
                    <a:pt x="1202256" y="297806"/>
                  </a:lnTo>
                  <a:lnTo>
                    <a:pt x="1175983" y="260343"/>
                  </a:lnTo>
                  <a:lnTo>
                    <a:pt x="1147219" y="224866"/>
                  </a:lnTo>
                  <a:lnTo>
                    <a:pt x="1116091" y="191500"/>
                  </a:lnTo>
                  <a:lnTo>
                    <a:pt x="1082725" y="160372"/>
                  </a:lnTo>
                  <a:lnTo>
                    <a:pt x="1047248" y="131608"/>
                  </a:lnTo>
                  <a:lnTo>
                    <a:pt x="1009785" y="105335"/>
                  </a:lnTo>
                  <a:lnTo>
                    <a:pt x="970464" y="81680"/>
                  </a:lnTo>
                  <a:lnTo>
                    <a:pt x="929410" y="60768"/>
                  </a:lnTo>
                  <a:lnTo>
                    <a:pt x="886751" y="42727"/>
                  </a:lnTo>
                  <a:lnTo>
                    <a:pt x="842613" y="27682"/>
                  </a:lnTo>
                  <a:lnTo>
                    <a:pt x="797122" y="15761"/>
                  </a:lnTo>
                  <a:lnTo>
                    <a:pt x="750404" y="7089"/>
                  </a:lnTo>
                  <a:lnTo>
                    <a:pt x="702587" y="1793"/>
                  </a:lnTo>
                  <a:lnTo>
                    <a:pt x="653796" y="0"/>
                  </a:lnTo>
                  <a:close/>
                </a:path>
              </a:pathLst>
            </a:custGeom>
            <a:solidFill>
              <a:srgbClr val="6FAC46"/>
            </a:solidFill>
          </p:spPr>
          <p:txBody>
            <a:bodyPr wrap="square" lIns="0" tIns="0" rIns="0" bIns="0" rtlCol="0"/>
            <a:lstStyle/>
            <a:p>
              <a:endParaRPr/>
            </a:p>
          </p:txBody>
        </p:sp>
        <p:pic>
          <p:nvPicPr>
            <p:cNvPr id="17" name="object 17"/>
            <p:cNvPicPr/>
            <p:nvPr/>
          </p:nvPicPr>
          <p:blipFill>
            <a:blip r:embed="rId5" cstate="print"/>
            <a:stretch>
              <a:fillRect/>
            </a:stretch>
          </p:blipFill>
          <p:spPr>
            <a:xfrm>
              <a:off x="7110984" y="4561331"/>
              <a:ext cx="749807" cy="749808"/>
            </a:xfrm>
            <a:prstGeom prst="rect">
              <a:avLst/>
            </a:prstGeom>
          </p:spPr>
        </p:pic>
      </p:grpSp>
      <p:sp>
        <p:nvSpPr>
          <p:cNvPr id="18" name="object 18"/>
          <p:cNvSpPr txBox="1"/>
          <p:nvPr/>
        </p:nvSpPr>
        <p:spPr>
          <a:xfrm>
            <a:off x="8185785" y="5745276"/>
            <a:ext cx="1729105" cy="764540"/>
          </a:xfrm>
          <a:prstGeom prst="rect">
            <a:avLst/>
          </a:prstGeom>
        </p:spPr>
        <p:txBody>
          <a:bodyPr vert="horz" wrap="square" lIns="0" tIns="8255" rIns="0" bIns="0" rtlCol="0">
            <a:spAutoFit/>
          </a:bodyPr>
          <a:lstStyle/>
          <a:p>
            <a:pPr marL="12700" marR="5080" algn="ctr">
              <a:lnSpc>
                <a:spcPct val="101600"/>
              </a:lnSpc>
              <a:spcBef>
                <a:spcPts val="65"/>
              </a:spcBef>
            </a:pPr>
            <a:r>
              <a:rPr sz="1600" spc="-20" dirty="0">
                <a:latin typeface="Calibri"/>
                <a:cs typeface="Calibri"/>
              </a:rPr>
              <a:t>RECOMENDACIONES </a:t>
            </a:r>
            <a:r>
              <a:rPr sz="1600" spc="-10" dirty="0">
                <a:latin typeface="Calibri"/>
                <a:cs typeface="Calibri"/>
              </a:rPr>
              <a:t>MUSICALES</a:t>
            </a:r>
            <a:r>
              <a:rPr sz="1600" spc="-15" dirty="0">
                <a:latin typeface="Calibri"/>
                <a:cs typeface="Calibri"/>
              </a:rPr>
              <a:t> </a:t>
            </a:r>
            <a:r>
              <a:rPr sz="1600" dirty="0">
                <a:latin typeface="Calibri"/>
                <a:cs typeface="Calibri"/>
              </a:rPr>
              <a:t>O</a:t>
            </a:r>
            <a:r>
              <a:rPr sz="1600" spc="-25" dirty="0">
                <a:latin typeface="Calibri"/>
                <a:cs typeface="Calibri"/>
              </a:rPr>
              <a:t> DE </a:t>
            </a:r>
            <a:r>
              <a:rPr sz="1600" spc="-10" dirty="0">
                <a:latin typeface="Calibri"/>
                <a:cs typeface="Calibri"/>
              </a:rPr>
              <a:t>CONTENIDOS</a:t>
            </a:r>
            <a:endParaRPr sz="1600">
              <a:latin typeface="Calibri"/>
              <a:cs typeface="Calibri"/>
            </a:endParaRPr>
          </a:p>
        </p:txBody>
      </p:sp>
      <p:pic>
        <p:nvPicPr>
          <p:cNvPr id="19" name="object 19"/>
          <p:cNvPicPr/>
          <p:nvPr/>
        </p:nvPicPr>
        <p:blipFill>
          <a:blip r:embed="rId6" cstate="print"/>
          <a:stretch>
            <a:fillRect/>
          </a:stretch>
        </p:blipFill>
        <p:spPr>
          <a:xfrm>
            <a:off x="-76127" y="0"/>
            <a:ext cx="3124508" cy="1608734"/>
          </a:xfrm>
          <a:prstGeom prst="rect">
            <a:avLst/>
          </a:prstGeom>
        </p:spPr>
      </p:pic>
      <p:sp>
        <p:nvSpPr>
          <p:cNvPr id="20" name="object 20"/>
          <p:cNvSpPr txBox="1">
            <a:spLocks noGrp="1"/>
          </p:cNvSpPr>
          <p:nvPr>
            <p:ph type="title"/>
          </p:nvPr>
        </p:nvSpPr>
        <p:spPr>
          <a:xfrm flipH="1">
            <a:off x="0" y="0"/>
            <a:ext cx="3735322" cy="1402307"/>
          </a:xfrm>
          <a:prstGeom prst="rect">
            <a:avLst/>
          </a:prstGeom>
        </p:spPr>
        <p:txBody>
          <a:bodyPr vert="horz" wrap="square" lIns="0" tIns="67945" rIns="0" bIns="0" rtlCol="0">
            <a:spAutoFit/>
          </a:bodyPr>
          <a:lstStyle/>
          <a:p>
            <a:pPr marL="12700" marR="607695">
              <a:lnSpc>
                <a:spcPts val="3460"/>
              </a:lnSpc>
              <a:spcBef>
                <a:spcPts val="535"/>
              </a:spcBef>
            </a:pPr>
            <a:r>
              <a:rPr spc="-10" dirty="0"/>
              <a:t>Usos</a:t>
            </a:r>
            <a:r>
              <a:rPr spc="-155" dirty="0"/>
              <a:t> </a:t>
            </a:r>
            <a:r>
              <a:rPr spc="-25" dirty="0"/>
              <a:t>del </a:t>
            </a:r>
            <a:r>
              <a:rPr spc="-40" dirty="0"/>
              <a:t>Aprendizaje</a:t>
            </a:r>
          </a:p>
          <a:p>
            <a:pPr marL="12700">
              <a:lnSpc>
                <a:spcPts val="3400"/>
              </a:lnSpc>
            </a:pPr>
            <a:r>
              <a:rPr dirty="0"/>
              <a:t>No</a:t>
            </a:r>
            <a:r>
              <a:rPr spc="-114" dirty="0"/>
              <a:t> </a:t>
            </a:r>
            <a:r>
              <a:rPr spc="-20" dirty="0"/>
              <a:t>Supervisado</a:t>
            </a:r>
          </a:p>
        </p:txBody>
      </p:sp>
      <p:sp>
        <p:nvSpPr>
          <p:cNvPr id="21" name="object 21"/>
          <p:cNvSpPr txBox="1"/>
          <p:nvPr/>
        </p:nvSpPr>
        <p:spPr>
          <a:xfrm>
            <a:off x="5182615" y="6374384"/>
            <a:ext cx="1633220" cy="258404"/>
          </a:xfrm>
          <a:prstGeom prst="rect">
            <a:avLst/>
          </a:prstGeom>
        </p:spPr>
        <p:txBody>
          <a:bodyPr vert="horz" wrap="square" lIns="0" tIns="12065" rIns="0" bIns="0" rtlCol="0">
            <a:spAutoFit/>
          </a:bodyPr>
          <a:lstStyle/>
          <a:p>
            <a:pPr marL="12700">
              <a:spcBef>
                <a:spcPts val="95"/>
              </a:spcBef>
            </a:pPr>
            <a:r>
              <a:rPr sz="1600" b="1" i="1" u="sng" spc="-10" dirty="0">
                <a:solidFill>
                  <a:srgbClr val="0462C1"/>
                </a:solidFill>
                <a:uFill>
                  <a:solidFill>
                    <a:srgbClr val="0462C1"/>
                  </a:solidFill>
                </a:uFill>
                <a:latin typeface="Calibri"/>
                <a:cs typeface="Calibri"/>
                <a:hlinkClick r:id="rId7"/>
              </a:rPr>
              <a:t>rociochavezml.com</a:t>
            </a:r>
            <a:endParaRPr sz="16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8765" y="338708"/>
            <a:ext cx="3089520" cy="1003031"/>
          </a:xfrm>
          <a:prstGeom prst="rect">
            <a:avLst/>
          </a:prstGeom>
        </p:spPr>
        <p:txBody>
          <a:bodyPr vert="horz" wrap="square" lIns="0" tIns="67945" rIns="0" bIns="0" rtlCol="0">
            <a:spAutoFit/>
          </a:bodyPr>
          <a:lstStyle/>
          <a:p>
            <a:pPr marL="12700" marR="5080">
              <a:lnSpc>
                <a:spcPts val="3460"/>
              </a:lnSpc>
              <a:spcBef>
                <a:spcPts val="535"/>
              </a:spcBef>
            </a:pPr>
            <a:r>
              <a:rPr spc="-35" dirty="0">
                <a:solidFill>
                  <a:schemeClr val="accent3">
                    <a:lumMod val="75000"/>
                  </a:schemeClr>
                </a:solidFill>
              </a:rPr>
              <a:t>Clustering </a:t>
            </a:r>
            <a:r>
              <a:rPr spc="-25" dirty="0">
                <a:solidFill>
                  <a:schemeClr val="accent3">
                    <a:lumMod val="75000"/>
                  </a:schemeClr>
                </a:solidFill>
              </a:rPr>
              <a:t>K-</a:t>
            </a:r>
            <a:r>
              <a:rPr spc="-10" dirty="0">
                <a:solidFill>
                  <a:schemeClr val="accent3">
                    <a:lumMod val="75000"/>
                  </a:schemeClr>
                </a:solidFill>
              </a:rPr>
              <a:t>Means</a:t>
            </a:r>
          </a:p>
        </p:txBody>
      </p:sp>
      <p:sp>
        <p:nvSpPr>
          <p:cNvPr id="4" name="object 4"/>
          <p:cNvSpPr txBox="1"/>
          <p:nvPr/>
        </p:nvSpPr>
        <p:spPr>
          <a:xfrm>
            <a:off x="226902" y="1669559"/>
            <a:ext cx="4655185" cy="940435"/>
          </a:xfrm>
          <a:prstGeom prst="rect">
            <a:avLst/>
          </a:prstGeom>
        </p:spPr>
        <p:txBody>
          <a:bodyPr vert="horz" wrap="square" lIns="0" tIns="13335" rIns="0" bIns="0" rtlCol="0">
            <a:spAutoFit/>
          </a:bodyPr>
          <a:lstStyle/>
          <a:p>
            <a:pPr marL="12700" marR="5080" algn="just">
              <a:spcBef>
                <a:spcPts val="105"/>
              </a:spcBef>
            </a:pPr>
            <a:r>
              <a:rPr sz="2000" i="1" dirty="0">
                <a:latin typeface="Calibri"/>
                <a:cs typeface="Calibri"/>
              </a:rPr>
              <a:t>Método</a:t>
            </a:r>
            <a:r>
              <a:rPr sz="2000" i="1" spc="-40" dirty="0">
                <a:latin typeface="Calibri"/>
                <a:cs typeface="Calibri"/>
              </a:rPr>
              <a:t> </a:t>
            </a:r>
            <a:r>
              <a:rPr sz="2000" i="1" dirty="0">
                <a:latin typeface="Calibri"/>
                <a:cs typeface="Calibri"/>
              </a:rPr>
              <a:t>no</a:t>
            </a:r>
            <a:r>
              <a:rPr sz="2000" i="1" spc="-30" dirty="0">
                <a:latin typeface="Calibri"/>
                <a:cs typeface="Calibri"/>
              </a:rPr>
              <a:t> </a:t>
            </a:r>
            <a:r>
              <a:rPr sz="2000" i="1" dirty="0">
                <a:latin typeface="Calibri"/>
                <a:cs typeface="Calibri"/>
              </a:rPr>
              <a:t>supervisado</a:t>
            </a:r>
            <a:r>
              <a:rPr sz="2000" i="1" spc="-50" dirty="0">
                <a:latin typeface="Calibri"/>
                <a:cs typeface="Calibri"/>
              </a:rPr>
              <a:t> </a:t>
            </a:r>
            <a:r>
              <a:rPr sz="2000" i="1" dirty="0">
                <a:latin typeface="Calibri"/>
                <a:cs typeface="Calibri"/>
              </a:rPr>
              <a:t>que</a:t>
            </a:r>
            <a:r>
              <a:rPr sz="2000" i="1" spc="-40" dirty="0">
                <a:latin typeface="Calibri"/>
                <a:cs typeface="Calibri"/>
              </a:rPr>
              <a:t> </a:t>
            </a:r>
            <a:r>
              <a:rPr sz="2000" i="1" dirty="0">
                <a:latin typeface="Calibri"/>
                <a:cs typeface="Calibri"/>
              </a:rPr>
              <a:t>sirve</a:t>
            </a:r>
            <a:r>
              <a:rPr sz="2000" i="1" spc="-30" dirty="0">
                <a:latin typeface="Calibri"/>
                <a:cs typeface="Calibri"/>
              </a:rPr>
              <a:t> </a:t>
            </a:r>
            <a:r>
              <a:rPr sz="2000" i="1" dirty="0">
                <a:latin typeface="Calibri"/>
                <a:cs typeface="Calibri"/>
              </a:rPr>
              <a:t>para</a:t>
            </a:r>
            <a:r>
              <a:rPr sz="2000" i="1" spc="-30" dirty="0">
                <a:latin typeface="Calibri"/>
                <a:cs typeface="Calibri"/>
              </a:rPr>
              <a:t> </a:t>
            </a:r>
            <a:r>
              <a:rPr sz="2000" i="1" spc="-10" dirty="0">
                <a:latin typeface="Calibri"/>
                <a:cs typeface="Calibri"/>
              </a:rPr>
              <a:t>hacer </a:t>
            </a:r>
            <a:r>
              <a:rPr sz="2000" i="1" dirty="0">
                <a:latin typeface="Calibri"/>
                <a:cs typeface="Calibri"/>
              </a:rPr>
              <a:t>agrupaciones</a:t>
            </a:r>
            <a:r>
              <a:rPr sz="2000" i="1" spc="-70" dirty="0">
                <a:latin typeface="Calibri"/>
                <a:cs typeface="Calibri"/>
              </a:rPr>
              <a:t> </a:t>
            </a:r>
            <a:r>
              <a:rPr sz="2000" i="1" dirty="0">
                <a:latin typeface="Calibri"/>
                <a:cs typeface="Calibri"/>
              </a:rPr>
              <a:t>de</a:t>
            </a:r>
            <a:r>
              <a:rPr sz="2000" i="1" spc="-40" dirty="0">
                <a:latin typeface="Calibri"/>
                <a:cs typeface="Calibri"/>
              </a:rPr>
              <a:t> </a:t>
            </a:r>
            <a:r>
              <a:rPr sz="2000" i="1" dirty="0">
                <a:latin typeface="Calibri"/>
                <a:cs typeface="Calibri"/>
              </a:rPr>
              <a:t>objetos</a:t>
            </a:r>
            <a:r>
              <a:rPr sz="2000" i="1" spc="-65" dirty="0">
                <a:latin typeface="Calibri"/>
                <a:cs typeface="Calibri"/>
              </a:rPr>
              <a:t> </a:t>
            </a:r>
            <a:r>
              <a:rPr sz="2000" i="1" dirty="0">
                <a:latin typeface="Calibri"/>
                <a:cs typeface="Calibri"/>
              </a:rPr>
              <a:t>o</a:t>
            </a:r>
            <a:r>
              <a:rPr sz="2000" i="1" spc="-25" dirty="0">
                <a:latin typeface="Calibri"/>
                <a:cs typeface="Calibri"/>
              </a:rPr>
              <a:t> </a:t>
            </a:r>
            <a:r>
              <a:rPr sz="2000" i="1" dirty="0">
                <a:latin typeface="Calibri"/>
                <a:cs typeface="Calibri"/>
              </a:rPr>
              <a:t>individuos</a:t>
            </a:r>
            <a:r>
              <a:rPr sz="2000" i="1" spc="-45" dirty="0">
                <a:latin typeface="Calibri"/>
                <a:cs typeface="Calibri"/>
              </a:rPr>
              <a:t> </a:t>
            </a:r>
            <a:r>
              <a:rPr sz="2000" i="1" dirty="0">
                <a:latin typeface="Calibri"/>
                <a:cs typeface="Calibri"/>
              </a:rPr>
              <a:t>en</a:t>
            </a:r>
            <a:r>
              <a:rPr sz="2000" i="1" spc="-45" dirty="0">
                <a:latin typeface="Calibri"/>
                <a:cs typeface="Calibri"/>
              </a:rPr>
              <a:t> </a:t>
            </a:r>
            <a:r>
              <a:rPr sz="2000" i="1" spc="-20" dirty="0">
                <a:latin typeface="Calibri"/>
                <a:cs typeface="Calibri"/>
              </a:rPr>
              <a:t>base </a:t>
            </a:r>
            <a:r>
              <a:rPr sz="2000" i="1" dirty="0">
                <a:latin typeface="Calibri"/>
                <a:cs typeface="Calibri"/>
              </a:rPr>
              <a:t>a</a:t>
            </a:r>
            <a:r>
              <a:rPr sz="2000" i="1" spc="-30" dirty="0">
                <a:latin typeface="Calibri"/>
                <a:cs typeface="Calibri"/>
              </a:rPr>
              <a:t> </a:t>
            </a:r>
            <a:r>
              <a:rPr sz="2000" i="1" dirty="0">
                <a:latin typeface="Calibri"/>
                <a:cs typeface="Calibri"/>
              </a:rPr>
              <a:t>la</a:t>
            </a:r>
            <a:r>
              <a:rPr sz="2000" i="1" spc="-30" dirty="0">
                <a:latin typeface="Calibri"/>
                <a:cs typeface="Calibri"/>
              </a:rPr>
              <a:t> </a:t>
            </a:r>
            <a:r>
              <a:rPr sz="2000" i="1" dirty="0">
                <a:latin typeface="Calibri"/>
                <a:cs typeface="Calibri"/>
              </a:rPr>
              <a:t>similitud</a:t>
            </a:r>
            <a:r>
              <a:rPr sz="2000" i="1" spc="-5" dirty="0">
                <a:latin typeface="Calibri"/>
                <a:cs typeface="Calibri"/>
              </a:rPr>
              <a:t> </a:t>
            </a:r>
            <a:r>
              <a:rPr sz="2000" i="1" dirty="0">
                <a:latin typeface="Calibri"/>
                <a:cs typeface="Calibri"/>
              </a:rPr>
              <a:t>de</a:t>
            </a:r>
            <a:r>
              <a:rPr sz="2000" i="1" spc="-35" dirty="0">
                <a:latin typeface="Calibri"/>
                <a:cs typeface="Calibri"/>
              </a:rPr>
              <a:t> </a:t>
            </a:r>
            <a:r>
              <a:rPr sz="2000" i="1" dirty="0">
                <a:latin typeface="Calibri"/>
                <a:cs typeface="Calibri"/>
              </a:rPr>
              <a:t>sus</a:t>
            </a:r>
            <a:r>
              <a:rPr sz="2000" i="1" spc="-35" dirty="0">
                <a:latin typeface="Calibri"/>
                <a:cs typeface="Calibri"/>
              </a:rPr>
              <a:t> </a:t>
            </a:r>
            <a:r>
              <a:rPr sz="2000" i="1" spc="-10" dirty="0">
                <a:latin typeface="Calibri"/>
                <a:cs typeface="Calibri"/>
              </a:rPr>
              <a:t>características</a:t>
            </a:r>
            <a:endParaRPr sz="2000" dirty="0">
              <a:latin typeface="Calibri"/>
              <a:cs typeface="Calibri"/>
            </a:endParaRPr>
          </a:p>
        </p:txBody>
      </p:sp>
      <p:pic>
        <p:nvPicPr>
          <p:cNvPr id="5" name="object 5"/>
          <p:cNvPicPr/>
          <p:nvPr/>
        </p:nvPicPr>
        <p:blipFill>
          <a:blip r:embed="rId2" cstate="print"/>
          <a:stretch>
            <a:fillRect/>
          </a:stretch>
        </p:blipFill>
        <p:spPr>
          <a:xfrm>
            <a:off x="5653038" y="2422659"/>
            <a:ext cx="5643341" cy="2822749"/>
          </a:xfrm>
          <a:prstGeom prst="rect">
            <a:avLst/>
          </a:prstGeom>
        </p:spPr>
      </p:pic>
      <p:sp>
        <p:nvSpPr>
          <p:cNvPr id="6" name="object 6"/>
          <p:cNvSpPr txBox="1"/>
          <p:nvPr/>
        </p:nvSpPr>
        <p:spPr>
          <a:xfrm>
            <a:off x="6232293" y="5689741"/>
            <a:ext cx="5350510" cy="330835"/>
          </a:xfrm>
          <a:prstGeom prst="rect">
            <a:avLst/>
          </a:prstGeom>
        </p:spPr>
        <p:txBody>
          <a:bodyPr vert="horz" wrap="square" lIns="0" tIns="12700" rIns="0" bIns="0" rtlCol="0">
            <a:spAutoFit/>
          </a:bodyPr>
          <a:lstStyle/>
          <a:p>
            <a:pPr marL="12700">
              <a:spcBef>
                <a:spcPts val="100"/>
              </a:spcBef>
            </a:pPr>
            <a:r>
              <a:rPr sz="2000" i="1" dirty="0">
                <a:latin typeface="Calibri"/>
                <a:cs typeface="Calibri"/>
              </a:rPr>
              <a:t>Se</a:t>
            </a:r>
            <a:r>
              <a:rPr sz="2000" i="1" spc="-60" dirty="0">
                <a:latin typeface="Calibri"/>
                <a:cs typeface="Calibri"/>
              </a:rPr>
              <a:t> </a:t>
            </a:r>
            <a:r>
              <a:rPr sz="2000" i="1" dirty="0">
                <a:latin typeface="Calibri"/>
                <a:cs typeface="Calibri"/>
              </a:rPr>
              <a:t>busca</a:t>
            </a:r>
            <a:r>
              <a:rPr sz="2000" i="1" spc="-55" dirty="0">
                <a:latin typeface="Calibri"/>
                <a:cs typeface="Calibri"/>
              </a:rPr>
              <a:t> </a:t>
            </a:r>
            <a:r>
              <a:rPr sz="2000" i="1" dirty="0">
                <a:latin typeface="Calibri"/>
                <a:cs typeface="Calibri"/>
              </a:rPr>
              <a:t>formar</a:t>
            </a:r>
            <a:r>
              <a:rPr sz="2000" i="1" spc="-45" dirty="0">
                <a:latin typeface="Calibri"/>
                <a:cs typeface="Calibri"/>
              </a:rPr>
              <a:t> </a:t>
            </a:r>
            <a:r>
              <a:rPr sz="2000" i="1" dirty="0">
                <a:latin typeface="Calibri"/>
                <a:cs typeface="Calibri"/>
              </a:rPr>
              <a:t>clusters</a:t>
            </a:r>
            <a:r>
              <a:rPr sz="2000" i="1" spc="-50" dirty="0">
                <a:latin typeface="Calibri"/>
                <a:cs typeface="Calibri"/>
              </a:rPr>
              <a:t> </a:t>
            </a:r>
            <a:r>
              <a:rPr sz="2000" i="1" dirty="0">
                <a:latin typeface="Calibri"/>
                <a:cs typeface="Calibri"/>
              </a:rPr>
              <a:t>compactos</a:t>
            </a:r>
            <a:r>
              <a:rPr sz="2000" i="1" spc="-35" dirty="0">
                <a:latin typeface="Calibri"/>
                <a:cs typeface="Calibri"/>
              </a:rPr>
              <a:t> </a:t>
            </a:r>
            <a:r>
              <a:rPr sz="2000" i="1" dirty="0">
                <a:latin typeface="Calibri"/>
                <a:cs typeface="Calibri"/>
              </a:rPr>
              <a:t>y</a:t>
            </a:r>
            <a:r>
              <a:rPr sz="2000" i="1" spc="-50" dirty="0">
                <a:latin typeface="Calibri"/>
                <a:cs typeface="Calibri"/>
              </a:rPr>
              <a:t> </a:t>
            </a:r>
            <a:r>
              <a:rPr sz="2000" i="1" dirty="0">
                <a:latin typeface="Calibri"/>
                <a:cs typeface="Calibri"/>
              </a:rPr>
              <a:t>bien</a:t>
            </a:r>
            <a:r>
              <a:rPr sz="2000" i="1" spc="-55" dirty="0">
                <a:latin typeface="Calibri"/>
                <a:cs typeface="Calibri"/>
              </a:rPr>
              <a:t> </a:t>
            </a:r>
            <a:r>
              <a:rPr sz="2000" i="1" spc="-10" dirty="0">
                <a:latin typeface="Calibri"/>
                <a:cs typeface="Calibri"/>
              </a:rPr>
              <a:t>definidos</a:t>
            </a:r>
            <a:endParaRPr sz="2000" dirty="0">
              <a:latin typeface="Calibri"/>
              <a:cs typeface="Calibri"/>
            </a:endParaRPr>
          </a:p>
        </p:txBody>
      </p:sp>
      <p:sp>
        <p:nvSpPr>
          <p:cNvPr id="8" name="object 8"/>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65</a:t>
            </a:fld>
            <a:endParaRPr spc="-25"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flipH="1">
            <a:off x="318652" y="177265"/>
            <a:ext cx="2410691" cy="895322"/>
          </a:xfrm>
          <a:prstGeom prst="rect">
            <a:avLst/>
          </a:prstGeom>
        </p:spPr>
        <p:txBody>
          <a:bodyPr vert="horz" wrap="square" lIns="0" tIns="216103" rIns="0" bIns="0" rtlCol="0">
            <a:spAutoFit/>
          </a:bodyPr>
          <a:lstStyle/>
          <a:p>
            <a:pPr marL="33020">
              <a:lnSpc>
                <a:spcPct val="100000"/>
              </a:lnSpc>
              <a:spcBef>
                <a:spcPts val="105"/>
              </a:spcBef>
            </a:pPr>
            <a:r>
              <a:rPr spc="-50" dirty="0">
                <a:solidFill>
                  <a:schemeClr val="accent3">
                    <a:lumMod val="75000"/>
                  </a:schemeClr>
                </a:solidFill>
              </a:rPr>
              <a:t>Ventajas</a:t>
            </a:r>
          </a:p>
        </p:txBody>
      </p:sp>
      <p:sp>
        <p:nvSpPr>
          <p:cNvPr id="5" name="object 5"/>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2"/>
              </a:rPr>
              <a:t>rociochavezml.com</a:t>
            </a:r>
            <a:endParaRPr sz="1600">
              <a:latin typeface="Calibri"/>
              <a:cs typeface="Calibri"/>
            </a:endParaRPr>
          </a:p>
        </p:txBody>
      </p:sp>
      <p:sp>
        <p:nvSpPr>
          <p:cNvPr id="6" name="object 6"/>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66</a:t>
            </a:fld>
            <a:endParaRPr spc="-25" dirty="0"/>
          </a:p>
        </p:txBody>
      </p:sp>
      <p:sp>
        <p:nvSpPr>
          <p:cNvPr id="4" name="object 4"/>
          <p:cNvSpPr txBox="1">
            <a:spLocks noGrp="1"/>
          </p:cNvSpPr>
          <p:nvPr>
            <p:ph type="body" idx="1"/>
          </p:nvPr>
        </p:nvSpPr>
        <p:spPr>
          <a:xfrm flipH="1">
            <a:off x="471055" y="1565563"/>
            <a:ext cx="10986653" cy="3699217"/>
          </a:xfrm>
          <a:prstGeom prst="rect">
            <a:avLst/>
          </a:prstGeom>
        </p:spPr>
        <p:txBody>
          <a:bodyPr vert="horz" wrap="square" lIns="0" tIns="61721" rIns="0" bIns="0" rtlCol="0">
            <a:spAutoFit/>
          </a:bodyPr>
          <a:lstStyle/>
          <a:p>
            <a:pPr marL="170180">
              <a:lnSpc>
                <a:spcPct val="100000"/>
              </a:lnSpc>
              <a:spcBef>
                <a:spcPts val="105"/>
              </a:spcBef>
            </a:pPr>
            <a:r>
              <a:rPr dirty="0"/>
              <a:t>Es</a:t>
            </a:r>
            <a:r>
              <a:rPr spc="-45" dirty="0"/>
              <a:t> </a:t>
            </a:r>
            <a:r>
              <a:rPr dirty="0"/>
              <a:t>fácil</a:t>
            </a:r>
            <a:r>
              <a:rPr spc="-20" dirty="0"/>
              <a:t> </a:t>
            </a:r>
            <a:r>
              <a:rPr dirty="0"/>
              <a:t>de</a:t>
            </a:r>
            <a:r>
              <a:rPr spc="-35" dirty="0"/>
              <a:t> </a:t>
            </a:r>
            <a:r>
              <a:rPr spc="-10" dirty="0"/>
              <a:t>implementar</a:t>
            </a:r>
          </a:p>
          <a:p>
            <a:pPr marL="170180">
              <a:lnSpc>
                <a:spcPct val="100000"/>
              </a:lnSpc>
              <a:spcBef>
                <a:spcPts val="2400"/>
              </a:spcBef>
            </a:pPr>
            <a:r>
              <a:rPr dirty="0"/>
              <a:t>Es</a:t>
            </a:r>
            <a:r>
              <a:rPr spc="-45" dirty="0"/>
              <a:t> </a:t>
            </a:r>
            <a:r>
              <a:rPr dirty="0"/>
              <a:t>útil</a:t>
            </a:r>
            <a:r>
              <a:rPr spc="-25" dirty="0"/>
              <a:t> </a:t>
            </a:r>
            <a:r>
              <a:rPr dirty="0"/>
              <a:t>cuando</a:t>
            </a:r>
            <a:r>
              <a:rPr spc="-55" dirty="0"/>
              <a:t> </a:t>
            </a:r>
            <a:r>
              <a:rPr dirty="0"/>
              <a:t>queremos</a:t>
            </a:r>
            <a:r>
              <a:rPr spc="-75" dirty="0"/>
              <a:t> </a:t>
            </a:r>
            <a:r>
              <a:rPr spc="-10" dirty="0"/>
              <a:t>segmentar</a:t>
            </a:r>
            <a:r>
              <a:rPr spc="-55" dirty="0"/>
              <a:t> </a:t>
            </a:r>
            <a:r>
              <a:rPr dirty="0"/>
              <a:t>grandes</a:t>
            </a:r>
            <a:r>
              <a:rPr spc="-75" dirty="0"/>
              <a:t> </a:t>
            </a:r>
            <a:r>
              <a:rPr dirty="0"/>
              <a:t>volúmenes</a:t>
            </a:r>
            <a:r>
              <a:rPr spc="-60" dirty="0"/>
              <a:t> </a:t>
            </a:r>
            <a:r>
              <a:rPr dirty="0"/>
              <a:t>de</a:t>
            </a:r>
            <a:r>
              <a:rPr spc="-45" dirty="0"/>
              <a:t> </a:t>
            </a:r>
            <a:r>
              <a:rPr dirty="0"/>
              <a:t>datos</a:t>
            </a:r>
            <a:r>
              <a:rPr spc="-60" dirty="0"/>
              <a:t> </a:t>
            </a:r>
            <a:r>
              <a:rPr spc="-10" dirty="0"/>
              <a:t>(Cuando</a:t>
            </a:r>
          </a:p>
          <a:p>
            <a:pPr marL="170180">
              <a:lnSpc>
                <a:spcPct val="100000"/>
              </a:lnSpc>
            </a:pPr>
            <a:r>
              <a:rPr dirty="0"/>
              <a:t>se</a:t>
            </a:r>
            <a:r>
              <a:rPr spc="-45" dirty="0"/>
              <a:t> </a:t>
            </a:r>
            <a:r>
              <a:rPr dirty="0"/>
              <a:t>trata</a:t>
            </a:r>
            <a:r>
              <a:rPr spc="-35" dirty="0"/>
              <a:t> </a:t>
            </a:r>
            <a:r>
              <a:rPr dirty="0"/>
              <a:t>de</a:t>
            </a:r>
            <a:r>
              <a:rPr spc="-40" dirty="0"/>
              <a:t> </a:t>
            </a:r>
            <a:r>
              <a:rPr dirty="0"/>
              <a:t>big</a:t>
            </a:r>
            <a:r>
              <a:rPr spc="-30" dirty="0"/>
              <a:t> </a:t>
            </a:r>
            <a:r>
              <a:rPr dirty="0"/>
              <a:t>data</a:t>
            </a:r>
            <a:r>
              <a:rPr spc="-45" dirty="0"/>
              <a:t> </a:t>
            </a:r>
            <a:r>
              <a:rPr dirty="0"/>
              <a:t>se</a:t>
            </a:r>
            <a:r>
              <a:rPr spc="-45" dirty="0"/>
              <a:t> </a:t>
            </a:r>
            <a:r>
              <a:rPr dirty="0"/>
              <a:t>utilizan</a:t>
            </a:r>
            <a:r>
              <a:rPr spc="-25" dirty="0"/>
              <a:t> </a:t>
            </a:r>
            <a:r>
              <a:rPr dirty="0"/>
              <a:t>variantes</a:t>
            </a:r>
            <a:r>
              <a:rPr spc="-40" dirty="0"/>
              <a:t> </a:t>
            </a:r>
            <a:r>
              <a:rPr dirty="0"/>
              <a:t>como</a:t>
            </a:r>
            <a:r>
              <a:rPr spc="-30" dirty="0"/>
              <a:t> </a:t>
            </a:r>
            <a:r>
              <a:rPr dirty="0"/>
              <a:t>el</a:t>
            </a:r>
            <a:r>
              <a:rPr spc="-25" dirty="0"/>
              <a:t> </a:t>
            </a:r>
            <a:r>
              <a:rPr spc="-10" dirty="0"/>
              <a:t>Mini-</a:t>
            </a:r>
            <a:r>
              <a:rPr dirty="0"/>
              <a:t>Batch</a:t>
            </a:r>
            <a:r>
              <a:rPr spc="-40" dirty="0"/>
              <a:t> </a:t>
            </a:r>
            <a:r>
              <a:rPr spc="-10" dirty="0"/>
              <a:t>K-Means)</a:t>
            </a:r>
          </a:p>
          <a:p>
            <a:pPr marL="170180">
              <a:lnSpc>
                <a:spcPct val="100000"/>
              </a:lnSpc>
              <a:spcBef>
                <a:spcPts val="2400"/>
              </a:spcBef>
            </a:pPr>
            <a:r>
              <a:rPr spc="-10" dirty="0"/>
              <a:t>Computacionalmente</a:t>
            </a:r>
            <a:r>
              <a:rPr spc="-50" dirty="0"/>
              <a:t> </a:t>
            </a:r>
            <a:r>
              <a:rPr dirty="0"/>
              <a:t>es</a:t>
            </a:r>
            <a:r>
              <a:rPr spc="-35" dirty="0"/>
              <a:t> </a:t>
            </a:r>
            <a:r>
              <a:rPr dirty="0"/>
              <a:t>menos</a:t>
            </a:r>
            <a:r>
              <a:rPr spc="-35" dirty="0"/>
              <a:t> </a:t>
            </a:r>
            <a:r>
              <a:rPr spc="-10" dirty="0"/>
              <a:t>costoso</a:t>
            </a:r>
            <a:r>
              <a:rPr spc="-45" dirty="0"/>
              <a:t> </a:t>
            </a:r>
            <a:r>
              <a:rPr dirty="0"/>
              <a:t>que</a:t>
            </a:r>
            <a:r>
              <a:rPr spc="-35" dirty="0"/>
              <a:t> </a:t>
            </a:r>
            <a:r>
              <a:rPr dirty="0"/>
              <a:t>el</a:t>
            </a:r>
            <a:r>
              <a:rPr spc="-30" dirty="0"/>
              <a:t> </a:t>
            </a:r>
            <a:r>
              <a:rPr dirty="0"/>
              <a:t>clustering</a:t>
            </a:r>
            <a:r>
              <a:rPr spc="-20" dirty="0"/>
              <a:t> </a:t>
            </a:r>
            <a:r>
              <a:rPr spc="-10" dirty="0"/>
              <a:t>Jerárquico</a:t>
            </a:r>
          </a:p>
          <a:p>
            <a:pPr marL="170180">
              <a:lnSpc>
                <a:spcPct val="100000"/>
              </a:lnSpc>
              <a:spcBef>
                <a:spcPts val="2400"/>
              </a:spcBef>
            </a:pPr>
            <a:r>
              <a:rPr dirty="0"/>
              <a:t>Ha</a:t>
            </a:r>
            <a:r>
              <a:rPr spc="-45" dirty="0"/>
              <a:t> </a:t>
            </a:r>
            <a:r>
              <a:rPr dirty="0"/>
              <a:t>sido</a:t>
            </a:r>
            <a:r>
              <a:rPr spc="-45" dirty="0"/>
              <a:t> </a:t>
            </a:r>
            <a:r>
              <a:rPr dirty="0"/>
              <a:t>ampliamente</a:t>
            </a:r>
            <a:r>
              <a:rPr spc="-45" dirty="0"/>
              <a:t> </a:t>
            </a:r>
            <a:r>
              <a:rPr dirty="0"/>
              <a:t>utilizado</a:t>
            </a:r>
            <a:r>
              <a:rPr spc="-50" dirty="0"/>
              <a:t> </a:t>
            </a:r>
            <a:r>
              <a:rPr dirty="0"/>
              <a:t>en</a:t>
            </a:r>
            <a:r>
              <a:rPr spc="-50" dirty="0"/>
              <a:t> </a:t>
            </a:r>
            <a:r>
              <a:rPr dirty="0"/>
              <a:t>bases</a:t>
            </a:r>
            <a:r>
              <a:rPr spc="-65" dirty="0"/>
              <a:t> </a:t>
            </a:r>
            <a:r>
              <a:rPr dirty="0"/>
              <a:t>de</a:t>
            </a:r>
            <a:r>
              <a:rPr spc="-50" dirty="0"/>
              <a:t> </a:t>
            </a:r>
            <a:r>
              <a:rPr dirty="0"/>
              <a:t>datos</a:t>
            </a:r>
            <a:r>
              <a:rPr spc="-50" dirty="0"/>
              <a:t> </a:t>
            </a:r>
            <a:r>
              <a:rPr dirty="0"/>
              <a:t>reales</a:t>
            </a:r>
            <a:r>
              <a:rPr spc="-65" dirty="0"/>
              <a:t> </a:t>
            </a:r>
            <a:r>
              <a:rPr dirty="0"/>
              <a:t>con</a:t>
            </a:r>
            <a:r>
              <a:rPr spc="-30" dirty="0"/>
              <a:t> </a:t>
            </a:r>
            <a:r>
              <a:rPr spc="-10" dirty="0"/>
              <a:t>buenos</a:t>
            </a:r>
          </a:p>
          <a:p>
            <a:pPr marL="170180">
              <a:lnSpc>
                <a:spcPct val="100000"/>
              </a:lnSpc>
              <a:spcBef>
                <a:spcPts val="5"/>
              </a:spcBef>
            </a:pPr>
            <a:r>
              <a:rPr spc="-10" dirty="0"/>
              <a:t>resultados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flipH="1">
            <a:off x="381000" y="0"/>
            <a:ext cx="3238500" cy="998350"/>
          </a:xfrm>
          <a:prstGeom prst="rect">
            <a:avLst/>
          </a:prstGeom>
        </p:spPr>
        <p:txBody>
          <a:bodyPr vert="horz" wrap="square" lIns="0" tIns="318135" rIns="0" bIns="0" rtlCol="0">
            <a:spAutoFit/>
          </a:bodyPr>
          <a:lstStyle/>
          <a:p>
            <a:pPr marL="12700">
              <a:lnSpc>
                <a:spcPct val="100000"/>
              </a:lnSpc>
              <a:spcBef>
                <a:spcPts val="105"/>
              </a:spcBef>
            </a:pPr>
            <a:r>
              <a:rPr spc="-35" dirty="0">
                <a:solidFill>
                  <a:schemeClr val="accent3">
                    <a:lumMod val="75000"/>
                  </a:schemeClr>
                </a:solidFill>
              </a:rPr>
              <a:t>Desventajas</a:t>
            </a:r>
          </a:p>
        </p:txBody>
      </p:sp>
      <p:sp>
        <p:nvSpPr>
          <p:cNvPr id="6" name="object 6"/>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67</a:t>
            </a:fld>
            <a:endParaRPr spc="-25" dirty="0"/>
          </a:p>
        </p:txBody>
      </p:sp>
      <p:sp>
        <p:nvSpPr>
          <p:cNvPr id="4" name="object 4"/>
          <p:cNvSpPr txBox="1">
            <a:spLocks noGrp="1"/>
          </p:cNvSpPr>
          <p:nvPr>
            <p:ph type="body" idx="1"/>
          </p:nvPr>
        </p:nvSpPr>
        <p:spPr>
          <a:xfrm flipH="1">
            <a:off x="381000" y="1376548"/>
            <a:ext cx="11326748" cy="4819909"/>
          </a:xfrm>
          <a:prstGeom prst="rect">
            <a:avLst/>
          </a:prstGeom>
        </p:spPr>
        <p:txBody>
          <a:bodyPr vert="horz" wrap="square" lIns="0" tIns="13335" rIns="0" bIns="0" rtlCol="0">
            <a:spAutoFit/>
          </a:bodyPr>
          <a:lstStyle/>
          <a:p>
            <a:pPr marL="12700">
              <a:lnSpc>
                <a:spcPct val="100000"/>
              </a:lnSpc>
              <a:spcBef>
                <a:spcPts val="105"/>
              </a:spcBef>
            </a:pPr>
            <a:r>
              <a:rPr dirty="0"/>
              <a:t>Necesitamos</a:t>
            </a:r>
            <a:r>
              <a:rPr spc="-75" dirty="0"/>
              <a:t> </a:t>
            </a:r>
            <a:r>
              <a:rPr dirty="0" err="1"/>
              <a:t>conocer</a:t>
            </a:r>
            <a:r>
              <a:rPr spc="-65" dirty="0"/>
              <a:t> </a:t>
            </a:r>
            <a:r>
              <a:rPr dirty="0"/>
              <a:t>de</a:t>
            </a:r>
            <a:r>
              <a:rPr lang="es-ES" dirty="0"/>
              <a:t> </a:t>
            </a:r>
            <a:r>
              <a:rPr dirty="0" err="1"/>
              <a:t>antemano</a:t>
            </a:r>
            <a:r>
              <a:rPr spc="-70" dirty="0"/>
              <a:t> </a:t>
            </a:r>
            <a:r>
              <a:rPr dirty="0"/>
              <a:t>la</a:t>
            </a:r>
            <a:r>
              <a:rPr spc="-55" dirty="0"/>
              <a:t> </a:t>
            </a:r>
            <a:r>
              <a:rPr dirty="0"/>
              <a:t>cantidad</a:t>
            </a:r>
            <a:r>
              <a:rPr spc="-55" dirty="0"/>
              <a:t> </a:t>
            </a:r>
            <a:r>
              <a:rPr dirty="0"/>
              <a:t>de</a:t>
            </a:r>
            <a:r>
              <a:rPr spc="-60" dirty="0"/>
              <a:t> </a:t>
            </a:r>
            <a:r>
              <a:rPr dirty="0"/>
              <a:t>clusters</a:t>
            </a:r>
            <a:r>
              <a:rPr spc="-40" dirty="0"/>
              <a:t> </a:t>
            </a:r>
            <a:r>
              <a:rPr dirty="0"/>
              <a:t>a</a:t>
            </a:r>
            <a:r>
              <a:rPr spc="-65" dirty="0"/>
              <a:t> </a:t>
            </a:r>
            <a:r>
              <a:rPr spc="-10" dirty="0"/>
              <a:t>formar</a:t>
            </a:r>
          </a:p>
          <a:p>
            <a:pPr marL="12700">
              <a:lnSpc>
                <a:spcPct val="100000"/>
              </a:lnSpc>
              <a:spcBef>
                <a:spcPts val="2400"/>
              </a:spcBef>
            </a:pPr>
            <a:r>
              <a:rPr dirty="0"/>
              <a:t>Debido</a:t>
            </a:r>
            <a:r>
              <a:rPr spc="-55" dirty="0"/>
              <a:t> </a:t>
            </a:r>
            <a:r>
              <a:rPr dirty="0"/>
              <a:t>a</a:t>
            </a:r>
            <a:r>
              <a:rPr spc="-40" dirty="0"/>
              <a:t> </a:t>
            </a:r>
            <a:r>
              <a:rPr dirty="0"/>
              <a:t>que</a:t>
            </a:r>
            <a:r>
              <a:rPr spc="-35" dirty="0"/>
              <a:t> </a:t>
            </a:r>
            <a:r>
              <a:rPr dirty="0"/>
              <a:t>crea</a:t>
            </a:r>
            <a:r>
              <a:rPr spc="-35" dirty="0"/>
              <a:t> </a:t>
            </a:r>
            <a:r>
              <a:rPr dirty="0"/>
              <a:t>los</a:t>
            </a:r>
            <a:r>
              <a:rPr spc="-35" dirty="0"/>
              <a:t> </a:t>
            </a:r>
            <a:r>
              <a:rPr dirty="0"/>
              <a:t>grupos</a:t>
            </a:r>
            <a:r>
              <a:rPr spc="-50" dirty="0"/>
              <a:t> </a:t>
            </a:r>
            <a:r>
              <a:rPr dirty="0"/>
              <a:t>en</a:t>
            </a:r>
            <a:r>
              <a:rPr spc="-40" dirty="0"/>
              <a:t> </a:t>
            </a:r>
            <a:r>
              <a:rPr dirty="0"/>
              <a:t>base</a:t>
            </a:r>
            <a:r>
              <a:rPr spc="-45" dirty="0"/>
              <a:t> </a:t>
            </a:r>
            <a:r>
              <a:rPr dirty="0"/>
              <a:t>a</a:t>
            </a:r>
            <a:r>
              <a:rPr spc="-30" dirty="0"/>
              <a:t> </a:t>
            </a:r>
            <a:r>
              <a:rPr dirty="0"/>
              <a:t>las</a:t>
            </a:r>
            <a:r>
              <a:rPr spc="-35" dirty="0"/>
              <a:t> </a:t>
            </a:r>
            <a:r>
              <a:rPr dirty="0"/>
              <a:t>distancias</a:t>
            </a:r>
            <a:r>
              <a:rPr spc="-25" dirty="0"/>
              <a:t> </a:t>
            </a:r>
            <a:r>
              <a:rPr dirty="0"/>
              <a:t>entre</a:t>
            </a:r>
            <a:r>
              <a:rPr spc="-45" dirty="0"/>
              <a:t> </a:t>
            </a:r>
            <a:r>
              <a:rPr dirty="0"/>
              <a:t>los</a:t>
            </a:r>
            <a:r>
              <a:rPr spc="-35" dirty="0"/>
              <a:t> </a:t>
            </a:r>
            <a:r>
              <a:rPr spc="-10" dirty="0"/>
              <a:t>individuos,</a:t>
            </a:r>
          </a:p>
          <a:p>
            <a:pPr marL="12700">
              <a:lnSpc>
                <a:spcPct val="100000"/>
              </a:lnSpc>
            </a:pPr>
            <a:r>
              <a:rPr spc="-10" dirty="0"/>
              <a:t>solamente</a:t>
            </a:r>
            <a:r>
              <a:rPr spc="-50" dirty="0"/>
              <a:t> </a:t>
            </a:r>
            <a:r>
              <a:rPr dirty="0"/>
              <a:t>maneja</a:t>
            </a:r>
            <a:r>
              <a:rPr spc="-50" dirty="0"/>
              <a:t> </a:t>
            </a:r>
            <a:r>
              <a:rPr dirty="0"/>
              <a:t>variables</a:t>
            </a:r>
            <a:r>
              <a:rPr spc="-45" dirty="0"/>
              <a:t> </a:t>
            </a:r>
            <a:r>
              <a:rPr spc="-10" dirty="0"/>
              <a:t>numéricas.</a:t>
            </a:r>
          </a:p>
          <a:p>
            <a:pPr marL="12700" marR="5080">
              <a:lnSpc>
                <a:spcPct val="100000"/>
              </a:lnSpc>
              <a:spcBef>
                <a:spcPts val="2400"/>
              </a:spcBef>
            </a:pPr>
            <a:r>
              <a:rPr dirty="0"/>
              <a:t>La</a:t>
            </a:r>
            <a:r>
              <a:rPr spc="-35" dirty="0"/>
              <a:t> </a:t>
            </a:r>
            <a:r>
              <a:rPr dirty="0"/>
              <a:t>calidad</a:t>
            </a:r>
            <a:r>
              <a:rPr spc="-20" dirty="0"/>
              <a:t> </a:t>
            </a:r>
            <a:r>
              <a:rPr dirty="0"/>
              <a:t>de</a:t>
            </a:r>
            <a:r>
              <a:rPr spc="-45" dirty="0"/>
              <a:t> </a:t>
            </a:r>
            <a:r>
              <a:rPr dirty="0"/>
              <a:t>los</a:t>
            </a:r>
            <a:r>
              <a:rPr spc="-30" dirty="0"/>
              <a:t> </a:t>
            </a:r>
            <a:r>
              <a:rPr dirty="0"/>
              <a:t>clusters</a:t>
            </a:r>
            <a:r>
              <a:rPr spc="-30" dirty="0"/>
              <a:t> </a:t>
            </a:r>
            <a:r>
              <a:rPr dirty="0"/>
              <a:t>depende</a:t>
            </a:r>
            <a:r>
              <a:rPr spc="-65" dirty="0"/>
              <a:t> </a:t>
            </a:r>
            <a:r>
              <a:rPr dirty="0"/>
              <a:t>en</a:t>
            </a:r>
            <a:r>
              <a:rPr spc="-40" dirty="0"/>
              <a:t> </a:t>
            </a:r>
            <a:r>
              <a:rPr dirty="0"/>
              <a:t>gran</a:t>
            </a:r>
            <a:r>
              <a:rPr spc="-45" dirty="0"/>
              <a:t> </a:t>
            </a:r>
            <a:r>
              <a:rPr dirty="0"/>
              <a:t>medida</a:t>
            </a:r>
            <a:r>
              <a:rPr spc="-40" dirty="0"/>
              <a:t> </a:t>
            </a:r>
            <a:r>
              <a:rPr dirty="0"/>
              <a:t>de</a:t>
            </a:r>
            <a:r>
              <a:rPr spc="-35" dirty="0"/>
              <a:t> </a:t>
            </a:r>
            <a:r>
              <a:rPr dirty="0"/>
              <a:t>los</a:t>
            </a:r>
            <a:r>
              <a:rPr spc="-35" dirty="0"/>
              <a:t> </a:t>
            </a:r>
            <a:r>
              <a:rPr dirty="0"/>
              <a:t>valores</a:t>
            </a:r>
            <a:r>
              <a:rPr spc="-40" dirty="0"/>
              <a:t> </a:t>
            </a:r>
            <a:r>
              <a:rPr dirty="0"/>
              <a:t>con</a:t>
            </a:r>
            <a:r>
              <a:rPr spc="-20" dirty="0"/>
              <a:t> </a:t>
            </a:r>
            <a:r>
              <a:rPr dirty="0"/>
              <a:t>los</a:t>
            </a:r>
            <a:r>
              <a:rPr spc="-25" dirty="0"/>
              <a:t> que </a:t>
            </a:r>
            <a:r>
              <a:rPr dirty="0"/>
              <a:t>se</a:t>
            </a:r>
            <a:r>
              <a:rPr spc="-50" dirty="0"/>
              <a:t> </a:t>
            </a:r>
            <a:r>
              <a:rPr dirty="0"/>
              <a:t>inicializa</a:t>
            </a:r>
            <a:r>
              <a:rPr spc="-15" dirty="0"/>
              <a:t> </a:t>
            </a:r>
            <a:r>
              <a:rPr dirty="0"/>
              <a:t>el</a:t>
            </a:r>
            <a:r>
              <a:rPr spc="-40" dirty="0"/>
              <a:t> </a:t>
            </a:r>
            <a:r>
              <a:rPr spc="-10" dirty="0"/>
              <a:t>algoritmo</a:t>
            </a:r>
          </a:p>
          <a:p>
            <a:pPr marL="12700" marR="159385">
              <a:lnSpc>
                <a:spcPct val="100000"/>
              </a:lnSpc>
              <a:spcBef>
                <a:spcPts val="2400"/>
              </a:spcBef>
            </a:pPr>
            <a:r>
              <a:rPr dirty="0"/>
              <a:t>Puede</a:t>
            </a:r>
            <a:r>
              <a:rPr spc="-50" dirty="0"/>
              <a:t> </a:t>
            </a:r>
            <a:r>
              <a:rPr dirty="0"/>
              <a:t>ser</a:t>
            </a:r>
            <a:r>
              <a:rPr spc="-30" dirty="0"/>
              <a:t> </a:t>
            </a:r>
            <a:r>
              <a:rPr dirty="0"/>
              <a:t>que</a:t>
            </a:r>
            <a:r>
              <a:rPr spc="-40" dirty="0"/>
              <a:t> </a:t>
            </a:r>
            <a:r>
              <a:rPr dirty="0"/>
              <a:t>se</a:t>
            </a:r>
            <a:r>
              <a:rPr spc="-40" dirty="0"/>
              <a:t> </a:t>
            </a:r>
            <a:r>
              <a:rPr dirty="0"/>
              <a:t>obtenga</a:t>
            </a:r>
            <a:r>
              <a:rPr spc="-50" dirty="0"/>
              <a:t> </a:t>
            </a:r>
            <a:r>
              <a:rPr dirty="0"/>
              <a:t>un</a:t>
            </a:r>
            <a:r>
              <a:rPr spc="-35" dirty="0"/>
              <a:t> </a:t>
            </a:r>
            <a:r>
              <a:rPr dirty="0"/>
              <a:t>resultado</a:t>
            </a:r>
            <a:r>
              <a:rPr spc="-50" dirty="0"/>
              <a:t> </a:t>
            </a:r>
            <a:r>
              <a:rPr dirty="0"/>
              <a:t>que</a:t>
            </a:r>
            <a:r>
              <a:rPr spc="-40" dirty="0"/>
              <a:t> </a:t>
            </a:r>
            <a:r>
              <a:rPr dirty="0"/>
              <a:t>sea</a:t>
            </a:r>
            <a:r>
              <a:rPr spc="-40" dirty="0"/>
              <a:t> </a:t>
            </a:r>
            <a:r>
              <a:rPr dirty="0"/>
              <a:t>óptimo</a:t>
            </a:r>
            <a:r>
              <a:rPr spc="-30" dirty="0"/>
              <a:t> </a:t>
            </a:r>
            <a:r>
              <a:rPr spc="-10" dirty="0"/>
              <a:t>localmente</a:t>
            </a:r>
            <a:r>
              <a:rPr spc="-25" dirty="0"/>
              <a:t> </a:t>
            </a:r>
            <a:r>
              <a:rPr dirty="0"/>
              <a:t>pero</a:t>
            </a:r>
            <a:r>
              <a:rPr spc="-35" dirty="0"/>
              <a:t> </a:t>
            </a:r>
            <a:r>
              <a:rPr spc="-25" dirty="0"/>
              <a:t>no </a:t>
            </a:r>
            <a:r>
              <a:rPr spc="-10" dirty="0"/>
              <a:t>globalmente</a:t>
            </a:r>
          </a:p>
          <a:p>
            <a:pPr marL="12700">
              <a:lnSpc>
                <a:spcPct val="100000"/>
              </a:lnSpc>
              <a:spcBef>
                <a:spcPts val="2400"/>
              </a:spcBef>
            </a:pPr>
            <a:r>
              <a:rPr dirty="0"/>
              <a:t>El</a:t>
            </a:r>
            <a:r>
              <a:rPr spc="-35" dirty="0"/>
              <a:t> </a:t>
            </a:r>
            <a:r>
              <a:rPr dirty="0"/>
              <a:t>resultado</a:t>
            </a:r>
            <a:r>
              <a:rPr spc="-45" dirty="0"/>
              <a:t> </a:t>
            </a:r>
            <a:r>
              <a:rPr dirty="0"/>
              <a:t>se</a:t>
            </a:r>
            <a:r>
              <a:rPr spc="-35" dirty="0"/>
              <a:t> </a:t>
            </a:r>
            <a:r>
              <a:rPr dirty="0"/>
              <a:t>vé</a:t>
            </a:r>
            <a:r>
              <a:rPr spc="-30" dirty="0"/>
              <a:t> </a:t>
            </a:r>
            <a:r>
              <a:rPr dirty="0"/>
              <a:t>muy</a:t>
            </a:r>
            <a:r>
              <a:rPr spc="-20" dirty="0"/>
              <a:t> </a:t>
            </a:r>
            <a:r>
              <a:rPr spc="-10" dirty="0"/>
              <a:t>afectado</a:t>
            </a:r>
            <a:r>
              <a:rPr spc="-30" dirty="0"/>
              <a:t> </a:t>
            </a:r>
            <a:r>
              <a:rPr dirty="0"/>
              <a:t>por</a:t>
            </a:r>
            <a:r>
              <a:rPr spc="-35" dirty="0"/>
              <a:t> </a:t>
            </a:r>
            <a:r>
              <a:rPr dirty="0"/>
              <a:t>los</a:t>
            </a:r>
            <a:r>
              <a:rPr spc="-25" dirty="0"/>
              <a:t> </a:t>
            </a:r>
            <a:r>
              <a:rPr spc="-10" dirty="0"/>
              <a:t>outliers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flipH="1">
            <a:off x="373126" y="265069"/>
            <a:ext cx="5291835" cy="1003031"/>
          </a:xfrm>
          <a:prstGeom prst="rect">
            <a:avLst/>
          </a:prstGeom>
        </p:spPr>
        <p:txBody>
          <a:bodyPr vert="horz" wrap="square" lIns="0" tIns="67945" rIns="0" bIns="0" rtlCol="0">
            <a:spAutoFit/>
          </a:bodyPr>
          <a:lstStyle/>
          <a:p>
            <a:pPr marL="12700" marR="5080">
              <a:lnSpc>
                <a:spcPts val="3460"/>
              </a:lnSpc>
              <a:spcBef>
                <a:spcPts val="535"/>
              </a:spcBef>
            </a:pPr>
            <a:r>
              <a:rPr spc="-10" dirty="0">
                <a:solidFill>
                  <a:schemeClr val="accent3">
                    <a:lumMod val="75000"/>
                  </a:schemeClr>
                </a:solidFill>
              </a:rPr>
              <a:t>Cómo</a:t>
            </a:r>
            <a:r>
              <a:rPr spc="-160" dirty="0">
                <a:solidFill>
                  <a:schemeClr val="accent3">
                    <a:lumMod val="75000"/>
                  </a:schemeClr>
                </a:solidFill>
              </a:rPr>
              <a:t> </a:t>
            </a:r>
            <a:r>
              <a:rPr spc="-40" dirty="0">
                <a:solidFill>
                  <a:schemeClr val="accent3">
                    <a:lumMod val="75000"/>
                  </a:schemeClr>
                </a:solidFill>
              </a:rPr>
              <a:t>afectan </a:t>
            </a:r>
            <a:r>
              <a:rPr dirty="0">
                <a:solidFill>
                  <a:schemeClr val="accent3">
                    <a:lumMod val="75000"/>
                  </a:schemeClr>
                </a:solidFill>
              </a:rPr>
              <a:t>los</a:t>
            </a:r>
            <a:r>
              <a:rPr spc="-110" dirty="0">
                <a:solidFill>
                  <a:schemeClr val="accent3">
                    <a:lumMod val="75000"/>
                  </a:schemeClr>
                </a:solidFill>
              </a:rPr>
              <a:t> </a:t>
            </a:r>
            <a:r>
              <a:rPr spc="-10" dirty="0">
                <a:solidFill>
                  <a:schemeClr val="accent3">
                    <a:lumMod val="75000"/>
                  </a:schemeClr>
                </a:solidFill>
              </a:rPr>
              <a:t>Outliers?</a:t>
            </a:r>
          </a:p>
        </p:txBody>
      </p:sp>
      <p:grpSp>
        <p:nvGrpSpPr>
          <p:cNvPr id="4" name="object 4"/>
          <p:cNvGrpSpPr/>
          <p:nvPr/>
        </p:nvGrpSpPr>
        <p:grpSpPr>
          <a:xfrm>
            <a:off x="4924043" y="1260358"/>
            <a:ext cx="5839207" cy="2021205"/>
            <a:chOff x="3429000" y="1260357"/>
            <a:chExt cx="4220210" cy="2021205"/>
          </a:xfrm>
        </p:grpSpPr>
        <p:pic>
          <p:nvPicPr>
            <p:cNvPr id="5" name="object 5"/>
            <p:cNvPicPr/>
            <p:nvPr/>
          </p:nvPicPr>
          <p:blipFill>
            <a:blip r:embed="rId2" cstate="print"/>
            <a:stretch>
              <a:fillRect/>
            </a:stretch>
          </p:blipFill>
          <p:spPr>
            <a:xfrm>
              <a:off x="3429000" y="1269491"/>
              <a:ext cx="4219956" cy="2011679"/>
            </a:xfrm>
            <a:prstGeom prst="rect">
              <a:avLst/>
            </a:prstGeom>
          </p:spPr>
        </p:pic>
        <p:sp>
          <p:nvSpPr>
            <p:cNvPr id="6" name="object 6"/>
            <p:cNvSpPr/>
            <p:nvPr/>
          </p:nvSpPr>
          <p:spPr>
            <a:xfrm>
              <a:off x="6522124" y="1266707"/>
              <a:ext cx="612140" cy="488950"/>
            </a:xfrm>
            <a:custGeom>
              <a:avLst/>
              <a:gdLst/>
              <a:ahLst/>
              <a:cxnLst/>
              <a:rect l="l" t="t" r="r" b="b"/>
              <a:pathLst>
                <a:path w="612140" h="488950">
                  <a:moveTo>
                    <a:pt x="14819" y="109972"/>
                  </a:moveTo>
                  <a:lnTo>
                    <a:pt x="36495" y="75357"/>
                  </a:lnTo>
                  <a:lnTo>
                    <a:pt x="66002" y="46996"/>
                  </a:lnTo>
                  <a:lnTo>
                    <a:pt x="102251" y="25084"/>
                  </a:lnTo>
                  <a:lnTo>
                    <a:pt x="144154" y="9817"/>
                  </a:lnTo>
                  <a:lnTo>
                    <a:pt x="190622" y="1391"/>
                  </a:lnTo>
                  <a:lnTo>
                    <a:pt x="240568" y="0"/>
                  </a:lnTo>
                  <a:lnTo>
                    <a:pt x="292904" y="5840"/>
                  </a:lnTo>
                  <a:lnTo>
                    <a:pt x="346541" y="19106"/>
                  </a:lnTo>
                  <a:lnTo>
                    <a:pt x="400391" y="39995"/>
                  </a:lnTo>
                  <a:lnTo>
                    <a:pt x="451197" y="67470"/>
                  </a:lnTo>
                  <a:lnTo>
                    <a:pt x="496058" y="99726"/>
                  </a:lnTo>
                  <a:lnTo>
                    <a:pt x="534418" y="135805"/>
                  </a:lnTo>
                  <a:lnTo>
                    <a:pt x="565723" y="174750"/>
                  </a:lnTo>
                  <a:lnTo>
                    <a:pt x="589417" y="215604"/>
                  </a:lnTo>
                  <a:lnTo>
                    <a:pt x="604945" y="257410"/>
                  </a:lnTo>
                  <a:lnTo>
                    <a:pt x="611753" y="299209"/>
                  </a:lnTo>
                  <a:lnTo>
                    <a:pt x="609285" y="340044"/>
                  </a:lnTo>
                  <a:lnTo>
                    <a:pt x="596987" y="378958"/>
                  </a:lnTo>
                  <a:lnTo>
                    <a:pt x="575305" y="413573"/>
                  </a:lnTo>
                  <a:lnTo>
                    <a:pt x="545787" y="441934"/>
                  </a:lnTo>
                  <a:lnTo>
                    <a:pt x="509521" y="463846"/>
                  </a:lnTo>
                  <a:lnTo>
                    <a:pt x="467599" y="479113"/>
                  </a:lnTo>
                  <a:lnTo>
                    <a:pt x="421109" y="487540"/>
                  </a:lnTo>
                  <a:lnTo>
                    <a:pt x="371143" y="488931"/>
                  </a:lnTo>
                  <a:lnTo>
                    <a:pt x="318791" y="483091"/>
                  </a:lnTo>
                  <a:lnTo>
                    <a:pt x="265142" y="469824"/>
                  </a:lnTo>
                  <a:lnTo>
                    <a:pt x="211288" y="448935"/>
                  </a:lnTo>
                  <a:lnTo>
                    <a:pt x="160515" y="421460"/>
                  </a:lnTo>
                  <a:lnTo>
                    <a:pt x="115673" y="389205"/>
                  </a:lnTo>
                  <a:lnTo>
                    <a:pt x="77321" y="353125"/>
                  </a:lnTo>
                  <a:lnTo>
                    <a:pt x="46019" y="314180"/>
                  </a:lnTo>
                  <a:lnTo>
                    <a:pt x="22325" y="273326"/>
                  </a:lnTo>
                  <a:lnTo>
                    <a:pt x="6799" y="231521"/>
                  </a:lnTo>
                  <a:lnTo>
                    <a:pt x="0" y="189721"/>
                  </a:lnTo>
                  <a:lnTo>
                    <a:pt x="2486" y="148886"/>
                  </a:lnTo>
                  <a:lnTo>
                    <a:pt x="14819" y="109972"/>
                  </a:lnTo>
                  <a:close/>
                </a:path>
              </a:pathLst>
            </a:custGeom>
            <a:ln w="12700">
              <a:solidFill>
                <a:srgbClr val="FF0000"/>
              </a:solidFill>
            </a:ln>
          </p:spPr>
          <p:txBody>
            <a:bodyPr wrap="square" lIns="0" tIns="0" rIns="0" bIns="0" rtlCol="0"/>
            <a:lstStyle/>
            <a:p>
              <a:endParaRPr/>
            </a:p>
          </p:txBody>
        </p:sp>
        <p:sp>
          <p:nvSpPr>
            <p:cNvPr id="7" name="object 7"/>
            <p:cNvSpPr/>
            <p:nvPr/>
          </p:nvSpPr>
          <p:spPr>
            <a:xfrm>
              <a:off x="3549300" y="2024794"/>
              <a:ext cx="917575" cy="661035"/>
            </a:xfrm>
            <a:custGeom>
              <a:avLst/>
              <a:gdLst/>
              <a:ahLst/>
              <a:cxnLst/>
              <a:rect l="l" t="t" r="r" b="b"/>
              <a:pathLst>
                <a:path w="917575" h="661035">
                  <a:moveTo>
                    <a:pt x="16097" y="125950"/>
                  </a:moveTo>
                  <a:lnTo>
                    <a:pt x="59225" y="68107"/>
                  </a:lnTo>
                  <a:lnTo>
                    <a:pt x="124482" y="27559"/>
                  </a:lnTo>
                  <a:lnTo>
                    <a:pt x="164090" y="13899"/>
                  </a:lnTo>
                  <a:lnTo>
                    <a:pt x="207648" y="4718"/>
                  </a:lnTo>
                  <a:lnTo>
                    <a:pt x="254628" y="68"/>
                  </a:lnTo>
                  <a:lnTo>
                    <a:pt x="304503" y="0"/>
                  </a:lnTo>
                  <a:lnTo>
                    <a:pt x="356745" y="4565"/>
                  </a:lnTo>
                  <a:lnTo>
                    <a:pt x="410827" y="13816"/>
                  </a:lnTo>
                  <a:lnTo>
                    <a:pt x="466221" y="27803"/>
                  </a:lnTo>
                  <a:lnTo>
                    <a:pt x="522399" y="46580"/>
                  </a:lnTo>
                  <a:lnTo>
                    <a:pt x="578834" y="70197"/>
                  </a:lnTo>
                  <a:lnTo>
                    <a:pt x="633422" y="97870"/>
                  </a:lnTo>
                  <a:lnTo>
                    <a:pt x="684152" y="128488"/>
                  </a:lnTo>
                  <a:lnTo>
                    <a:pt x="730720" y="161615"/>
                  </a:lnTo>
                  <a:lnTo>
                    <a:pt x="772825" y="196815"/>
                  </a:lnTo>
                  <a:lnTo>
                    <a:pt x="810166" y="233651"/>
                  </a:lnTo>
                  <a:lnTo>
                    <a:pt x="842440" y="271687"/>
                  </a:lnTo>
                  <a:lnTo>
                    <a:pt x="869347" y="310487"/>
                  </a:lnTo>
                  <a:lnTo>
                    <a:pt x="890583" y="349614"/>
                  </a:lnTo>
                  <a:lnTo>
                    <a:pt x="905849" y="388632"/>
                  </a:lnTo>
                  <a:lnTo>
                    <a:pt x="914841" y="427105"/>
                  </a:lnTo>
                  <a:lnTo>
                    <a:pt x="917258" y="464597"/>
                  </a:lnTo>
                  <a:lnTo>
                    <a:pt x="912798" y="500671"/>
                  </a:lnTo>
                  <a:lnTo>
                    <a:pt x="882626" y="565948"/>
                  </a:lnTo>
                  <a:lnTo>
                    <a:pt x="827907" y="615195"/>
                  </a:lnTo>
                  <a:lnTo>
                    <a:pt x="792776" y="633282"/>
                  </a:lnTo>
                  <a:lnTo>
                    <a:pt x="753168" y="646941"/>
                  </a:lnTo>
                  <a:lnTo>
                    <a:pt x="709610" y="656122"/>
                  </a:lnTo>
                  <a:lnTo>
                    <a:pt x="662629" y="660773"/>
                  </a:lnTo>
                  <a:lnTo>
                    <a:pt x="612754" y="660841"/>
                  </a:lnTo>
                  <a:lnTo>
                    <a:pt x="560512" y="656276"/>
                  </a:lnTo>
                  <a:lnTo>
                    <a:pt x="506431" y="647025"/>
                  </a:lnTo>
                  <a:lnTo>
                    <a:pt x="451037" y="633037"/>
                  </a:lnTo>
                  <a:lnTo>
                    <a:pt x="394859" y="614260"/>
                  </a:lnTo>
                  <a:lnTo>
                    <a:pt x="338423" y="590643"/>
                  </a:lnTo>
                  <a:lnTo>
                    <a:pt x="283835" y="562946"/>
                  </a:lnTo>
                  <a:lnTo>
                    <a:pt x="233106" y="532311"/>
                  </a:lnTo>
                  <a:lnTo>
                    <a:pt x="186538" y="499174"/>
                  </a:lnTo>
                  <a:lnTo>
                    <a:pt x="144433" y="463970"/>
                  </a:lnTo>
                  <a:lnTo>
                    <a:pt x="107092" y="427134"/>
                  </a:lnTo>
                  <a:lnTo>
                    <a:pt x="74817" y="389103"/>
                  </a:lnTo>
                  <a:lnTo>
                    <a:pt x="47911" y="350310"/>
                  </a:lnTo>
                  <a:lnTo>
                    <a:pt x="26674" y="311192"/>
                  </a:lnTo>
                  <a:lnTo>
                    <a:pt x="11409" y="272183"/>
                  </a:lnTo>
                  <a:lnTo>
                    <a:pt x="2417" y="233719"/>
                  </a:lnTo>
                  <a:lnTo>
                    <a:pt x="0" y="196236"/>
                  </a:lnTo>
                  <a:lnTo>
                    <a:pt x="4459" y="160168"/>
                  </a:lnTo>
                  <a:lnTo>
                    <a:pt x="16097" y="125950"/>
                  </a:lnTo>
                  <a:close/>
                </a:path>
              </a:pathLst>
            </a:custGeom>
            <a:ln w="12700">
              <a:solidFill>
                <a:srgbClr val="00AF50"/>
              </a:solidFill>
            </a:ln>
          </p:spPr>
          <p:txBody>
            <a:bodyPr wrap="square" lIns="0" tIns="0" rIns="0" bIns="0" rtlCol="0"/>
            <a:lstStyle/>
            <a:p>
              <a:endParaRPr/>
            </a:p>
          </p:txBody>
        </p:sp>
      </p:grpSp>
      <p:sp>
        <p:nvSpPr>
          <p:cNvPr id="8" name="object 8"/>
          <p:cNvSpPr txBox="1"/>
          <p:nvPr/>
        </p:nvSpPr>
        <p:spPr>
          <a:xfrm>
            <a:off x="6408547" y="798322"/>
            <a:ext cx="1283335" cy="330835"/>
          </a:xfrm>
          <a:prstGeom prst="rect">
            <a:avLst/>
          </a:prstGeom>
        </p:spPr>
        <p:txBody>
          <a:bodyPr vert="horz" wrap="square" lIns="0" tIns="13335" rIns="0" bIns="0" rtlCol="0">
            <a:spAutoFit/>
          </a:bodyPr>
          <a:lstStyle/>
          <a:p>
            <a:pPr marL="12700">
              <a:spcBef>
                <a:spcPts val="105"/>
              </a:spcBef>
            </a:pPr>
            <a:r>
              <a:rPr sz="2000" i="1" dirty="0">
                <a:latin typeface="Calibri"/>
                <a:cs typeface="Calibri"/>
              </a:rPr>
              <a:t>Con</a:t>
            </a:r>
            <a:r>
              <a:rPr sz="2000" i="1" spc="-10" dirty="0">
                <a:latin typeface="Calibri"/>
                <a:cs typeface="Calibri"/>
              </a:rPr>
              <a:t> Outliers</a:t>
            </a:r>
            <a:endParaRPr sz="2000">
              <a:latin typeface="Calibri"/>
              <a:cs typeface="Calibri"/>
            </a:endParaRPr>
          </a:p>
        </p:txBody>
      </p:sp>
      <p:grpSp>
        <p:nvGrpSpPr>
          <p:cNvPr id="9" name="object 9"/>
          <p:cNvGrpSpPr/>
          <p:nvPr/>
        </p:nvGrpSpPr>
        <p:grpSpPr>
          <a:xfrm>
            <a:off x="4924043" y="4061460"/>
            <a:ext cx="5291835" cy="2220595"/>
            <a:chOff x="3400044" y="4061459"/>
            <a:chExt cx="4279900" cy="2220595"/>
          </a:xfrm>
        </p:grpSpPr>
        <p:pic>
          <p:nvPicPr>
            <p:cNvPr id="10" name="object 10"/>
            <p:cNvPicPr/>
            <p:nvPr/>
          </p:nvPicPr>
          <p:blipFill>
            <a:blip r:embed="rId3" cstate="print"/>
            <a:stretch>
              <a:fillRect/>
            </a:stretch>
          </p:blipFill>
          <p:spPr>
            <a:xfrm>
              <a:off x="3400044" y="4061459"/>
              <a:ext cx="4279392" cy="2220467"/>
            </a:xfrm>
            <a:prstGeom prst="rect">
              <a:avLst/>
            </a:prstGeom>
          </p:spPr>
        </p:pic>
        <p:sp>
          <p:nvSpPr>
            <p:cNvPr id="11" name="object 11"/>
            <p:cNvSpPr/>
            <p:nvPr/>
          </p:nvSpPr>
          <p:spPr>
            <a:xfrm>
              <a:off x="3712280" y="4103390"/>
              <a:ext cx="1129665" cy="908050"/>
            </a:xfrm>
            <a:custGeom>
              <a:avLst/>
              <a:gdLst/>
              <a:ahLst/>
              <a:cxnLst/>
              <a:rect l="l" t="t" r="r" b="b"/>
              <a:pathLst>
                <a:path w="1129664" h="908050">
                  <a:moveTo>
                    <a:pt x="27869" y="205846"/>
                  </a:moveTo>
                  <a:lnTo>
                    <a:pt x="47246" y="170374"/>
                  </a:lnTo>
                  <a:lnTo>
                    <a:pt x="70934" y="138086"/>
                  </a:lnTo>
                  <a:lnTo>
                    <a:pt x="98633" y="109040"/>
                  </a:lnTo>
                  <a:lnTo>
                    <a:pt x="130046" y="83290"/>
                  </a:lnTo>
                  <a:lnTo>
                    <a:pt x="164873" y="60891"/>
                  </a:lnTo>
                  <a:lnTo>
                    <a:pt x="202817" y="41900"/>
                  </a:lnTo>
                  <a:lnTo>
                    <a:pt x="243577" y="26372"/>
                  </a:lnTo>
                  <a:lnTo>
                    <a:pt x="286857" y="14363"/>
                  </a:lnTo>
                  <a:lnTo>
                    <a:pt x="332358" y="5927"/>
                  </a:lnTo>
                  <a:lnTo>
                    <a:pt x="379780" y="1121"/>
                  </a:lnTo>
                  <a:lnTo>
                    <a:pt x="428825" y="0"/>
                  </a:lnTo>
                  <a:lnTo>
                    <a:pt x="479195" y="2619"/>
                  </a:lnTo>
                  <a:lnTo>
                    <a:pt x="530591" y="9034"/>
                  </a:lnTo>
                  <a:lnTo>
                    <a:pt x="582715" y="19301"/>
                  </a:lnTo>
                  <a:lnTo>
                    <a:pt x="635268" y="33475"/>
                  </a:lnTo>
                  <a:lnTo>
                    <a:pt x="687951" y="51611"/>
                  </a:lnTo>
                  <a:lnTo>
                    <a:pt x="740466" y="73766"/>
                  </a:lnTo>
                  <a:lnTo>
                    <a:pt x="791372" y="99402"/>
                  </a:lnTo>
                  <a:lnTo>
                    <a:pt x="839327" y="127770"/>
                  </a:lnTo>
                  <a:lnTo>
                    <a:pt x="884179" y="158607"/>
                  </a:lnTo>
                  <a:lnTo>
                    <a:pt x="925778" y="191648"/>
                  </a:lnTo>
                  <a:lnTo>
                    <a:pt x="963971" y="226632"/>
                  </a:lnTo>
                  <a:lnTo>
                    <a:pt x="998608" y="263294"/>
                  </a:lnTo>
                  <a:lnTo>
                    <a:pt x="1029538" y="301371"/>
                  </a:lnTo>
                  <a:lnTo>
                    <a:pt x="1056609" y="340600"/>
                  </a:lnTo>
                  <a:lnTo>
                    <a:pt x="1079670" y="380717"/>
                  </a:lnTo>
                  <a:lnTo>
                    <a:pt x="1098569" y="421459"/>
                  </a:lnTo>
                  <a:lnTo>
                    <a:pt x="1113157" y="462564"/>
                  </a:lnTo>
                  <a:lnTo>
                    <a:pt x="1123281" y="503766"/>
                  </a:lnTo>
                  <a:lnTo>
                    <a:pt x="1128790" y="544803"/>
                  </a:lnTo>
                  <a:lnTo>
                    <a:pt x="1129533" y="585412"/>
                  </a:lnTo>
                  <a:lnTo>
                    <a:pt x="1125359" y="625329"/>
                  </a:lnTo>
                  <a:lnTo>
                    <a:pt x="1116116" y="664291"/>
                  </a:lnTo>
                  <a:lnTo>
                    <a:pt x="1101654" y="702035"/>
                  </a:lnTo>
                  <a:lnTo>
                    <a:pt x="1082277" y="737508"/>
                  </a:lnTo>
                  <a:lnTo>
                    <a:pt x="1058589" y="769795"/>
                  </a:lnTo>
                  <a:lnTo>
                    <a:pt x="1030890" y="798841"/>
                  </a:lnTo>
                  <a:lnTo>
                    <a:pt x="999477" y="824592"/>
                  </a:lnTo>
                  <a:lnTo>
                    <a:pt x="964650" y="846990"/>
                  </a:lnTo>
                  <a:lnTo>
                    <a:pt x="926706" y="865981"/>
                  </a:lnTo>
                  <a:lnTo>
                    <a:pt x="885945" y="881509"/>
                  </a:lnTo>
                  <a:lnTo>
                    <a:pt x="842665" y="893519"/>
                  </a:lnTo>
                  <a:lnTo>
                    <a:pt x="797165" y="901954"/>
                  </a:lnTo>
                  <a:lnTo>
                    <a:pt x="749743" y="906761"/>
                  </a:lnTo>
                  <a:lnTo>
                    <a:pt x="700698" y="907882"/>
                  </a:lnTo>
                  <a:lnTo>
                    <a:pt x="650328" y="905263"/>
                  </a:lnTo>
                  <a:lnTo>
                    <a:pt x="598932" y="898847"/>
                  </a:lnTo>
                  <a:lnTo>
                    <a:pt x="546808" y="888580"/>
                  </a:lnTo>
                  <a:lnTo>
                    <a:pt x="494255" y="874406"/>
                  </a:lnTo>
                  <a:lnTo>
                    <a:pt x="441572" y="856270"/>
                  </a:lnTo>
                  <a:lnTo>
                    <a:pt x="389057" y="834115"/>
                  </a:lnTo>
                  <a:lnTo>
                    <a:pt x="338171" y="808479"/>
                  </a:lnTo>
                  <a:lnTo>
                    <a:pt x="290231" y="780111"/>
                  </a:lnTo>
                  <a:lnTo>
                    <a:pt x="245389" y="749275"/>
                  </a:lnTo>
                  <a:lnTo>
                    <a:pt x="203798" y="716233"/>
                  </a:lnTo>
                  <a:lnTo>
                    <a:pt x="165608" y="681249"/>
                  </a:lnTo>
                  <a:lnTo>
                    <a:pt x="130971" y="644587"/>
                  </a:lnTo>
                  <a:lnTo>
                    <a:pt x="100039" y="606510"/>
                  </a:lnTo>
                  <a:lnTo>
                    <a:pt x="72964" y="567281"/>
                  </a:lnTo>
                  <a:lnTo>
                    <a:pt x="49898" y="527164"/>
                  </a:lnTo>
                  <a:lnTo>
                    <a:pt x="30991" y="486422"/>
                  </a:lnTo>
                  <a:lnTo>
                    <a:pt x="16397" y="445318"/>
                  </a:lnTo>
                  <a:lnTo>
                    <a:pt x="6265" y="404115"/>
                  </a:lnTo>
                  <a:lnTo>
                    <a:pt x="749" y="363078"/>
                  </a:lnTo>
                  <a:lnTo>
                    <a:pt x="0" y="322469"/>
                  </a:lnTo>
                  <a:lnTo>
                    <a:pt x="4169" y="282552"/>
                  </a:lnTo>
                  <a:lnTo>
                    <a:pt x="13408" y="243590"/>
                  </a:lnTo>
                  <a:lnTo>
                    <a:pt x="27869" y="205846"/>
                  </a:lnTo>
                  <a:close/>
                </a:path>
              </a:pathLst>
            </a:custGeom>
            <a:ln w="12700">
              <a:solidFill>
                <a:srgbClr val="00AF50"/>
              </a:solidFill>
            </a:ln>
          </p:spPr>
          <p:txBody>
            <a:bodyPr wrap="square" lIns="0" tIns="0" rIns="0" bIns="0" rtlCol="0"/>
            <a:lstStyle/>
            <a:p>
              <a:endParaRPr/>
            </a:p>
          </p:txBody>
        </p:sp>
        <p:sp>
          <p:nvSpPr>
            <p:cNvPr id="12" name="object 12"/>
            <p:cNvSpPr/>
            <p:nvPr/>
          </p:nvSpPr>
          <p:spPr>
            <a:xfrm>
              <a:off x="5180187" y="4271686"/>
              <a:ext cx="883285" cy="1149350"/>
            </a:xfrm>
            <a:custGeom>
              <a:avLst/>
              <a:gdLst/>
              <a:ahLst/>
              <a:cxnLst/>
              <a:rect l="l" t="t" r="r" b="b"/>
              <a:pathLst>
                <a:path w="883285" h="1149350">
                  <a:moveTo>
                    <a:pt x="244236" y="16975"/>
                  </a:moveTo>
                  <a:lnTo>
                    <a:pt x="283164" y="6063"/>
                  </a:lnTo>
                  <a:lnTo>
                    <a:pt x="322819" y="463"/>
                  </a:lnTo>
                  <a:lnTo>
                    <a:pt x="362953" y="0"/>
                  </a:lnTo>
                  <a:lnTo>
                    <a:pt x="403319" y="4498"/>
                  </a:lnTo>
                  <a:lnTo>
                    <a:pt x="443669" y="13782"/>
                  </a:lnTo>
                  <a:lnTo>
                    <a:pt x="483754" y="27678"/>
                  </a:lnTo>
                  <a:lnTo>
                    <a:pt x="523327" y="46010"/>
                  </a:lnTo>
                  <a:lnTo>
                    <a:pt x="562140" y="68604"/>
                  </a:lnTo>
                  <a:lnTo>
                    <a:pt x="599944" y="95283"/>
                  </a:lnTo>
                  <a:lnTo>
                    <a:pt x="636491" y="125874"/>
                  </a:lnTo>
                  <a:lnTo>
                    <a:pt x="671534" y="160200"/>
                  </a:lnTo>
                  <a:lnTo>
                    <a:pt x="704825" y="198087"/>
                  </a:lnTo>
                  <a:lnTo>
                    <a:pt x="736115" y="239360"/>
                  </a:lnTo>
                  <a:lnTo>
                    <a:pt x="765156" y="283843"/>
                  </a:lnTo>
                  <a:lnTo>
                    <a:pt x="791701" y="331362"/>
                  </a:lnTo>
                  <a:lnTo>
                    <a:pt x="815502" y="381741"/>
                  </a:lnTo>
                  <a:lnTo>
                    <a:pt x="836310" y="434805"/>
                  </a:lnTo>
                  <a:lnTo>
                    <a:pt x="853503" y="489149"/>
                  </a:lnTo>
                  <a:lnTo>
                    <a:pt x="866679" y="543287"/>
                  </a:lnTo>
                  <a:lnTo>
                    <a:pt x="875921" y="596928"/>
                  </a:lnTo>
                  <a:lnTo>
                    <a:pt x="881312" y="649779"/>
                  </a:lnTo>
                  <a:lnTo>
                    <a:pt x="882935" y="701548"/>
                  </a:lnTo>
                  <a:lnTo>
                    <a:pt x="880873" y="751943"/>
                  </a:lnTo>
                  <a:lnTo>
                    <a:pt x="875208" y="800672"/>
                  </a:lnTo>
                  <a:lnTo>
                    <a:pt x="866024" y="847443"/>
                  </a:lnTo>
                  <a:lnTo>
                    <a:pt x="853404" y="891963"/>
                  </a:lnTo>
                  <a:lnTo>
                    <a:pt x="837431" y="933940"/>
                  </a:lnTo>
                  <a:lnTo>
                    <a:pt x="818188" y="973082"/>
                  </a:lnTo>
                  <a:lnTo>
                    <a:pt x="795757" y="1009097"/>
                  </a:lnTo>
                  <a:lnTo>
                    <a:pt x="770222" y="1041693"/>
                  </a:lnTo>
                  <a:lnTo>
                    <a:pt x="741665" y="1070576"/>
                  </a:lnTo>
                  <a:lnTo>
                    <a:pt x="710171" y="1095456"/>
                  </a:lnTo>
                  <a:lnTo>
                    <a:pt x="675821" y="1116040"/>
                  </a:lnTo>
                  <a:lnTo>
                    <a:pt x="638698" y="1132035"/>
                  </a:lnTo>
                  <a:lnTo>
                    <a:pt x="599771" y="1142947"/>
                  </a:lnTo>
                  <a:lnTo>
                    <a:pt x="560116" y="1148548"/>
                  </a:lnTo>
                  <a:lnTo>
                    <a:pt x="519981" y="1149011"/>
                  </a:lnTo>
                  <a:lnTo>
                    <a:pt x="479615" y="1144513"/>
                  </a:lnTo>
                  <a:lnTo>
                    <a:pt x="439265" y="1135229"/>
                  </a:lnTo>
                  <a:lnTo>
                    <a:pt x="399180" y="1121333"/>
                  </a:lnTo>
                  <a:lnTo>
                    <a:pt x="359607" y="1103000"/>
                  </a:lnTo>
                  <a:lnTo>
                    <a:pt x="320795" y="1080407"/>
                  </a:lnTo>
                  <a:lnTo>
                    <a:pt x="282991" y="1053727"/>
                  </a:lnTo>
                  <a:lnTo>
                    <a:pt x="246444" y="1023137"/>
                  </a:lnTo>
                  <a:lnTo>
                    <a:pt x="211400" y="988811"/>
                  </a:lnTo>
                  <a:lnTo>
                    <a:pt x="178110" y="950923"/>
                  </a:lnTo>
                  <a:lnTo>
                    <a:pt x="146820" y="909651"/>
                  </a:lnTo>
                  <a:lnTo>
                    <a:pt x="117778" y="865167"/>
                  </a:lnTo>
                  <a:lnTo>
                    <a:pt x="91233" y="817649"/>
                  </a:lnTo>
                  <a:lnTo>
                    <a:pt x="67432" y="767270"/>
                  </a:lnTo>
                  <a:lnTo>
                    <a:pt x="46624" y="714205"/>
                  </a:lnTo>
                  <a:lnTo>
                    <a:pt x="29431" y="659862"/>
                  </a:lnTo>
                  <a:lnTo>
                    <a:pt x="16255" y="605724"/>
                  </a:lnTo>
                  <a:lnTo>
                    <a:pt x="7013" y="552083"/>
                  </a:lnTo>
                  <a:lnTo>
                    <a:pt x="1622" y="499232"/>
                  </a:lnTo>
                  <a:lnTo>
                    <a:pt x="0" y="447463"/>
                  </a:lnTo>
                  <a:lnTo>
                    <a:pt x="2062" y="397067"/>
                  </a:lnTo>
                  <a:lnTo>
                    <a:pt x="7726" y="348338"/>
                  </a:lnTo>
                  <a:lnTo>
                    <a:pt x="16910" y="301568"/>
                  </a:lnTo>
                  <a:lnTo>
                    <a:pt x="29530" y="257048"/>
                  </a:lnTo>
                  <a:lnTo>
                    <a:pt x="45503" y="215071"/>
                  </a:lnTo>
                  <a:lnTo>
                    <a:pt x="64747" y="175928"/>
                  </a:lnTo>
                  <a:lnTo>
                    <a:pt x="87178" y="139914"/>
                  </a:lnTo>
                  <a:lnTo>
                    <a:pt x="112713" y="107318"/>
                  </a:lnTo>
                  <a:lnTo>
                    <a:pt x="141269" y="78434"/>
                  </a:lnTo>
                  <a:lnTo>
                    <a:pt x="172764" y="53555"/>
                  </a:lnTo>
                  <a:lnTo>
                    <a:pt x="207114" y="32971"/>
                  </a:lnTo>
                  <a:lnTo>
                    <a:pt x="244236" y="16975"/>
                  </a:lnTo>
                  <a:close/>
                </a:path>
              </a:pathLst>
            </a:custGeom>
            <a:ln w="12700">
              <a:solidFill>
                <a:srgbClr val="FFC000"/>
              </a:solidFill>
            </a:ln>
          </p:spPr>
          <p:txBody>
            <a:bodyPr wrap="square" lIns="0" tIns="0" rIns="0" bIns="0" rtlCol="0"/>
            <a:lstStyle/>
            <a:p>
              <a:endParaRPr/>
            </a:p>
          </p:txBody>
        </p:sp>
        <p:sp>
          <p:nvSpPr>
            <p:cNvPr id="13" name="object 13"/>
            <p:cNvSpPr/>
            <p:nvPr/>
          </p:nvSpPr>
          <p:spPr>
            <a:xfrm>
              <a:off x="6351196" y="4371106"/>
              <a:ext cx="845819" cy="1177290"/>
            </a:xfrm>
            <a:custGeom>
              <a:avLst/>
              <a:gdLst/>
              <a:ahLst/>
              <a:cxnLst/>
              <a:rect l="l" t="t" r="r" b="b"/>
              <a:pathLst>
                <a:path w="845820" h="1177289">
                  <a:moveTo>
                    <a:pt x="341069" y="2900"/>
                  </a:moveTo>
                  <a:lnTo>
                    <a:pt x="381395" y="0"/>
                  </a:lnTo>
                  <a:lnTo>
                    <a:pt x="421373" y="2447"/>
                  </a:lnTo>
                  <a:lnTo>
                    <a:pt x="460795" y="10022"/>
                  </a:lnTo>
                  <a:lnTo>
                    <a:pt x="499452" y="22502"/>
                  </a:lnTo>
                  <a:lnTo>
                    <a:pt x="537136" y="39668"/>
                  </a:lnTo>
                  <a:lnTo>
                    <a:pt x="573639" y="61298"/>
                  </a:lnTo>
                  <a:lnTo>
                    <a:pt x="608753" y="87172"/>
                  </a:lnTo>
                  <a:lnTo>
                    <a:pt x="642269" y="117068"/>
                  </a:lnTo>
                  <a:lnTo>
                    <a:pt x="673978" y="150766"/>
                  </a:lnTo>
                  <a:lnTo>
                    <a:pt x="703673" y="188045"/>
                  </a:lnTo>
                  <a:lnTo>
                    <a:pt x="731146" y="228684"/>
                  </a:lnTo>
                  <a:lnTo>
                    <a:pt x="756187" y="272463"/>
                  </a:lnTo>
                  <a:lnTo>
                    <a:pt x="778589" y="319159"/>
                  </a:lnTo>
                  <a:lnTo>
                    <a:pt x="798144" y="368553"/>
                  </a:lnTo>
                  <a:lnTo>
                    <a:pt x="814642" y="420424"/>
                  </a:lnTo>
                  <a:lnTo>
                    <a:pt x="827877" y="474550"/>
                  </a:lnTo>
                  <a:lnTo>
                    <a:pt x="837639" y="530712"/>
                  </a:lnTo>
                  <a:lnTo>
                    <a:pt x="843625" y="587383"/>
                  </a:lnTo>
                  <a:lnTo>
                    <a:pt x="845718" y="643052"/>
                  </a:lnTo>
                  <a:lnTo>
                    <a:pt x="844059" y="697448"/>
                  </a:lnTo>
                  <a:lnTo>
                    <a:pt x="838787" y="750302"/>
                  </a:lnTo>
                  <a:lnTo>
                    <a:pt x="830040" y="801344"/>
                  </a:lnTo>
                  <a:lnTo>
                    <a:pt x="817957" y="850305"/>
                  </a:lnTo>
                  <a:lnTo>
                    <a:pt x="802679" y="896914"/>
                  </a:lnTo>
                  <a:lnTo>
                    <a:pt x="784345" y="940902"/>
                  </a:lnTo>
                  <a:lnTo>
                    <a:pt x="763093" y="982000"/>
                  </a:lnTo>
                  <a:lnTo>
                    <a:pt x="739064" y="1019937"/>
                  </a:lnTo>
                  <a:lnTo>
                    <a:pt x="712395" y="1054444"/>
                  </a:lnTo>
                  <a:lnTo>
                    <a:pt x="683227" y="1085251"/>
                  </a:lnTo>
                  <a:lnTo>
                    <a:pt x="651699" y="1112088"/>
                  </a:lnTo>
                  <a:lnTo>
                    <a:pt x="617950" y="1134686"/>
                  </a:lnTo>
                  <a:lnTo>
                    <a:pt x="582120" y="1152775"/>
                  </a:lnTo>
                  <a:lnTo>
                    <a:pt x="544347" y="1166086"/>
                  </a:lnTo>
                  <a:lnTo>
                    <a:pt x="504772" y="1174348"/>
                  </a:lnTo>
                  <a:lnTo>
                    <a:pt x="464445" y="1177247"/>
                  </a:lnTo>
                  <a:lnTo>
                    <a:pt x="424467" y="1174796"/>
                  </a:lnTo>
                  <a:lnTo>
                    <a:pt x="385045" y="1167216"/>
                  </a:lnTo>
                  <a:lnTo>
                    <a:pt x="346386" y="1154729"/>
                  </a:lnTo>
                  <a:lnTo>
                    <a:pt x="308701" y="1137556"/>
                  </a:lnTo>
                  <a:lnTo>
                    <a:pt x="272195" y="1115919"/>
                  </a:lnTo>
                  <a:lnTo>
                    <a:pt x="237078" y="1090038"/>
                  </a:lnTo>
                  <a:lnTo>
                    <a:pt x="203558" y="1060135"/>
                  </a:lnTo>
                  <a:lnTo>
                    <a:pt x="171843" y="1026431"/>
                  </a:lnTo>
                  <a:lnTo>
                    <a:pt x="142141" y="989148"/>
                  </a:lnTo>
                  <a:lnTo>
                    <a:pt x="114660" y="948507"/>
                  </a:lnTo>
                  <a:lnTo>
                    <a:pt x="89608" y="904729"/>
                  </a:lnTo>
                  <a:lnTo>
                    <a:pt x="67194" y="858036"/>
                  </a:lnTo>
                  <a:lnTo>
                    <a:pt x="47625" y="808649"/>
                  </a:lnTo>
                  <a:lnTo>
                    <a:pt x="31111" y="756789"/>
                  </a:lnTo>
                  <a:lnTo>
                    <a:pt x="17858" y="702677"/>
                  </a:lnTo>
                  <a:lnTo>
                    <a:pt x="8075" y="646536"/>
                  </a:lnTo>
                  <a:lnTo>
                    <a:pt x="2090" y="589864"/>
                  </a:lnTo>
                  <a:lnTo>
                    <a:pt x="0" y="534196"/>
                  </a:lnTo>
                  <a:lnTo>
                    <a:pt x="1664" y="479800"/>
                  </a:lnTo>
                  <a:lnTo>
                    <a:pt x="6944" y="426946"/>
                  </a:lnTo>
                  <a:lnTo>
                    <a:pt x="15700" y="375903"/>
                  </a:lnTo>
                  <a:lnTo>
                    <a:pt x="27792" y="326943"/>
                  </a:lnTo>
                  <a:lnTo>
                    <a:pt x="43080" y="280334"/>
                  </a:lnTo>
                  <a:lnTo>
                    <a:pt x="61426" y="236345"/>
                  </a:lnTo>
                  <a:lnTo>
                    <a:pt x="82689" y="195248"/>
                  </a:lnTo>
                  <a:lnTo>
                    <a:pt x="106730" y="157311"/>
                  </a:lnTo>
                  <a:lnTo>
                    <a:pt x="133409" y="122804"/>
                  </a:lnTo>
                  <a:lnTo>
                    <a:pt x="162586" y="91997"/>
                  </a:lnTo>
                  <a:lnTo>
                    <a:pt x="194123" y="65159"/>
                  </a:lnTo>
                  <a:lnTo>
                    <a:pt x="227879" y="42561"/>
                  </a:lnTo>
                  <a:lnTo>
                    <a:pt x="263715" y="24472"/>
                  </a:lnTo>
                  <a:lnTo>
                    <a:pt x="301492" y="11162"/>
                  </a:lnTo>
                  <a:lnTo>
                    <a:pt x="341069" y="2900"/>
                  </a:lnTo>
                  <a:close/>
                </a:path>
              </a:pathLst>
            </a:custGeom>
            <a:ln w="12700">
              <a:solidFill>
                <a:srgbClr val="FF0000"/>
              </a:solidFill>
            </a:ln>
          </p:spPr>
          <p:txBody>
            <a:bodyPr wrap="square" lIns="0" tIns="0" rIns="0" bIns="0" rtlCol="0"/>
            <a:lstStyle/>
            <a:p>
              <a:endParaRPr/>
            </a:p>
          </p:txBody>
        </p:sp>
      </p:grpSp>
      <p:sp>
        <p:nvSpPr>
          <p:cNvPr id="14" name="object 14"/>
          <p:cNvSpPr txBox="1"/>
          <p:nvPr/>
        </p:nvSpPr>
        <p:spPr>
          <a:xfrm>
            <a:off x="6593204" y="3605022"/>
            <a:ext cx="1191260" cy="330835"/>
          </a:xfrm>
          <a:prstGeom prst="rect">
            <a:avLst/>
          </a:prstGeom>
        </p:spPr>
        <p:txBody>
          <a:bodyPr vert="horz" wrap="square" lIns="0" tIns="12700" rIns="0" bIns="0" rtlCol="0">
            <a:spAutoFit/>
          </a:bodyPr>
          <a:lstStyle/>
          <a:p>
            <a:pPr marL="12700">
              <a:spcBef>
                <a:spcPts val="100"/>
              </a:spcBef>
            </a:pPr>
            <a:r>
              <a:rPr sz="2000" i="1" dirty="0">
                <a:latin typeface="Calibri"/>
                <a:cs typeface="Calibri"/>
              </a:rPr>
              <a:t>Sin</a:t>
            </a:r>
            <a:r>
              <a:rPr sz="2000" i="1" spc="-30" dirty="0">
                <a:latin typeface="Calibri"/>
                <a:cs typeface="Calibri"/>
              </a:rPr>
              <a:t> </a:t>
            </a:r>
            <a:r>
              <a:rPr sz="2000" i="1" spc="-10" dirty="0">
                <a:latin typeface="Calibri"/>
                <a:cs typeface="Calibri"/>
              </a:rPr>
              <a:t>Outliers</a:t>
            </a:r>
            <a:endParaRPr sz="2000">
              <a:latin typeface="Calibri"/>
              <a:cs typeface="Calibri"/>
            </a:endParaRPr>
          </a:p>
        </p:txBody>
      </p:sp>
      <p:sp>
        <p:nvSpPr>
          <p:cNvPr id="15" name="object 15"/>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4"/>
              </a:rPr>
              <a:t>rociochavezml.com</a:t>
            </a:r>
            <a:endParaRPr sz="1600">
              <a:latin typeface="Calibri"/>
              <a:cs typeface="Calibri"/>
            </a:endParaRPr>
          </a:p>
        </p:txBody>
      </p:sp>
      <p:sp>
        <p:nvSpPr>
          <p:cNvPr id="16" name="object 16"/>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68</a:t>
            </a:fld>
            <a:endParaRPr spc="-25"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24601" y="96582"/>
            <a:ext cx="6771944" cy="998543"/>
          </a:xfrm>
          <a:prstGeom prst="rect">
            <a:avLst/>
          </a:prstGeom>
        </p:spPr>
        <p:txBody>
          <a:bodyPr vert="horz" wrap="square" lIns="0" tIns="12700" rIns="0" bIns="0" rtlCol="0">
            <a:spAutoFit/>
          </a:bodyPr>
          <a:lstStyle/>
          <a:p>
            <a:pPr marL="12700">
              <a:lnSpc>
                <a:spcPts val="3650"/>
              </a:lnSpc>
              <a:spcBef>
                <a:spcPts val="100"/>
              </a:spcBef>
            </a:pPr>
            <a:r>
              <a:rPr spc="-10" dirty="0" err="1">
                <a:solidFill>
                  <a:schemeClr val="accent3">
                    <a:lumMod val="75000"/>
                  </a:schemeClr>
                </a:solidFill>
              </a:rPr>
              <a:t>Cuando</a:t>
            </a:r>
            <a:r>
              <a:rPr lang="es-ES" spc="-10" dirty="0">
                <a:solidFill>
                  <a:schemeClr val="accent3">
                    <a:lumMod val="75000"/>
                  </a:schemeClr>
                </a:solidFill>
              </a:rPr>
              <a:t> </a:t>
            </a:r>
            <a:r>
              <a:rPr dirty="0">
                <a:solidFill>
                  <a:schemeClr val="accent3">
                    <a:lumMod val="75000"/>
                  </a:schemeClr>
                </a:solidFill>
              </a:rPr>
              <a:t>No</a:t>
            </a:r>
            <a:r>
              <a:rPr spc="-100" dirty="0">
                <a:solidFill>
                  <a:schemeClr val="accent3">
                    <a:lumMod val="75000"/>
                  </a:schemeClr>
                </a:solidFill>
              </a:rPr>
              <a:t> </a:t>
            </a:r>
            <a:r>
              <a:rPr dirty="0">
                <a:solidFill>
                  <a:schemeClr val="accent3">
                    <a:lumMod val="75000"/>
                  </a:schemeClr>
                </a:solidFill>
              </a:rPr>
              <a:t>es</a:t>
            </a:r>
            <a:r>
              <a:rPr spc="-80" dirty="0">
                <a:solidFill>
                  <a:schemeClr val="accent3">
                    <a:lumMod val="75000"/>
                  </a:schemeClr>
                </a:solidFill>
              </a:rPr>
              <a:t> </a:t>
            </a:r>
            <a:r>
              <a:rPr spc="-30" dirty="0">
                <a:solidFill>
                  <a:schemeClr val="accent3">
                    <a:lumMod val="75000"/>
                  </a:schemeClr>
                </a:solidFill>
              </a:rPr>
              <a:t>óptimo </a:t>
            </a:r>
            <a:r>
              <a:rPr spc="-25" dirty="0">
                <a:solidFill>
                  <a:schemeClr val="accent3">
                    <a:lumMod val="75000"/>
                  </a:schemeClr>
                </a:solidFill>
              </a:rPr>
              <a:t>K-</a:t>
            </a:r>
            <a:r>
              <a:rPr spc="-10" dirty="0">
                <a:solidFill>
                  <a:schemeClr val="accent3">
                    <a:lumMod val="75000"/>
                  </a:schemeClr>
                </a:solidFill>
              </a:rPr>
              <a:t>Means?</a:t>
            </a:r>
          </a:p>
        </p:txBody>
      </p:sp>
      <p:pic>
        <p:nvPicPr>
          <p:cNvPr id="4" name="object 4"/>
          <p:cNvPicPr/>
          <p:nvPr/>
        </p:nvPicPr>
        <p:blipFill>
          <a:blip r:embed="rId2" cstate="print"/>
          <a:stretch>
            <a:fillRect/>
          </a:stretch>
        </p:blipFill>
        <p:spPr>
          <a:xfrm>
            <a:off x="2124456" y="3470140"/>
            <a:ext cx="1463973" cy="1819754"/>
          </a:xfrm>
          <a:prstGeom prst="rect">
            <a:avLst/>
          </a:prstGeom>
        </p:spPr>
      </p:pic>
      <p:pic>
        <p:nvPicPr>
          <p:cNvPr id="5" name="object 5"/>
          <p:cNvPicPr/>
          <p:nvPr/>
        </p:nvPicPr>
        <p:blipFill>
          <a:blip r:embed="rId3" cstate="print"/>
          <a:stretch>
            <a:fillRect/>
          </a:stretch>
        </p:blipFill>
        <p:spPr>
          <a:xfrm>
            <a:off x="7566914" y="3802401"/>
            <a:ext cx="1419400" cy="1444731"/>
          </a:xfrm>
          <a:prstGeom prst="rect">
            <a:avLst/>
          </a:prstGeom>
        </p:spPr>
      </p:pic>
      <p:sp>
        <p:nvSpPr>
          <p:cNvPr id="6" name="object 6"/>
          <p:cNvSpPr txBox="1"/>
          <p:nvPr/>
        </p:nvSpPr>
        <p:spPr>
          <a:xfrm>
            <a:off x="2407716" y="6030569"/>
            <a:ext cx="6979284" cy="197490"/>
          </a:xfrm>
          <a:prstGeom prst="rect">
            <a:avLst/>
          </a:prstGeom>
        </p:spPr>
        <p:txBody>
          <a:bodyPr vert="horz" wrap="square" lIns="0" tIns="12700" rIns="0" bIns="0" rtlCol="0">
            <a:spAutoFit/>
          </a:bodyPr>
          <a:lstStyle/>
          <a:p>
            <a:pPr marL="12700">
              <a:spcBef>
                <a:spcPts val="100"/>
              </a:spcBef>
            </a:pPr>
            <a:r>
              <a:rPr sz="1200" dirty="0">
                <a:latin typeface="Calibri"/>
                <a:cs typeface="Calibri"/>
              </a:rPr>
              <a:t>Para</a:t>
            </a:r>
            <a:r>
              <a:rPr sz="1200" spc="-35" dirty="0">
                <a:latin typeface="Calibri"/>
                <a:cs typeface="Calibri"/>
              </a:rPr>
              <a:t> </a:t>
            </a:r>
            <a:r>
              <a:rPr sz="1200" dirty="0">
                <a:latin typeface="Calibri"/>
                <a:cs typeface="Calibri"/>
              </a:rPr>
              <a:t>más </a:t>
            </a:r>
            <a:r>
              <a:rPr sz="1200" spc="-10" dirty="0">
                <a:latin typeface="Calibri"/>
                <a:cs typeface="Calibri"/>
              </a:rPr>
              <a:t>información</a:t>
            </a:r>
            <a:r>
              <a:rPr sz="1200" spc="-30" dirty="0">
                <a:latin typeface="Calibri"/>
                <a:cs typeface="Calibri"/>
              </a:rPr>
              <a:t> </a:t>
            </a:r>
            <a:r>
              <a:rPr sz="1200" dirty="0">
                <a:latin typeface="Calibri"/>
                <a:cs typeface="Calibri"/>
              </a:rPr>
              <a:t>visita</a:t>
            </a:r>
            <a:r>
              <a:rPr sz="1200" spc="-20" dirty="0">
                <a:latin typeface="Calibri"/>
                <a:cs typeface="Calibri"/>
              </a:rPr>
              <a:t> </a:t>
            </a:r>
            <a:r>
              <a:rPr sz="1200" spc="-10" dirty="0">
                <a:latin typeface="Calibri"/>
                <a:cs typeface="Calibri"/>
              </a:rPr>
              <a:t>https://scikit-learn.org/stable/auto_examples/cluster/plot_cluster_comparison.html</a:t>
            </a:r>
            <a:endParaRPr sz="1200">
              <a:latin typeface="Calibri"/>
              <a:cs typeface="Calibri"/>
            </a:endParaRPr>
          </a:p>
        </p:txBody>
      </p:sp>
      <p:pic>
        <p:nvPicPr>
          <p:cNvPr id="7" name="object 7"/>
          <p:cNvPicPr/>
          <p:nvPr/>
        </p:nvPicPr>
        <p:blipFill>
          <a:blip r:embed="rId4" cstate="print"/>
          <a:stretch>
            <a:fillRect/>
          </a:stretch>
        </p:blipFill>
        <p:spPr>
          <a:xfrm>
            <a:off x="5679263" y="1112020"/>
            <a:ext cx="5101941" cy="2470426"/>
          </a:xfrm>
          <a:prstGeom prst="rect">
            <a:avLst/>
          </a:prstGeom>
        </p:spPr>
      </p:pic>
      <p:pic>
        <p:nvPicPr>
          <p:cNvPr id="8" name="object 8"/>
          <p:cNvPicPr/>
          <p:nvPr/>
        </p:nvPicPr>
        <p:blipFill>
          <a:blip r:embed="rId5" cstate="print"/>
          <a:stretch>
            <a:fillRect/>
          </a:stretch>
        </p:blipFill>
        <p:spPr>
          <a:xfrm>
            <a:off x="4468367" y="3619534"/>
            <a:ext cx="1669050" cy="1622083"/>
          </a:xfrm>
          <a:prstGeom prst="rect">
            <a:avLst/>
          </a:prstGeom>
        </p:spPr>
      </p:pic>
      <p:sp>
        <p:nvSpPr>
          <p:cNvPr id="9" name="object 9"/>
          <p:cNvSpPr txBox="1"/>
          <p:nvPr/>
        </p:nvSpPr>
        <p:spPr>
          <a:xfrm>
            <a:off x="179090" y="1963047"/>
            <a:ext cx="4906645" cy="299720"/>
          </a:xfrm>
          <a:prstGeom prst="rect">
            <a:avLst/>
          </a:prstGeom>
        </p:spPr>
        <p:txBody>
          <a:bodyPr vert="horz" wrap="square" lIns="0" tIns="12700" rIns="0" bIns="0" rtlCol="0">
            <a:spAutoFit/>
          </a:bodyPr>
          <a:lstStyle/>
          <a:p>
            <a:pPr marL="12700">
              <a:spcBef>
                <a:spcPts val="100"/>
              </a:spcBef>
            </a:pPr>
            <a:r>
              <a:rPr spc="-10" dirty="0">
                <a:latin typeface="Calibri"/>
                <a:cs typeface="Calibri"/>
              </a:rPr>
              <a:t>Clusters</a:t>
            </a:r>
            <a:r>
              <a:rPr spc="-30" dirty="0">
                <a:latin typeface="Calibri"/>
                <a:cs typeface="Calibri"/>
              </a:rPr>
              <a:t> </a:t>
            </a:r>
            <a:r>
              <a:rPr dirty="0">
                <a:latin typeface="Calibri"/>
                <a:cs typeface="Calibri"/>
              </a:rPr>
              <a:t>de</a:t>
            </a:r>
            <a:r>
              <a:rPr spc="-25" dirty="0">
                <a:latin typeface="Calibri"/>
                <a:cs typeface="Calibri"/>
              </a:rPr>
              <a:t> </a:t>
            </a:r>
            <a:r>
              <a:rPr spc="-20" dirty="0">
                <a:latin typeface="Calibri"/>
                <a:cs typeface="Calibri"/>
              </a:rPr>
              <a:t>diferentes</a:t>
            </a:r>
            <a:r>
              <a:rPr spc="-35" dirty="0">
                <a:latin typeface="Calibri"/>
                <a:cs typeface="Calibri"/>
              </a:rPr>
              <a:t> </a:t>
            </a:r>
            <a:r>
              <a:rPr dirty="0">
                <a:latin typeface="Calibri"/>
                <a:cs typeface="Calibri"/>
              </a:rPr>
              <a:t>tamaños,</a:t>
            </a:r>
            <a:r>
              <a:rPr spc="-45" dirty="0">
                <a:latin typeface="Calibri"/>
                <a:cs typeface="Calibri"/>
              </a:rPr>
              <a:t> </a:t>
            </a:r>
            <a:r>
              <a:rPr dirty="0">
                <a:latin typeface="Calibri"/>
                <a:cs typeface="Calibri"/>
              </a:rPr>
              <a:t>formas</a:t>
            </a:r>
            <a:r>
              <a:rPr spc="-45" dirty="0">
                <a:latin typeface="Calibri"/>
                <a:cs typeface="Calibri"/>
              </a:rPr>
              <a:t> </a:t>
            </a:r>
            <a:r>
              <a:rPr dirty="0">
                <a:latin typeface="Calibri"/>
                <a:cs typeface="Calibri"/>
              </a:rPr>
              <a:t>y</a:t>
            </a:r>
            <a:r>
              <a:rPr spc="-45" dirty="0">
                <a:latin typeface="Calibri"/>
                <a:cs typeface="Calibri"/>
              </a:rPr>
              <a:t> </a:t>
            </a:r>
            <a:r>
              <a:rPr spc="-10" dirty="0">
                <a:latin typeface="Calibri"/>
                <a:cs typeface="Calibri"/>
              </a:rPr>
              <a:t>densidades</a:t>
            </a:r>
            <a:endParaRPr dirty="0">
              <a:latin typeface="Calibri"/>
              <a:cs typeface="Calibri"/>
            </a:endParaRPr>
          </a:p>
        </p:txBody>
      </p:sp>
      <p:sp>
        <p:nvSpPr>
          <p:cNvPr id="10" name="object 10"/>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6"/>
              </a:rPr>
              <a:t>rociochavezml.com</a:t>
            </a:r>
            <a:endParaRPr sz="1600">
              <a:latin typeface="Calibri"/>
              <a:cs typeface="Calibri"/>
            </a:endParaRPr>
          </a:p>
        </p:txBody>
      </p:sp>
      <p:sp>
        <p:nvSpPr>
          <p:cNvPr id="11" name="object 11"/>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69</a:t>
            </a:fld>
            <a:endParaRPr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5">
            <a:extLst>
              <a:ext uri="{FF2B5EF4-FFF2-40B4-BE49-F238E27FC236}">
                <a16:creationId xmlns:a16="http://schemas.microsoft.com/office/drawing/2014/main" id="{3DE6D842-6B31-C2E9-C45A-2D055D74E430}"/>
              </a:ext>
            </a:extLst>
          </p:cNvPr>
          <p:cNvSpPr>
            <a:spLocks noGrp="1"/>
          </p:cNvSpPr>
          <p:nvPr>
            <p:ph type="ftr" sz="quarter" idx="4294967295"/>
          </p:nvPr>
        </p:nvSpPr>
        <p:spPr>
          <a:xfrm>
            <a:off x="7132321" y="6337536"/>
            <a:ext cx="4297680" cy="362778"/>
          </a:xfrm>
        </p:spPr>
        <p:txBody>
          <a:bodyPr/>
          <a:lstStyle/>
          <a:p>
            <a:pPr>
              <a:spcAft>
                <a:spcPts val="598"/>
              </a:spcAft>
            </a:pPr>
            <a:r>
              <a:rPr lang="en-US"/>
              <a:t>
              </a:t>
            </a:r>
          </a:p>
        </p:txBody>
      </p:sp>
      <p:sp>
        <p:nvSpPr>
          <p:cNvPr id="8" name="Título 1">
            <a:extLst>
              <a:ext uri="{FF2B5EF4-FFF2-40B4-BE49-F238E27FC236}">
                <a16:creationId xmlns:a16="http://schemas.microsoft.com/office/drawing/2014/main" id="{32FCA3D4-3B47-453A-B8B5-955F67718429}"/>
              </a:ext>
            </a:extLst>
          </p:cNvPr>
          <p:cNvSpPr txBox="1">
            <a:spLocks/>
          </p:cNvSpPr>
          <p:nvPr/>
        </p:nvSpPr>
        <p:spPr>
          <a:xfrm>
            <a:off x="119315" y="146222"/>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600" b="1" dirty="0">
                <a:solidFill>
                  <a:schemeClr val="bg1"/>
                </a:solidFill>
              </a:rPr>
              <a:t>1.3 Analizar el contexto: </a:t>
            </a:r>
            <a:endParaRPr lang="es-CO" sz="1200" b="1" dirty="0">
              <a:solidFill>
                <a:schemeClr val="bg1"/>
              </a:solidFill>
            </a:endParaRPr>
          </a:p>
        </p:txBody>
      </p:sp>
      <p:sp>
        <p:nvSpPr>
          <p:cNvPr id="6" name="CuadroTexto 5">
            <a:extLst>
              <a:ext uri="{FF2B5EF4-FFF2-40B4-BE49-F238E27FC236}">
                <a16:creationId xmlns:a16="http://schemas.microsoft.com/office/drawing/2014/main" id="{99F54B7F-5E53-4976-BC1E-AC2242932166}"/>
              </a:ext>
            </a:extLst>
          </p:cNvPr>
          <p:cNvSpPr txBox="1"/>
          <p:nvPr/>
        </p:nvSpPr>
        <p:spPr>
          <a:xfrm>
            <a:off x="5671930" y="1848175"/>
            <a:ext cx="5451969" cy="2554545"/>
          </a:xfrm>
          <a:prstGeom prst="rect">
            <a:avLst/>
          </a:prstGeom>
          <a:noFill/>
        </p:spPr>
        <p:txBody>
          <a:bodyPr wrap="square">
            <a:spAutoFit/>
          </a:bodyPr>
          <a:lstStyle/>
          <a:p>
            <a:pPr marL="742950" lvl="1" indent="-285750" algn="just">
              <a:buFont typeface="Arial" panose="020B0604020202020204" pitchFamily="34" charset="0"/>
              <a:buChar char="•"/>
              <a:defRPr/>
            </a:pPr>
            <a:r>
              <a:rPr lang="es-ES" sz="2000" dirty="0"/>
              <a:t>Considerar el entorno interno y externo del negocio.</a:t>
            </a:r>
          </a:p>
          <a:p>
            <a:pPr marL="742950" lvl="1" indent="-285750" algn="just">
              <a:buFont typeface="Arial" panose="020B0604020202020204" pitchFamily="34" charset="0"/>
              <a:buChar char="•"/>
              <a:defRPr/>
            </a:pPr>
            <a:endParaRPr lang="es-ES" sz="2000" dirty="0"/>
          </a:p>
          <a:p>
            <a:pPr marL="742950" lvl="1" indent="-285750" algn="just">
              <a:buFont typeface="Arial" panose="020B0604020202020204" pitchFamily="34" charset="0"/>
              <a:buChar char="•"/>
              <a:defRPr/>
            </a:pPr>
            <a:r>
              <a:rPr lang="es-ES" sz="2000" dirty="0"/>
              <a:t>Determinar alcance del modelo y definición de alertas según segmentos.</a:t>
            </a:r>
          </a:p>
          <a:p>
            <a:pPr marL="742950" lvl="1" indent="-285750" algn="just">
              <a:buFont typeface="Arial" panose="020B0604020202020204" pitchFamily="34" charset="0"/>
              <a:buChar char="•"/>
              <a:defRPr/>
            </a:pPr>
            <a:endParaRPr lang="es-ES" sz="2000" dirty="0"/>
          </a:p>
          <a:p>
            <a:pPr marL="742950" lvl="1" indent="-285750" algn="just">
              <a:buFont typeface="Arial" panose="020B0604020202020204" pitchFamily="34" charset="0"/>
              <a:buChar char="•"/>
              <a:defRPr/>
            </a:pPr>
            <a:r>
              <a:rPr lang="es-ES" sz="2000" dirty="0"/>
              <a:t>Adaptar a canales, agencias, productos y tipo de clientes.</a:t>
            </a:r>
            <a:endParaRPr lang="es-CO" sz="2000" dirty="0"/>
          </a:p>
        </p:txBody>
      </p:sp>
      <p:sp>
        <p:nvSpPr>
          <p:cNvPr id="7" name="CuadroTexto 6">
            <a:extLst>
              <a:ext uri="{FF2B5EF4-FFF2-40B4-BE49-F238E27FC236}">
                <a16:creationId xmlns:a16="http://schemas.microsoft.com/office/drawing/2014/main" id="{701015A2-AFE6-44A3-8D9B-501936E9595C}"/>
              </a:ext>
            </a:extLst>
          </p:cNvPr>
          <p:cNvSpPr txBox="1"/>
          <p:nvPr/>
        </p:nvSpPr>
        <p:spPr>
          <a:xfrm>
            <a:off x="219962" y="1893596"/>
            <a:ext cx="5451968" cy="1200329"/>
          </a:xfrm>
          <a:prstGeom prst="rect">
            <a:avLst/>
          </a:prstGeom>
          <a:noFill/>
        </p:spPr>
        <p:txBody>
          <a:bodyPr wrap="square">
            <a:spAutoFit/>
          </a:bodyPr>
          <a:lstStyle/>
          <a:p>
            <a:pPr lvl="1" algn="just">
              <a:defRPr/>
            </a:pPr>
            <a:r>
              <a:rPr lang="es-ES_tradnl" sz="2400" b="1" dirty="0">
                <a:solidFill>
                  <a:srgbClr val="002060"/>
                </a:solidFill>
              </a:rPr>
              <a:t>Tener en cuenta los siguientes puntos al momento de realizar el  análisis:</a:t>
            </a:r>
          </a:p>
        </p:txBody>
      </p:sp>
      <p:pic>
        <p:nvPicPr>
          <p:cNvPr id="3" name="Imagen 2">
            <a:extLst>
              <a:ext uri="{FF2B5EF4-FFF2-40B4-BE49-F238E27FC236}">
                <a16:creationId xmlns:a16="http://schemas.microsoft.com/office/drawing/2014/main" id="{6CC4D272-7051-4022-A44A-602C4C58477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892" r="95946">
                        <a14:foregroundMark x1="2162" y1="47838" x2="2162" y2="47838"/>
                        <a14:foregroundMark x1="95946" y1="12703" x2="95946" y2="12703"/>
                      </a14:backgroundRemoval>
                    </a14:imgEffect>
                  </a14:imgLayer>
                </a14:imgProps>
              </a:ext>
            </a:extLst>
          </a:blip>
          <a:stretch>
            <a:fillRect/>
          </a:stretch>
        </p:blipFill>
        <p:spPr>
          <a:xfrm>
            <a:off x="1068101" y="3429000"/>
            <a:ext cx="4167407" cy="4167407"/>
          </a:xfrm>
          <a:prstGeom prst="rect">
            <a:avLst/>
          </a:prstGeom>
        </p:spPr>
      </p:pic>
    </p:spTree>
    <p:extLst>
      <p:ext uri="{BB962C8B-B14F-4D97-AF65-F5344CB8AC3E}">
        <p14:creationId xmlns:p14="http://schemas.microsoft.com/office/powerpoint/2010/main" val="1637712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9346" y="94698"/>
            <a:ext cx="9949054" cy="554191"/>
          </a:xfrm>
          <a:prstGeom prst="rect">
            <a:avLst/>
          </a:prstGeom>
        </p:spPr>
        <p:txBody>
          <a:bodyPr vert="horz" wrap="square" lIns="0" tIns="67945" rIns="0" bIns="0" rtlCol="0">
            <a:spAutoFit/>
          </a:bodyPr>
          <a:lstStyle/>
          <a:p>
            <a:pPr marL="12700" marR="5080" algn="just">
              <a:lnSpc>
                <a:spcPts val="3460"/>
              </a:lnSpc>
              <a:spcBef>
                <a:spcPts val="535"/>
              </a:spcBef>
            </a:pPr>
            <a:r>
              <a:rPr spc="-30" dirty="0">
                <a:solidFill>
                  <a:schemeClr val="accent3">
                    <a:lumMod val="75000"/>
                  </a:schemeClr>
                </a:solidFill>
              </a:rPr>
              <a:t>Cohesión</a:t>
            </a:r>
            <a:r>
              <a:rPr spc="-110" dirty="0">
                <a:solidFill>
                  <a:schemeClr val="accent3">
                    <a:lumMod val="75000"/>
                  </a:schemeClr>
                </a:solidFill>
              </a:rPr>
              <a:t> </a:t>
            </a:r>
            <a:r>
              <a:rPr spc="-50" dirty="0">
                <a:solidFill>
                  <a:schemeClr val="accent3">
                    <a:lumMod val="75000"/>
                  </a:schemeClr>
                </a:solidFill>
              </a:rPr>
              <a:t>y </a:t>
            </a:r>
            <a:r>
              <a:rPr spc="-35" dirty="0">
                <a:solidFill>
                  <a:schemeClr val="accent3">
                    <a:lumMod val="75000"/>
                  </a:schemeClr>
                </a:solidFill>
              </a:rPr>
              <a:t>Separación </a:t>
            </a:r>
            <a:r>
              <a:rPr dirty="0">
                <a:solidFill>
                  <a:schemeClr val="accent3">
                    <a:lumMod val="75000"/>
                  </a:schemeClr>
                </a:solidFill>
              </a:rPr>
              <a:t>de</a:t>
            </a:r>
            <a:r>
              <a:rPr spc="-100" dirty="0">
                <a:solidFill>
                  <a:schemeClr val="accent3">
                    <a:lumMod val="75000"/>
                  </a:schemeClr>
                </a:solidFill>
              </a:rPr>
              <a:t> </a:t>
            </a:r>
            <a:r>
              <a:rPr spc="-10" dirty="0">
                <a:solidFill>
                  <a:schemeClr val="accent3">
                    <a:lumMod val="75000"/>
                  </a:schemeClr>
                </a:solidFill>
              </a:rPr>
              <a:t>Clusters</a:t>
            </a:r>
          </a:p>
        </p:txBody>
      </p:sp>
      <p:sp>
        <p:nvSpPr>
          <p:cNvPr id="7" name="object 7"/>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2"/>
              </a:rPr>
              <a:t>rociochavezml.com</a:t>
            </a:r>
            <a:endParaRPr sz="1600">
              <a:latin typeface="Calibri"/>
              <a:cs typeface="Calibri"/>
            </a:endParaRPr>
          </a:p>
        </p:txBody>
      </p:sp>
      <p:sp>
        <p:nvSpPr>
          <p:cNvPr id="8" name="object 8"/>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70</a:t>
            </a:fld>
            <a:endParaRPr spc="-25" dirty="0"/>
          </a:p>
        </p:txBody>
      </p:sp>
      <p:sp>
        <p:nvSpPr>
          <p:cNvPr id="4" name="object 4"/>
          <p:cNvSpPr txBox="1"/>
          <p:nvPr/>
        </p:nvSpPr>
        <p:spPr>
          <a:xfrm>
            <a:off x="475299" y="1486679"/>
            <a:ext cx="2347086" cy="505908"/>
          </a:xfrm>
          <a:prstGeom prst="rect">
            <a:avLst/>
          </a:prstGeom>
        </p:spPr>
        <p:txBody>
          <a:bodyPr vert="horz" wrap="square" lIns="0" tIns="13335" rIns="0" bIns="0" rtlCol="0">
            <a:spAutoFit/>
          </a:bodyPr>
          <a:lstStyle/>
          <a:p>
            <a:pPr marL="12700">
              <a:spcBef>
                <a:spcPts val="105"/>
              </a:spcBef>
            </a:pPr>
            <a:r>
              <a:rPr sz="3200" i="1" spc="-10" dirty="0">
                <a:latin typeface="Calibri"/>
                <a:cs typeface="Calibri"/>
              </a:rPr>
              <a:t>Cohesión</a:t>
            </a:r>
            <a:endParaRPr sz="3200" dirty="0">
              <a:latin typeface="Calibri"/>
              <a:cs typeface="Calibri"/>
            </a:endParaRPr>
          </a:p>
        </p:txBody>
      </p:sp>
      <p:sp>
        <p:nvSpPr>
          <p:cNvPr id="5" name="object 5"/>
          <p:cNvSpPr txBox="1"/>
          <p:nvPr/>
        </p:nvSpPr>
        <p:spPr>
          <a:xfrm>
            <a:off x="475299" y="3926840"/>
            <a:ext cx="11011851" cy="2008242"/>
          </a:xfrm>
          <a:prstGeom prst="rect">
            <a:avLst/>
          </a:prstGeom>
        </p:spPr>
        <p:txBody>
          <a:bodyPr vert="horz" wrap="square" lIns="0" tIns="12700" rIns="0" bIns="0" rtlCol="0">
            <a:spAutoFit/>
          </a:bodyPr>
          <a:lstStyle/>
          <a:p>
            <a:pPr marR="351790" algn="ctr">
              <a:spcBef>
                <a:spcPts val="100"/>
              </a:spcBef>
            </a:pPr>
            <a:r>
              <a:rPr sz="3200" i="1" spc="-10" dirty="0">
                <a:latin typeface="Calibri"/>
                <a:cs typeface="Calibri"/>
              </a:rPr>
              <a:t>Separación</a:t>
            </a:r>
            <a:endParaRPr sz="3200" dirty="0">
              <a:latin typeface="Calibri"/>
              <a:cs typeface="Calibri"/>
            </a:endParaRPr>
          </a:p>
          <a:p>
            <a:pPr>
              <a:spcBef>
                <a:spcPts val="215"/>
              </a:spcBef>
            </a:pPr>
            <a:endParaRPr sz="3200" dirty="0">
              <a:latin typeface="Calibri"/>
              <a:cs typeface="Calibri"/>
            </a:endParaRPr>
          </a:p>
          <a:p>
            <a:pPr marL="12700" marR="5080"/>
            <a:r>
              <a:rPr sz="3200" i="1" dirty="0">
                <a:latin typeface="Calibri"/>
                <a:cs typeface="Calibri"/>
              </a:rPr>
              <a:t>Mide</a:t>
            </a:r>
            <a:r>
              <a:rPr sz="3200" i="1" spc="455" dirty="0">
                <a:latin typeface="Calibri"/>
                <a:cs typeface="Calibri"/>
              </a:rPr>
              <a:t> </a:t>
            </a:r>
            <a:r>
              <a:rPr sz="3200" i="1" dirty="0">
                <a:latin typeface="Calibri"/>
                <a:cs typeface="Calibri"/>
              </a:rPr>
              <a:t>la</a:t>
            </a:r>
            <a:r>
              <a:rPr sz="3200" i="1" spc="445" dirty="0">
                <a:latin typeface="Calibri"/>
                <a:cs typeface="Calibri"/>
              </a:rPr>
              <a:t> </a:t>
            </a:r>
            <a:r>
              <a:rPr sz="3200" i="1" dirty="0">
                <a:latin typeface="Calibri"/>
                <a:cs typeface="Calibri"/>
              </a:rPr>
              <a:t>distancia</a:t>
            </a:r>
            <a:r>
              <a:rPr sz="3200" i="1" spc="459" dirty="0">
                <a:latin typeface="Calibri"/>
                <a:cs typeface="Calibri"/>
              </a:rPr>
              <a:t> </a:t>
            </a:r>
            <a:r>
              <a:rPr sz="3200" i="1" dirty="0">
                <a:latin typeface="Calibri"/>
                <a:cs typeface="Calibri"/>
              </a:rPr>
              <a:t>que</a:t>
            </a:r>
            <a:r>
              <a:rPr sz="3200" i="1" spc="450" dirty="0">
                <a:latin typeface="Calibri"/>
                <a:cs typeface="Calibri"/>
              </a:rPr>
              <a:t> </a:t>
            </a:r>
            <a:r>
              <a:rPr sz="3200" i="1" dirty="0">
                <a:latin typeface="Calibri"/>
                <a:cs typeface="Calibri"/>
              </a:rPr>
              <a:t>hay</a:t>
            </a:r>
            <a:r>
              <a:rPr sz="3200" i="1" spc="434" dirty="0">
                <a:latin typeface="Calibri"/>
                <a:cs typeface="Calibri"/>
              </a:rPr>
              <a:t> </a:t>
            </a:r>
            <a:r>
              <a:rPr sz="3200" i="1" dirty="0">
                <a:latin typeface="Calibri"/>
                <a:cs typeface="Calibri"/>
              </a:rPr>
              <a:t>entre</a:t>
            </a:r>
            <a:r>
              <a:rPr sz="3200" i="1" spc="450" dirty="0">
                <a:latin typeface="Calibri"/>
                <a:cs typeface="Calibri"/>
              </a:rPr>
              <a:t> </a:t>
            </a:r>
            <a:r>
              <a:rPr sz="3200" i="1" dirty="0">
                <a:latin typeface="Calibri"/>
                <a:cs typeface="Calibri"/>
              </a:rPr>
              <a:t>individuos</a:t>
            </a:r>
            <a:r>
              <a:rPr sz="3200" i="1" spc="450" dirty="0">
                <a:latin typeface="Calibri"/>
                <a:cs typeface="Calibri"/>
              </a:rPr>
              <a:t> </a:t>
            </a:r>
            <a:r>
              <a:rPr sz="3200" i="1" dirty="0">
                <a:latin typeface="Calibri"/>
                <a:cs typeface="Calibri"/>
              </a:rPr>
              <a:t>se</a:t>
            </a:r>
            <a:r>
              <a:rPr sz="3200" i="1" spc="445" dirty="0">
                <a:latin typeface="Calibri"/>
                <a:cs typeface="Calibri"/>
              </a:rPr>
              <a:t> </a:t>
            </a:r>
            <a:r>
              <a:rPr sz="3200" i="1" dirty="0">
                <a:latin typeface="Calibri"/>
                <a:cs typeface="Calibri"/>
              </a:rPr>
              <a:t>encuentran</a:t>
            </a:r>
            <a:r>
              <a:rPr sz="3200" i="1" spc="455" dirty="0">
                <a:latin typeface="Calibri"/>
                <a:cs typeface="Calibri"/>
              </a:rPr>
              <a:t> </a:t>
            </a:r>
            <a:r>
              <a:rPr sz="3200" i="1" dirty="0">
                <a:latin typeface="Calibri"/>
                <a:cs typeface="Calibri"/>
              </a:rPr>
              <a:t>en</a:t>
            </a:r>
            <a:r>
              <a:rPr sz="3200" i="1" spc="445" dirty="0">
                <a:latin typeface="Calibri"/>
                <a:cs typeface="Calibri"/>
              </a:rPr>
              <a:t> </a:t>
            </a:r>
            <a:r>
              <a:rPr sz="3200" i="1" spc="-10" dirty="0">
                <a:latin typeface="Calibri"/>
                <a:cs typeface="Calibri"/>
              </a:rPr>
              <a:t>clusters diferentes.</a:t>
            </a:r>
            <a:r>
              <a:rPr sz="3200" i="1" spc="-55" dirty="0">
                <a:latin typeface="Calibri"/>
                <a:cs typeface="Calibri"/>
              </a:rPr>
              <a:t> </a:t>
            </a:r>
            <a:r>
              <a:rPr sz="3200" i="1" dirty="0">
                <a:latin typeface="Calibri"/>
                <a:cs typeface="Calibri"/>
              </a:rPr>
              <a:t>(</a:t>
            </a:r>
            <a:r>
              <a:rPr sz="3200" i="1" dirty="0">
                <a:solidFill>
                  <a:srgbClr val="006FC0"/>
                </a:solidFill>
                <a:latin typeface="Calibri"/>
                <a:cs typeface="Calibri"/>
              </a:rPr>
              <a:t>Distancia</a:t>
            </a:r>
            <a:r>
              <a:rPr sz="3200" i="1" spc="-25" dirty="0">
                <a:solidFill>
                  <a:srgbClr val="006FC0"/>
                </a:solidFill>
                <a:latin typeface="Calibri"/>
                <a:cs typeface="Calibri"/>
              </a:rPr>
              <a:t> </a:t>
            </a:r>
            <a:r>
              <a:rPr sz="3200" i="1" spc="-20" dirty="0">
                <a:solidFill>
                  <a:srgbClr val="006FC0"/>
                </a:solidFill>
                <a:latin typeface="Calibri"/>
                <a:cs typeface="Calibri"/>
              </a:rPr>
              <a:t>Inter-</a:t>
            </a:r>
            <a:r>
              <a:rPr sz="3200" i="1" spc="-10" dirty="0">
                <a:solidFill>
                  <a:srgbClr val="006FC0"/>
                </a:solidFill>
                <a:latin typeface="Calibri"/>
                <a:cs typeface="Calibri"/>
              </a:rPr>
              <a:t>Cluster</a:t>
            </a:r>
            <a:r>
              <a:rPr sz="3200" i="1" spc="-10" dirty="0">
                <a:latin typeface="Calibri"/>
                <a:cs typeface="Calibri"/>
              </a:rPr>
              <a:t>)</a:t>
            </a:r>
            <a:endParaRPr sz="3200" dirty="0">
              <a:latin typeface="Calibri"/>
              <a:cs typeface="Calibri"/>
            </a:endParaRPr>
          </a:p>
        </p:txBody>
      </p:sp>
      <p:sp>
        <p:nvSpPr>
          <p:cNvPr id="6" name="object 6"/>
          <p:cNvSpPr txBox="1"/>
          <p:nvPr/>
        </p:nvSpPr>
        <p:spPr>
          <a:xfrm>
            <a:off x="303275" y="1992587"/>
            <a:ext cx="11391899" cy="1367682"/>
          </a:xfrm>
          <a:prstGeom prst="rect">
            <a:avLst/>
          </a:prstGeom>
        </p:spPr>
        <p:txBody>
          <a:bodyPr vert="horz" wrap="square" lIns="0" tIns="13335" rIns="0" bIns="0" rtlCol="0">
            <a:spAutoFit/>
          </a:bodyPr>
          <a:lstStyle/>
          <a:p>
            <a:pPr marL="12700" marR="5080" algn="just">
              <a:spcBef>
                <a:spcPts val="105"/>
              </a:spcBef>
            </a:pPr>
            <a:r>
              <a:rPr sz="2800" i="1" dirty="0">
                <a:latin typeface="Calibri"/>
                <a:cs typeface="Calibri"/>
              </a:rPr>
              <a:t>Mide</a:t>
            </a:r>
            <a:r>
              <a:rPr sz="2800" i="1" spc="20" dirty="0">
                <a:latin typeface="Calibri"/>
                <a:cs typeface="Calibri"/>
              </a:rPr>
              <a:t> </a:t>
            </a:r>
            <a:r>
              <a:rPr sz="2800" i="1" dirty="0">
                <a:latin typeface="Calibri"/>
                <a:cs typeface="Calibri"/>
              </a:rPr>
              <a:t>la</a:t>
            </a:r>
            <a:r>
              <a:rPr sz="2800" i="1" spc="30" dirty="0">
                <a:latin typeface="Calibri"/>
                <a:cs typeface="Calibri"/>
              </a:rPr>
              <a:t> </a:t>
            </a:r>
            <a:r>
              <a:rPr sz="2800" i="1" dirty="0">
                <a:latin typeface="Calibri"/>
                <a:cs typeface="Calibri"/>
              </a:rPr>
              <a:t>cohesión</a:t>
            </a:r>
            <a:r>
              <a:rPr sz="2800" i="1" spc="20" dirty="0">
                <a:latin typeface="Calibri"/>
                <a:cs typeface="Calibri"/>
              </a:rPr>
              <a:t> </a:t>
            </a:r>
            <a:r>
              <a:rPr sz="2800" i="1" dirty="0">
                <a:latin typeface="Calibri"/>
                <a:cs typeface="Calibri"/>
              </a:rPr>
              <a:t>que</a:t>
            </a:r>
            <a:r>
              <a:rPr sz="2800" i="1" spc="10" dirty="0">
                <a:latin typeface="Calibri"/>
                <a:cs typeface="Calibri"/>
              </a:rPr>
              <a:t> </a:t>
            </a:r>
            <a:r>
              <a:rPr sz="2800" i="1" dirty="0">
                <a:latin typeface="Calibri"/>
                <a:cs typeface="Calibri"/>
              </a:rPr>
              <a:t>hay</a:t>
            </a:r>
            <a:r>
              <a:rPr sz="2800" i="1" spc="20" dirty="0">
                <a:latin typeface="Calibri"/>
                <a:cs typeface="Calibri"/>
              </a:rPr>
              <a:t> </a:t>
            </a:r>
            <a:r>
              <a:rPr sz="2800" i="1" dirty="0">
                <a:latin typeface="Calibri"/>
                <a:cs typeface="Calibri"/>
              </a:rPr>
              <a:t>en</a:t>
            </a:r>
            <a:r>
              <a:rPr sz="2800" i="1" spc="15" dirty="0">
                <a:latin typeface="Calibri"/>
                <a:cs typeface="Calibri"/>
              </a:rPr>
              <a:t> </a:t>
            </a:r>
            <a:r>
              <a:rPr sz="3200" i="1" dirty="0">
                <a:latin typeface="Calibri"/>
                <a:cs typeface="Calibri"/>
              </a:rPr>
              <a:t>los</a:t>
            </a:r>
            <a:r>
              <a:rPr sz="2800" i="1" spc="25" dirty="0">
                <a:latin typeface="Calibri"/>
                <a:cs typeface="Calibri"/>
              </a:rPr>
              <a:t> </a:t>
            </a:r>
            <a:r>
              <a:rPr sz="2800" i="1" dirty="0">
                <a:latin typeface="Calibri"/>
                <a:cs typeface="Calibri"/>
              </a:rPr>
              <a:t>clusters,</a:t>
            </a:r>
            <a:r>
              <a:rPr sz="2800" i="1" spc="15" dirty="0">
                <a:latin typeface="Calibri"/>
                <a:cs typeface="Calibri"/>
              </a:rPr>
              <a:t> </a:t>
            </a:r>
            <a:r>
              <a:rPr sz="2800" i="1" dirty="0">
                <a:latin typeface="Calibri"/>
                <a:cs typeface="Calibri"/>
              </a:rPr>
              <a:t>es</a:t>
            </a:r>
            <a:r>
              <a:rPr sz="2800" i="1" spc="10" dirty="0">
                <a:latin typeface="Calibri"/>
                <a:cs typeface="Calibri"/>
              </a:rPr>
              <a:t> </a:t>
            </a:r>
            <a:r>
              <a:rPr sz="2800" i="1" dirty="0">
                <a:latin typeface="Calibri"/>
                <a:cs typeface="Calibri"/>
              </a:rPr>
              <a:t>decir,</a:t>
            </a:r>
            <a:r>
              <a:rPr sz="2800" i="1" spc="30" dirty="0">
                <a:latin typeface="Calibri"/>
                <a:cs typeface="Calibri"/>
              </a:rPr>
              <a:t> </a:t>
            </a:r>
            <a:r>
              <a:rPr sz="2800" i="1" dirty="0">
                <a:latin typeface="Calibri"/>
                <a:cs typeface="Calibri"/>
              </a:rPr>
              <a:t>distancia</a:t>
            </a:r>
            <a:r>
              <a:rPr sz="2800" i="1" spc="30" dirty="0">
                <a:latin typeface="Calibri"/>
                <a:cs typeface="Calibri"/>
              </a:rPr>
              <a:t> </a:t>
            </a:r>
            <a:r>
              <a:rPr sz="2800" i="1" dirty="0">
                <a:latin typeface="Calibri"/>
                <a:cs typeface="Calibri"/>
              </a:rPr>
              <a:t>que</a:t>
            </a:r>
            <a:r>
              <a:rPr sz="2800" i="1" spc="10" dirty="0">
                <a:latin typeface="Calibri"/>
                <a:cs typeface="Calibri"/>
              </a:rPr>
              <a:t> </a:t>
            </a:r>
            <a:r>
              <a:rPr sz="2800" i="1" dirty="0">
                <a:latin typeface="Calibri"/>
                <a:cs typeface="Calibri"/>
              </a:rPr>
              <a:t>hay</a:t>
            </a:r>
            <a:r>
              <a:rPr sz="2800" i="1" spc="20" dirty="0">
                <a:latin typeface="Calibri"/>
                <a:cs typeface="Calibri"/>
              </a:rPr>
              <a:t> </a:t>
            </a:r>
            <a:r>
              <a:rPr sz="2800" i="1" spc="-10" dirty="0">
                <a:latin typeface="Calibri"/>
                <a:cs typeface="Calibri"/>
              </a:rPr>
              <a:t>entre </a:t>
            </a:r>
            <a:r>
              <a:rPr sz="2800" i="1" dirty="0">
                <a:latin typeface="Calibri"/>
                <a:cs typeface="Calibri"/>
              </a:rPr>
              <a:t>un</a:t>
            </a:r>
            <a:r>
              <a:rPr sz="2800" i="1" spc="445" dirty="0">
                <a:latin typeface="Calibri"/>
                <a:cs typeface="Calibri"/>
              </a:rPr>
              <a:t> </a:t>
            </a:r>
            <a:r>
              <a:rPr sz="2800" i="1" dirty="0">
                <a:latin typeface="Calibri"/>
                <a:cs typeface="Calibri"/>
              </a:rPr>
              <a:t>individuo</a:t>
            </a:r>
            <a:r>
              <a:rPr sz="2800" i="1" spc="459" dirty="0">
                <a:latin typeface="Calibri"/>
                <a:cs typeface="Calibri"/>
              </a:rPr>
              <a:t> </a:t>
            </a:r>
            <a:r>
              <a:rPr sz="2800" i="1" dirty="0">
                <a:latin typeface="Calibri"/>
                <a:cs typeface="Calibri"/>
              </a:rPr>
              <a:t>y</a:t>
            </a:r>
            <a:r>
              <a:rPr sz="2800" i="1" spc="450" dirty="0">
                <a:latin typeface="Calibri"/>
                <a:cs typeface="Calibri"/>
              </a:rPr>
              <a:t> </a:t>
            </a:r>
            <a:r>
              <a:rPr sz="2800" i="1" dirty="0">
                <a:latin typeface="Calibri"/>
                <a:cs typeface="Calibri"/>
              </a:rPr>
              <a:t>los</a:t>
            </a:r>
            <a:r>
              <a:rPr sz="2800" i="1" spc="445" dirty="0">
                <a:latin typeface="Calibri"/>
                <a:cs typeface="Calibri"/>
              </a:rPr>
              <a:t> </a:t>
            </a:r>
            <a:r>
              <a:rPr sz="2800" i="1" dirty="0">
                <a:latin typeface="Calibri"/>
                <a:cs typeface="Calibri"/>
              </a:rPr>
              <a:t>demás</a:t>
            </a:r>
            <a:r>
              <a:rPr sz="2800" i="1" spc="459" dirty="0">
                <a:latin typeface="Calibri"/>
                <a:cs typeface="Calibri"/>
              </a:rPr>
              <a:t> </a:t>
            </a:r>
            <a:r>
              <a:rPr sz="2800" i="1" dirty="0">
                <a:latin typeface="Calibri"/>
                <a:cs typeface="Calibri"/>
              </a:rPr>
              <a:t>individuos</a:t>
            </a:r>
            <a:r>
              <a:rPr sz="2800" i="1" spc="450" dirty="0">
                <a:latin typeface="Calibri"/>
                <a:cs typeface="Calibri"/>
              </a:rPr>
              <a:t> </a:t>
            </a:r>
            <a:r>
              <a:rPr sz="2800" i="1" dirty="0">
                <a:latin typeface="Calibri"/>
                <a:cs typeface="Calibri"/>
              </a:rPr>
              <a:t>que</a:t>
            </a:r>
            <a:r>
              <a:rPr sz="2800" i="1" spc="445" dirty="0">
                <a:latin typeface="Calibri"/>
                <a:cs typeface="Calibri"/>
              </a:rPr>
              <a:t> </a:t>
            </a:r>
            <a:r>
              <a:rPr sz="2800" i="1" dirty="0">
                <a:latin typeface="Calibri"/>
                <a:cs typeface="Calibri"/>
              </a:rPr>
              <a:t>se</a:t>
            </a:r>
            <a:r>
              <a:rPr sz="2800" i="1" spc="445" dirty="0">
                <a:latin typeface="Calibri"/>
                <a:cs typeface="Calibri"/>
              </a:rPr>
              <a:t> </a:t>
            </a:r>
            <a:r>
              <a:rPr sz="2800" i="1" dirty="0">
                <a:latin typeface="Calibri"/>
                <a:cs typeface="Calibri"/>
              </a:rPr>
              <a:t>encuentran</a:t>
            </a:r>
            <a:r>
              <a:rPr sz="2800" i="1" spc="450" dirty="0">
                <a:latin typeface="Calibri"/>
                <a:cs typeface="Calibri"/>
              </a:rPr>
              <a:t> </a:t>
            </a:r>
            <a:r>
              <a:rPr sz="2800" i="1" dirty="0">
                <a:latin typeface="Calibri"/>
                <a:cs typeface="Calibri"/>
              </a:rPr>
              <a:t>en</a:t>
            </a:r>
            <a:r>
              <a:rPr sz="2800" i="1" spc="450" dirty="0">
                <a:latin typeface="Calibri"/>
                <a:cs typeface="Calibri"/>
              </a:rPr>
              <a:t> </a:t>
            </a:r>
            <a:r>
              <a:rPr sz="2800" i="1" dirty="0">
                <a:latin typeface="Calibri"/>
                <a:cs typeface="Calibri"/>
              </a:rPr>
              <a:t>un</a:t>
            </a:r>
            <a:r>
              <a:rPr sz="2800" i="1" spc="455" dirty="0">
                <a:latin typeface="Calibri"/>
                <a:cs typeface="Calibri"/>
              </a:rPr>
              <a:t> </a:t>
            </a:r>
            <a:r>
              <a:rPr sz="2800" i="1" spc="-10" dirty="0">
                <a:latin typeface="Calibri"/>
                <a:cs typeface="Calibri"/>
              </a:rPr>
              <a:t>mismo </a:t>
            </a:r>
            <a:r>
              <a:rPr sz="2800" i="1" dirty="0">
                <a:latin typeface="Calibri"/>
                <a:cs typeface="Calibri"/>
              </a:rPr>
              <a:t>cluster</a:t>
            </a:r>
            <a:r>
              <a:rPr sz="2800" i="1" spc="-80" dirty="0">
                <a:latin typeface="Calibri"/>
                <a:cs typeface="Calibri"/>
              </a:rPr>
              <a:t> </a:t>
            </a:r>
            <a:r>
              <a:rPr sz="2800" i="1" dirty="0">
                <a:latin typeface="Calibri"/>
                <a:cs typeface="Calibri"/>
              </a:rPr>
              <a:t>(</a:t>
            </a:r>
            <a:r>
              <a:rPr sz="2800" i="1" dirty="0">
                <a:solidFill>
                  <a:srgbClr val="006FC0"/>
                </a:solidFill>
                <a:latin typeface="Calibri"/>
                <a:cs typeface="Calibri"/>
              </a:rPr>
              <a:t>Distancia</a:t>
            </a:r>
            <a:r>
              <a:rPr sz="2800" i="1" spc="-90" dirty="0">
                <a:solidFill>
                  <a:srgbClr val="006FC0"/>
                </a:solidFill>
                <a:latin typeface="Calibri"/>
                <a:cs typeface="Calibri"/>
              </a:rPr>
              <a:t> </a:t>
            </a:r>
            <a:r>
              <a:rPr sz="2800" i="1" spc="-10" dirty="0">
                <a:solidFill>
                  <a:srgbClr val="006FC0"/>
                </a:solidFill>
                <a:latin typeface="Calibri"/>
                <a:cs typeface="Calibri"/>
              </a:rPr>
              <a:t>Intra-Cluster</a:t>
            </a:r>
            <a:r>
              <a:rPr sz="2800" i="1" spc="-10" dirty="0">
                <a:latin typeface="Calibri"/>
                <a:cs typeface="Calibri"/>
              </a:rPr>
              <a:t>)</a:t>
            </a:r>
            <a:endParaRPr sz="2800" dirty="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flipH="1">
            <a:off x="0" y="479574"/>
            <a:ext cx="4819650" cy="761375"/>
          </a:xfrm>
          <a:prstGeom prst="rect">
            <a:avLst/>
          </a:prstGeom>
        </p:spPr>
        <p:txBody>
          <a:bodyPr vert="horz" wrap="square" lIns="0" tIns="273126" rIns="0" bIns="0" rtlCol="0">
            <a:spAutoFit/>
          </a:bodyPr>
          <a:lstStyle/>
          <a:p>
            <a:pPr marL="12700" marR="5080">
              <a:lnSpc>
                <a:spcPts val="3460"/>
              </a:lnSpc>
              <a:spcBef>
                <a:spcPts val="535"/>
              </a:spcBef>
            </a:pPr>
            <a:r>
              <a:rPr spc="-25" dirty="0">
                <a:solidFill>
                  <a:schemeClr val="accent3">
                    <a:lumMod val="75000"/>
                  </a:schemeClr>
                </a:solidFill>
              </a:rPr>
              <a:t>Criterio</a:t>
            </a:r>
            <a:r>
              <a:rPr spc="-105" dirty="0">
                <a:solidFill>
                  <a:schemeClr val="accent3">
                    <a:lumMod val="75000"/>
                  </a:schemeClr>
                </a:solidFill>
              </a:rPr>
              <a:t> </a:t>
            </a:r>
            <a:r>
              <a:rPr dirty="0">
                <a:solidFill>
                  <a:schemeClr val="accent3">
                    <a:lumMod val="75000"/>
                  </a:schemeClr>
                </a:solidFill>
              </a:rPr>
              <a:t>de</a:t>
            </a:r>
            <a:r>
              <a:rPr spc="-80" dirty="0">
                <a:solidFill>
                  <a:schemeClr val="accent3">
                    <a:lumMod val="75000"/>
                  </a:schemeClr>
                </a:solidFill>
              </a:rPr>
              <a:t> </a:t>
            </a:r>
            <a:r>
              <a:rPr spc="-25" dirty="0">
                <a:solidFill>
                  <a:schemeClr val="accent3">
                    <a:lumMod val="75000"/>
                  </a:schemeClr>
                </a:solidFill>
              </a:rPr>
              <a:t>la </a:t>
            </a:r>
            <a:r>
              <a:rPr spc="-10" dirty="0">
                <a:solidFill>
                  <a:schemeClr val="accent3">
                    <a:lumMod val="75000"/>
                  </a:schemeClr>
                </a:solidFill>
              </a:rPr>
              <a:t>Inercia</a:t>
            </a:r>
          </a:p>
        </p:txBody>
      </p:sp>
      <p:sp>
        <p:nvSpPr>
          <p:cNvPr id="4" name="object 4"/>
          <p:cNvSpPr txBox="1"/>
          <p:nvPr/>
        </p:nvSpPr>
        <p:spPr>
          <a:xfrm>
            <a:off x="2146198" y="6088176"/>
            <a:ext cx="5654040" cy="197490"/>
          </a:xfrm>
          <a:prstGeom prst="rect">
            <a:avLst/>
          </a:prstGeom>
        </p:spPr>
        <p:txBody>
          <a:bodyPr vert="horz" wrap="square" lIns="0" tIns="12700" rIns="0" bIns="0" rtlCol="0">
            <a:spAutoFit/>
          </a:bodyPr>
          <a:lstStyle/>
          <a:p>
            <a:pPr marL="12700">
              <a:spcBef>
                <a:spcPts val="100"/>
              </a:spcBef>
            </a:pPr>
            <a:r>
              <a:rPr sz="1200" dirty="0">
                <a:latin typeface="Calibri"/>
                <a:cs typeface="Calibri"/>
              </a:rPr>
              <a:t>Imagen</a:t>
            </a:r>
            <a:r>
              <a:rPr sz="1200" spc="15" dirty="0">
                <a:latin typeface="Calibri"/>
                <a:cs typeface="Calibri"/>
              </a:rPr>
              <a:t> </a:t>
            </a:r>
            <a:r>
              <a:rPr sz="1200" dirty="0">
                <a:latin typeface="Calibri"/>
                <a:cs typeface="Calibri"/>
              </a:rPr>
              <a:t>tomada</a:t>
            </a:r>
            <a:r>
              <a:rPr sz="1200" spc="5" dirty="0">
                <a:latin typeface="Calibri"/>
                <a:cs typeface="Calibri"/>
              </a:rPr>
              <a:t> </a:t>
            </a:r>
            <a:r>
              <a:rPr sz="1200" dirty="0">
                <a:latin typeface="Calibri"/>
                <a:cs typeface="Calibri"/>
              </a:rPr>
              <a:t>de:</a:t>
            </a:r>
            <a:r>
              <a:rPr sz="1200" spc="15" dirty="0">
                <a:latin typeface="Calibri"/>
                <a:cs typeface="Calibri"/>
              </a:rPr>
              <a:t> </a:t>
            </a:r>
            <a:r>
              <a:rPr sz="1200" spc="-10" dirty="0">
                <a:latin typeface="Calibri"/>
                <a:cs typeface="Calibri"/>
                <a:hlinkClick r:id="rId2"/>
              </a:rPr>
              <a:t>http://www.diegocalvo.es/analisis-cluster-no-jerarquico-k-means-en-</a:t>
            </a:r>
            <a:r>
              <a:rPr sz="1200" spc="-25" dirty="0">
                <a:latin typeface="Calibri"/>
                <a:cs typeface="Calibri"/>
                <a:hlinkClick r:id="rId2"/>
              </a:rPr>
              <a:t>r/</a:t>
            </a:r>
            <a:endParaRPr sz="1200">
              <a:latin typeface="Calibri"/>
              <a:cs typeface="Calibri"/>
            </a:endParaRPr>
          </a:p>
        </p:txBody>
      </p:sp>
      <p:pic>
        <p:nvPicPr>
          <p:cNvPr id="5" name="object 5"/>
          <p:cNvPicPr/>
          <p:nvPr/>
        </p:nvPicPr>
        <p:blipFill>
          <a:blip r:embed="rId3" cstate="print"/>
          <a:stretch>
            <a:fillRect/>
          </a:stretch>
        </p:blipFill>
        <p:spPr>
          <a:xfrm>
            <a:off x="3878580" y="2215895"/>
            <a:ext cx="5079703" cy="2683764"/>
          </a:xfrm>
          <a:prstGeom prst="rect">
            <a:avLst/>
          </a:prstGeom>
        </p:spPr>
      </p:pic>
      <p:sp>
        <p:nvSpPr>
          <p:cNvPr id="6" name="object 6"/>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4"/>
              </a:rPr>
              <a:t>rociochavezml.com</a:t>
            </a:r>
            <a:endParaRPr sz="1600">
              <a:latin typeface="Calibri"/>
              <a:cs typeface="Calibri"/>
            </a:endParaRPr>
          </a:p>
        </p:txBody>
      </p:sp>
      <p:sp>
        <p:nvSpPr>
          <p:cNvPr id="7" name="object 7"/>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71</a:t>
            </a:fld>
            <a:endParaRPr spc="-25"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241" y="338708"/>
            <a:ext cx="4960909" cy="1003031"/>
          </a:xfrm>
          <a:prstGeom prst="rect">
            <a:avLst/>
          </a:prstGeom>
        </p:spPr>
        <p:txBody>
          <a:bodyPr vert="horz" wrap="square" lIns="0" tIns="67945" rIns="0" bIns="0" rtlCol="0">
            <a:spAutoFit/>
          </a:bodyPr>
          <a:lstStyle/>
          <a:p>
            <a:pPr marL="12700" marR="5080" algn="just">
              <a:lnSpc>
                <a:spcPts val="3460"/>
              </a:lnSpc>
              <a:spcBef>
                <a:spcPts val="535"/>
              </a:spcBef>
            </a:pPr>
            <a:r>
              <a:rPr spc="-20" dirty="0">
                <a:solidFill>
                  <a:schemeClr val="accent3">
                    <a:lumMod val="75000"/>
                  </a:schemeClr>
                </a:solidFill>
              </a:rPr>
              <a:t>Centro</a:t>
            </a:r>
            <a:r>
              <a:rPr spc="-150" dirty="0">
                <a:solidFill>
                  <a:schemeClr val="accent3">
                    <a:lumMod val="75000"/>
                  </a:schemeClr>
                </a:solidFill>
              </a:rPr>
              <a:t> </a:t>
            </a:r>
            <a:r>
              <a:rPr spc="-25" dirty="0">
                <a:solidFill>
                  <a:schemeClr val="accent3">
                    <a:lumMod val="75000"/>
                  </a:schemeClr>
                </a:solidFill>
              </a:rPr>
              <a:t>de </a:t>
            </a:r>
            <a:r>
              <a:rPr spc="-35" dirty="0">
                <a:solidFill>
                  <a:schemeClr val="accent3">
                    <a:lumMod val="75000"/>
                  </a:schemeClr>
                </a:solidFill>
              </a:rPr>
              <a:t>Gravedad </a:t>
            </a:r>
            <a:r>
              <a:rPr spc="-10" dirty="0">
                <a:solidFill>
                  <a:schemeClr val="accent3">
                    <a:lumMod val="75000"/>
                  </a:schemeClr>
                </a:solidFill>
              </a:rPr>
              <a:t>Total</a:t>
            </a:r>
          </a:p>
        </p:txBody>
      </p:sp>
      <p:sp>
        <p:nvSpPr>
          <p:cNvPr id="4" name="object 4"/>
          <p:cNvSpPr/>
          <p:nvPr/>
        </p:nvSpPr>
        <p:spPr>
          <a:xfrm>
            <a:off x="7798815" y="2955798"/>
            <a:ext cx="135890" cy="15240"/>
          </a:xfrm>
          <a:custGeom>
            <a:avLst/>
            <a:gdLst/>
            <a:ahLst/>
            <a:cxnLst/>
            <a:rect l="l" t="t" r="r" b="b"/>
            <a:pathLst>
              <a:path w="135889" h="15239">
                <a:moveTo>
                  <a:pt x="135636" y="0"/>
                </a:moveTo>
                <a:lnTo>
                  <a:pt x="0" y="0"/>
                </a:lnTo>
                <a:lnTo>
                  <a:pt x="0" y="15239"/>
                </a:lnTo>
                <a:lnTo>
                  <a:pt x="135636" y="15239"/>
                </a:lnTo>
                <a:lnTo>
                  <a:pt x="135636" y="0"/>
                </a:lnTo>
                <a:close/>
              </a:path>
            </a:pathLst>
          </a:custGeom>
          <a:solidFill>
            <a:srgbClr val="000000"/>
          </a:solidFill>
        </p:spPr>
        <p:txBody>
          <a:bodyPr wrap="square" lIns="0" tIns="0" rIns="0" bIns="0" rtlCol="0"/>
          <a:lstStyle/>
          <a:p>
            <a:endParaRPr/>
          </a:p>
        </p:txBody>
      </p:sp>
      <p:sp>
        <p:nvSpPr>
          <p:cNvPr id="5" name="object 5"/>
          <p:cNvSpPr txBox="1"/>
          <p:nvPr/>
        </p:nvSpPr>
        <p:spPr>
          <a:xfrm>
            <a:off x="7791703" y="2614117"/>
            <a:ext cx="152400" cy="300355"/>
          </a:xfrm>
          <a:prstGeom prst="rect">
            <a:avLst/>
          </a:prstGeom>
        </p:spPr>
        <p:txBody>
          <a:bodyPr vert="horz" wrap="square" lIns="0" tIns="12700" rIns="0" bIns="0" rtlCol="0">
            <a:spAutoFit/>
          </a:bodyPr>
          <a:lstStyle/>
          <a:p>
            <a:pPr marL="12700">
              <a:spcBef>
                <a:spcPts val="100"/>
              </a:spcBef>
            </a:pPr>
            <a:r>
              <a:rPr spc="-50" dirty="0">
                <a:latin typeface="Cambria Math"/>
                <a:cs typeface="Cambria Math"/>
              </a:rPr>
              <a:t>1</a:t>
            </a:r>
            <a:endParaRPr>
              <a:latin typeface="Cambria Math"/>
              <a:cs typeface="Cambria Math"/>
            </a:endParaRPr>
          </a:p>
        </p:txBody>
      </p:sp>
      <p:sp>
        <p:nvSpPr>
          <p:cNvPr id="6" name="object 6"/>
          <p:cNvSpPr txBox="1"/>
          <p:nvPr/>
        </p:nvSpPr>
        <p:spPr>
          <a:xfrm>
            <a:off x="8056880" y="2507742"/>
            <a:ext cx="134620" cy="215444"/>
          </a:xfrm>
          <a:prstGeom prst="rect">
            <a:avLst/>
          </a:prstGeom>
        </p:spPr>
        <p:txBody>
          <a:bodyPr vert="horz" wrap="square" lIns="0" tIns="15240" rIns="0" bIns="0" rtlCol="0">
            <a:spAutoFit/>
          </a:bodyPr>
          <a:lstStyle/>
          <a:p>
            <a:pPr marL="12700">
              <a:spcBef>
                <a:spcPts val="120"/>
              </a:spcBef>
            </a:pPr>
            <a:r>
              <a:rPr sz="1300" spc="55" dirty="0">
                <a:latin typeface="Cambria Math"/>
                <a:cs typeface="Cambria Math"/>
              </a:rPr>
              <a:t>𝑛</a:t>
            </a:r>
            <a:endParaRPr sz="1300">
              <a:latin typeface="Cambria Math"/>
              <a:cs typeface="Cambria Math"/>
            </a:endParaRPr>
          </a:p>
        </p:txBody>
      </p:sp>
      <p:sp>
        <p:nvSpPr>
          <p:cNvPr id="7" name="object 7"/>
          <p:cNvSpPr txBox="1"/>
          <p:nvPr/>
        </p:nvSpPr>
        <p:spPr>
          <a:xfrm>
            <a:off x="7319517" y="2682425"/>
            <a:ext cx="1212850" cy="685165"/>
          </a:xfrm>
          <a:prstGeom prst="rect">
            <a:avLst/>
          </a:prstGeom>
        </p:spPr>
        <p:txBody>
          <a:bodyPr vert="horz" wrap="square" lIns="0" tIns="118745" rIns="0" bIns="0" rtlCol="0">
            <a:spAutoFit/>
          </a:bodyPr>
          <a:lstStyle/>
          <a:p>
            <a:pPr marL="38100">
              <a:spcBef>
                <a:spcPts val="935"/>
              </a:spcBef>
            </a:pPr>
            <a:r>
              <a:rPr dirty="0">
                <a:latin typeface="Cambria Math"/>
                <a:cs typeface="Cambria Math"/>
              </a:rPr>
              <a:t>𝑔</a:t>
            </a:r>
            <a:r>
              <a:rPr spc="125" dirty="0">
                <a:latin typeface="Cambria Math"/>
                <a:cs typeface="Cambria Math"/>
              </a:rPr>
              <a:t> </a:t>
            </a:r>
            <a:r>
              <a:rPr dirty="0">
                <a:latin typeface="Cambria Math"/>
                <a:cs typeface="Cambria Math"/>
              </a:rPr>
              <a:t>=</a:t>
            </a:r>
            <a:r>
              <a:rPr spc="100" dirty="0">
                <a:latin typeface="Cambria Math"/>
                <a:cs typeface="Cambria Math"/>
              </a:rPr>
              <a:t> </a:t>
            </a:r>
            <a:r>
              <a:rPr sz="2700" baseline="-37037" dirty="0">
                <a:latin typeface="Cambria Math"/>
                <a:cs typeface="Cambria Math"/>
              </a:rPr>
              <a:t>𝑛</a:t>
            </a:r>
            <a:r>
              <a:rPr sz="2700" spc="-104" baseline="-37037" dirty="0">
                <a:latin typeface="Cambria Math"/>
                <a:cs typeface="Cambria Math"/>
              </a:rPr>
              <a:t> </a:t>
            </a:r>
            <a:r>
              <a:rPr spc="1105" dirty="0">
                <a:latin typeface="Cambria Math"/>
                <a:cs typeface="Cambria Math"/>
              </a:rPr>
              <a:t>∑</a:t>
            </a:r>
            <a:r>
              <a:rPr spc="-95" dirty="0">
                <a:latin typeface="Cambria Math"/>
                <a:cs typeface="Cambria Math"/>
              </a:rPr>
              <a:t> </a:t>
            </a:r>
            <a:r>
              <a:rPr spc="-25" dirty="0">
                <a:latin typeface="Cambria Math"/>
                <a:cs typeface="Cambria Math"/>
              </a:rPr>
              <a:t>𝑥</a:t>
            </a:r>
            <a:r>
              <a:rPr sz="1950" spc="-37" baseline="-14957" dirty="0">
                <a:latin typeface="Cambria Math"/>
                <a:cs typeface="Cambria Math"/>
              </a:rPr>
              <a:t>𝑖</a:t>
            </a:r>
            <a:endParaRPr sz="1950" baseline="-14957">
              <a:latin typeface="Cambria Math"/>
              <a:cs typeface="Cambria Math"/>
            </a:endParaRPr>
          </a:p>
          <a:p>
            <a:pPr marL="664210">
              <a:spcBef>
                <a:spcPts val="630"/>
              </a:spcBef>
            </a:pPr>
            <a:r>
              <a:rPr sz="1300" spc="-25" dirty="0">
                <a:latin typeface="Cambria Math"/>
                <a:cs typeface="Cambria Math"/>
              </a:rPr>
              <a:t>𝑖=1</a:t>
            </a:r>
            <a:endParaRPr sz="1300">
              <a:latin typeface="Cambria Math"/>
              <a:cs typeface="Cambria Math"/>
            </a:endParaRPr>
          </a:p>
        </p:txBody>
      </p:sp>
      <p:sp>
        <p:nvSpPr>
          <p:cNvPr id="8" name="object 8"/>
          <p:cNvSpPr txBox="1"/>
          <p:nvPr/>
        </p:nvSpPr>
        <p:spPr>
          <a:xfrm>
            <a:off x="6106540" y="4098797"/>
            <a:ext cx="3544570" cy="1108710"/>
          </a:xfrm>
          <a:prstGeom prst="rect">
            <a:avLst/>
          </a:prstGeom>
        </p:spPr>
        <p:txBody>
          <a:bodyPr vert="horz" wrap="square" lIns="0" tIns="12065" rIns="0" bIns="0" rtlCol="0">
            <a:spAutoFit/>
          </a:bodyPr>
          <a:lstStyle/>
          <a:p>
            <a:pPr marL="25400">
              <a:spcBef>
                <a:spcPts val="95"/>
              </a:spcBef>
            </a:pPr>
            <a:r>
              <a:rPr sz="1600" dirty="0">
                <a:latin typeface="Calibri"/>
                <a:cs typeface="Calibri"/>
              </a:rPr>
              <a:t>En</a:t>
            </a:r>
            <a:r>
              <a:rPr sz="1600" spc="-15" dirty="0">
                <a:latin typeface="Calibri"/>
                <a:cs typeface="Calibri"/>
              </a:rPr>
              <a:t> </a:t>
            </a:r>
            <a:r>
              <a:rPr sz="1600" spc="-10" dirty="0">
                <a:latin typeface="Calibri"/>
                <a:cs typeface="Calibri"/>
              </a:rPr>
              <a:t>donde:</a:t>
            </a:r>
            <a:endParaRPr sz="1600" dirty="0">
              <a:latin typeface="Calibri"/>
              <a:cs typeface="Calibri"/>
            </a:endParaRPr>
          </a:p>
          <a:p>
            <a:pPr marL="457200">
              <a:spcBef>
                <a:spcPts val="1810"/>
              </a:spcBef>
            </a:pPr>
            <a:r>
              <a:rPr sz="1600" dirty="0">
                <a:latin typeface="Cambria Math"/>
                <a:cs typeface="Cambria Math"/>
              </a:rPr>
              <a:t>𝑛</a:t>
            </a:r>
            <a:r>
              <a:rPr sz="1600" spc="80" dirty="0">
                <a:latin typeface="Cambria Math"/>
                <a:cs typeface="Cambria Math"/>
              </a:rPr>
              <a:t> </a:t>
            </a:r>
            <a:r>
              <a:rPr sz="1600" dirty="0">
                <a:latin typeface="Cambria Math"/>
                <a:cs typeface="Cambria Math"/>
              </a:rPr>
              <a:t>=</a:t>
            </a:r>
            <a:r>
              <a:rPr sz="1600" spc="70" dirty="0">
                <a:latin typeface="Cambria Math"/>
                <a:cs typeface="Cambria Math"/>
              </a:rPr>
              <a:t> </a:t>
            </a:r>
            <a:r>
              <a:rPr sz="1600" dirty="0">
                <a:latin typeface="Cambria Math"/>
                <a:cs typeface="Cambria Math"/>
              </a:rPr>
              <a:t>Cantidad</a:t>
            </a:r>
            <a:r>
              <a:rPr sz="1600" spc="-5" dirty="0">
                <a:latin typeface="Cambria Math"/>
                <a:cs typeface="Cambria Math"/>
              </a:rPr>
              <a:t> </a:t>
            </a:r>
            <a:r>
              <a:rPr sz="1600" dirty="0">
                <a:latin typeface="Cambria Math"/>
                <a:cs typeface="Cambria Math"/>
              </a:rPr>
              <a:t>de</a:t>
            </a:r>
            <a:r>
              <a:rPr sz="1600" spc="-25" dirty="0">
                <a:latin typeface="Cambria Math"/>
                <a:cs typeface="Cambria Math"/>
              </a:rPr>
              <a:t> </a:t>
            </a:r>
            <a:r>
              <a:rPr sz="1600" spc="-10" dirty="0">
                <a:latin typeface="Cambria Math"/>
                <a:cs typeface="Cambria Math"/>
              </a:rPr>
              <a:t>individuos</a:t>
            </a:r>
            <a:endParaRPr sz="1600" dirty="0">
              <a:latin typeface="Cambria Math"/>
              <a:cs typeface="Cambria Math"/>
            </a:endParaRPr>
          </a:p>
          <a:p>
            <a:pPr marL="422275">
              <a:spcBef>
                <a:spcPts val="960"/>
              </a:spcBef>
            </a:pPr>
            <a:r>
              <a:rPr sz="1600" dirty="0">
                <a:latin typeface="Cambria Math"/>
                <a:cs typeface="Cambria Math"/>
              </a:rPr>
              <a:t>𝑥</a:t>
            </a:r>
            <a:r>
              <a:rPr sz="1725" baseline="-14492" dirty="0">
                <a:latin typeface="Cambria Math"/>
                <a:cs typeface="Cambria Math"/>
              </a:rPr>
              <a:t>𝑖</a:t>
            </a:r>
            <a:r>
              <a:rPr sz="1725" spc="270" baseline="-14492" dirty="0">
                <a:latin typeface="Cambria Math"/>
                <a:cs typeface="Cambria Math"/>
              </a:rPr>
              <a:t> </a:t>
            </a:r>
            <a:r>
              <a:rPr sz="1600" dirty="0">
                <a:latin typeface="Calibri"/>
                <a:cs typeface="Calibri"/>
              </a:rPr>
              <a:t>=</a:t>
            </a:r>
            <a:r>
              <a:rPr sz="1600" spc="-20" dirty="0">
                <a:latin typeface="Calibri"/>
                <a:cs typeface="Calibri"/>
              </a:rPr>
              <a:t> </a:t>
            </a:r>
            <a:r>
              <a:rPr sz="1600" dirty="0">
                <a:latin typeface="Calibri"/>
                <a:cs typeface="Calibri"/>
              </a:rPr>
              <a:t>Es</a:t>
            </a:r>
            <a:r>
              <a:rPr sz="1600" spc="-15" dirty="0">
                <a:latin typeface="Calibri"/>
                <a:cs typeface="Calibri"/>
              </a:rPr>
              <a:t> </a:t>
            </a:r>
            <a:r>
              <a:rPr sz="1600" dirty="0">
                <a:latin typeface="Calibri"/>
                <a:cs typeface="Calibri"/>
              </a:rPr>
              <a:t>el</a:t>
            </a:r>
            <a:r>
              <a:rPr sz="1600" spc="-25" dirty="0">
                <a:latin typeface="Calibri"/>
                <a:cs typeface="Calibri"/>
              </a:rPr>
              <a:t> </a:t>
            </a:r>
            <a:r>
              <a:rPr sz="1600" dirty="0">
                <a:latin typeface="Calibri"/>
                <a:cs typeface="Calibri"/>
              </a:rPr>
              <a:t>vector del</a:t>
            </a:r>
            <a:r>
              <a:rPr sz="1600" spc="-35" dirty="0">
                <a:latin typeface="Calibri"/>
                <a:cs typeface="Calibri"/>
              </a:rPr>
              <a:t> </a:t>
            </a:r>
            <a:r>
              <a:rPr sz="1600" dirty="0">
                <a:latin typeface="Calibri"/>
                <a:cs typeface="Calibri"/>
              </a:rPr>
              <a:t>i-ésimo</a:t>
            </a:r>
            <a:r>
              <a:rPr sz="1600" spc="-15" dirty="0">
                <a:latin typeface="Calibri"/>
                <a:cs typeface="Calibri"/>
              </a:rPr>
              <a:t> </a:t>
            </a:r>
            <a:r>
              <a:rPr sz="1600" spc="-10" dirty="0">
                <a:latin typeface="Calibri"/>
                <a:cs typeface="Calibri"/>
              </a:rPr>
              <a:t>individuo</a:t>
            </a:r>
            <a:endParaRPr sz="1600" dirty="0">
              <a:latin typeface="Calibri"/>
              <a:cs typeface="Calibri"/>
            </a:endParaRPr>
          </a:p>
        </p:txBody>
      </p:sp>
      <p:sp>
        <p:nvSpPr>
          <p:cNvPr id="9" name="object 9"/>
          <p:cNvSpPr txBox="1"/>
          <p:nvPr/>
        </p:nvSpPr>
        <p:spPr>
          <a:xfrm>
            <a:off x="5467859" y="1285190"/>
            <a:ext cx="3965575" cy="300355"/>
          </a:xfrm>
          <a:prstGeom prst="rect">
            <a:avLst/>
          </a:prstGeom>
        </p:spPr>
        <p:txBody>
          <a:bodyPr vert="horz" wrap="square" lIns="0" tIns="12700" rIns="0" bIns="0" rtlCol="0">
            <a:spAutoFit/>
          </a:bodyPr>
          <a:lstStyle/>
          <a:p>
            <a:pPr marL="12700">
              <a:spcBef>
                <a:spcPts val="100"/>
              </a:spcBef>
            </a:pPr>
            <a:r>
              <a:rPr spc="-10" dirty="0">
                <a:latin typeface="Calibri"/>
                <a:cs typeface="Calibri"/>
              </a:rPr>
              <a:t>Promedio</a:t>
            </a:r>
            <a:r>
              <a:rPr spc="-30" dirty="0">
                <a:latin typeface="Calibri"/>
                <a:cs typeface="Calibri"/>
              </a:rPr>
              <a:t> </a:t>
            </a:r>
            <a:r>
              <a:rPr dirty="0">
                <a:latin typeface="Calibri"/>
                <a:cs typeface="Calibri"/>
              </a:rPr>
              <a:t>vectorial</a:t>
            </a:r>
            <a:r>
              <a:rPr spc="-40" dirty="0">
                <a:latin typeface="Calibri"/>
                <a:cs typeface="Calibri"/>
              </a:rPr>
              <a:t> </a:t>
            </a:r>
            <a:r>
              <a:rPr dirty="0">
                <a:latin typeface="Calibri"/>
                <a:cs typeface="Calibri"/>
              </a:rPr>
              <a:t>de</a:t>
            </a:r>
            <a:r>
              <a:rPr spc="-15" dirty="0">
                <a:latin typeface="Calibri"/>
                <a:cs typeface="Calibri"/>
              </a:rPr>
              <a:t> </a:t>
            </a:r>
            <a:r>
              <a:rPr dirty="0">
                <a:latin typeface="Calibri"/>
                <a:cs typeface="Calibri"/>
              </a:rPr>
              <a:t>todos</a:t>
            </a:r>
            <a:r>
              <a:rPr spc="-35" dirty="0">
                <a:latin typeface="Calibri"/>
                <a:cs typeface="Calibri"/>
              </a:rPr>
              <a:t> </a:t>
            </a:r>
            <a:r>
              <a:rPr dirty="0">
                <a:latin typeface="Calibri"/>
                <a:cs typeface="Calibri"/>
              </a:rPr>
              <a:t>los</a:t>
            </a:r>
            <a:r>
              <a:rPr spc="-30" dirty="0">
                <a:latin typeface="Calibri"/>
                <a:cs typeface="Calibri"/>
              </a:rPr>
              <a:t> </a:t>
            </a:r>
            <a:r>
              <a:rPr spc="-10" dirty="0">
                <a:latin typeface="Calibri"/>
                <a:cs typeface="Calibri"/>
              </a:rPr>
              <a:t>individuos</a:t>
            </a:r>
            <a:endParaRPr dirty="0">
              <a:latin typeface="Calibri"/>
              <a:cs typeface="Calibri"/>
            </a:endParaRPr>
          </a:p>
        </p:txBody>
      </p:sp>
      <p:sp>
        <p:nvSpPr>
          <p:cNvPr id="10" name="object 10"/>
          <p:cNvSpPr txBox="1"/>
          <p:nvPr/>
        </p:nvSpPr>
        <p:spPr>
          <a:xfrm>
            <a:off x="6325362" y="817245"/>
            <a:ext cx="2446655" cy="299720"/>
          </a:xfrm>
          <a:prstGeom prst="rect">
            <a:avLst/>
          </a:prstGeom>
        </p:spPr>
        <p:txBody>
          <a:bodyPr vert="horz" wrap="square" lIns="0" tIns="12700" rIns="0" bIns="0" rtlCol="0">
            <a:spAutoFit/>
          </a:bodyPr>
          <a:lstStyle/>
          <a:p>
            <a:pPr marL="12700">
              <a:spcBef>
                <a:spcPts val="100"/>
              </a:spcBef>
            </a:pPr>
            <a:r>
              <a:rPr b="1" i="1" dirty="0">
                <a:latin typeface="Calibri"/>
                <a:cs typeface="Calibri"/>
              </a:rPr>
              <a:t>Centro</a:t>
            </a:r>
            <a:r>
              <a:rPr b="1" i="1" spc="-50" dirty="0">
                <a:latin typeface="Calibri"/>
                <a:cs typeface="Calibri"/>
              </a:rPr>
              <a:t> </a:t>
            </a:r>
            <a:r>
              <a:rPr b="1" i="1" dirty="0">
                <a:latin typeface="Calibri"/>
                <a:cs typeface="Calibri"/>
              </a:rPr>
              <a:t>de</a:t>
            </a:r>
            <a:r>
              <a:rPr b="1" i="1" spc="-60" dirty="0">
                <a:latin typeface="Calibri"/>
                <a:cs typeface="Calibri"/>
              </a:rPr>
              <a:t> </a:t>
            </a:r>
            <a:r>
              <a:rPr b="1" i="1" dirty="0">
                <a:latin typeface="Calibri"/>
                <a:cs typeface="Calibri"/>
              </a:rPr>
              <a:t>Gravedad</a:t>
            </a:r>
            <a:r>
              <a:rPr b="1" i="1" spc="-45" dirty="0">
                <a:latin typeface="Calibri"/>
                <a:cs typeface="Calibri"/>
              </a:rPr>
              <a:t> </a:t>
            </a:r>
            <a:r>
              <a:rPr b="1" i="1" spc="-20" dirty="0">
                <a:latin typeface="Calibri"/>
                <a:cs typeface="Calibri"/>
              </a:rPr>
              <a:t>Total</a:t>
            </a:r>
            <a:endParaRPr dirty="0">
              <a:latin typeface="Calibri"/>
              <a:cs typeface="Calibri"/>
            </a:endParaRPr>
          </a:p>
        </p:txBody>
      </p:sp>
      <p:pic>
        <p:nvPicPr>
          <p:cNvPr id="11" name="object 11"/>
          <p:cNvPicPr/>
          <p:nvPr/>
        </p:nvPicPr>
        <p:blipFill>
          <a:blip r:embed="rId2" cstate="print"/>
          <a:stretch>
            <a:fillRect/>
          </a:stretch>
        </p:blipFill>
        <p:spPr>
          <a:xfrm>
            <a:off x="216824" y="1929611"/>
            <a:ext cx="5515320" cy="2998775"/>
          </a:xfrm>
          <a:prstGeom prst="rect">
            <a:avLst/>
          </a:prstGeom>
        </p:spPr>
      </p:pic>
      <p:sp>
        <p:nvSpPr>
          <p:cNvPr id="12" name="object 12"/>
          <p:cNvSpPr txBox="1"/>
          <p:nvPr/>
        </p:nvSpPr>
        <p:spPr>
          <a:xfrm>
            <a:off x="3772027" y="2614929"/>
            <a:ext cx="165735" cy="299720"/>
          </a:xfrm>
          <a:prstGeom prst="rect">
            <a:avLst/>
          </a:prstGeom>
        </p:spPr>
        <p:txBody>
          <a:bodyPr vert="horz" wrap="square" lIns="0" tIns="12700" rIns="0" bIns="0" rtlCol="0">
            <a:spAutoFit/>
          </a:bodyPr>
          <a:lstStyle/>
          <a:p>
            <a:pPr marL="12700">
              <a:spcBef>
                <a:spcPts val="100"/>
              </a:spcBef>
            </a:pPr>
            <a:r>
              <a:rPr spc="-50" dirty="0">
                <a:latin typeface="Cambria Math"/>
                <a:cs typeface="Cambria Math"/>
              </a:rPr>
              <a:t>𝑔</a:t>
            </a:r>
            <a:endParaRPr>
              <a:latin typeface="Cambria Math"/>
              <a:cs typeface="Cambria Math"/>
            </a:endParaRPr>
          </a:p>
        </p:txBody>
      </p:sp>
      <p:sp>
        <p:nvSpPr>
          <p:cNvPr id="13" name="object 13"/>
          <p:cNvSpPr/>
          <p:nvPr/>
        </p:nvSpPr>
        <p:spPr>
          <a:xfrm>
            <a:off x="3793235" y="2964179"/>
            <a:ext cx="76200" cy="464820"/>
          </a:xfrm>
          <a:custGeom>
            <a:avLst/>
            <a:gdLst/>
            <a:ahLst/>
            <a:cxnLst/>
            <a:rect l="l" t="t" r="r" b="b"/>
            <a:pathLst>
              <a:path w="76200" h="464820">
                <a:moveTo>
                  <a:pt x="31750" y="388366"/>
                </a:moveTo>
                <a:lnTo>
                  <a:pt x="0" y="388366"/>
                </a:lnTo>
                <a:lnTo>
                  <a:pt x="38100" y="464566"/>
                </a:lnTo>
                <a:lnTo>
                  <a:pt x="69850" y="401066"/>
                </a:lnTo>
                <a:lnTo>
                  <a:pt x="31750" y="401066"/>
                </a:lnTo>
                <a:lnTo>
                  <a:pt x="31750" y="388366"/>
                </a:lnTo>
                <a:close/>
              </a:path>
              <a:path w="76200" h="464820">
                <a:moveTo>
                  <a:pt x="44450" y="0"/>
                </a:moveTo>
                <a:lnTo>
                  <a:pt x="31750" y="0"/>
                </a:lnTo>
                <a:lnTo>
                  <a:pt x="31750" y="401066"/>
                </a:lnTo>
                <a:lnTo>
                  <a:pt x="44450" y="401066"/>
                </a:lnTo>
                <a:lnTo>
                  <a:pt x="44450" y="0"/>
                </a:lnTo>
                <a:close/>
              </a:path>
              <a:path w="76200" h="464820">
                <a:moveTo>
                  <a:pt x="76200" y="388366"/>
                </a:moveTo>
                <a:lnTo>
                  <a:pt x="44450" y="388366"/>
                </a:lnTo>
                <a:lnTo>
                  <a:pt x="44450" y="401066"/>
                </a:lnTo>
                <a:lnTo>
                  <a:pt x="69850" y="401066"/>
                </a:lnTo>
                <a:lnTo>
                  <a:pt x="76200" y="388366"/>
                </a:lnTo>
                <a:close/>
              </a:path>
            </a:pathLst>
          </a:custGeom>
          <a:solidFill>
            <a:srgbClr val="4471C4"/>
          </a:solidFill>
        </p:spPr>
        <p:txBody>
          <a:bodyPr wrap="square" lIns="0" tIns="0" rIns="0" bIns="0" rtlCol="0"/>
          <a:lstStyle/>
          <a:p>
            <a:endParaRPr/>
          </a:p>
        </p:txBody>
      </p:sp>
      <p:sp>
        <p:nvSpPr>
          <p:cNvPr id="15" name="object 15"/>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72</a:t>
            </a:fld>
            <a:endParaRPr spc="-25"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38150" y="338708"/>
            <a:ext cx="4332695" cy="554191"/>
          </a:xfrm>
          <a:prstGeom prst="rect">
            <a:avLst/>
          </a:prstGeom>
        </p:spPr>
        <p:txBody>
          <a:bodyPr vert="horz" wrap="square" lIns="0" tIns="67945" rIns="0" bIns="0" rtlCol="0">
            <a:spAutoFit/>
          </a:bodyPr>
          <a:lstStyle/>
          <a:p>
            <a:pPr marL="12700" marR="5080">
              <a:lnSpc>
                <a:spcPts val="3460"/>
              </a:lnSpc>
              <a:spcBef>
                <a:spcPts val="535"/>
              </a:spcBef>
            </a:pPr>
            <a:r>
              <a:rPr spc="-30" dirty="0">
                <a:solidFill>
                  <a:schemeClr val="accent3">
                    <a:lumMod val="75000"/>
                  </a:schemeClr>
                </a:solidFill>
              </a:rPr>
              <a:t>Inercia </a:t>
            </a:r>
            <a:r>
              <a:rPr spc="-10" dirty="0">
                <a:solidFill>
                  <a:schemeClr val="accent3">
                    <a:lumMod val="75000"/>
                  </a:schemeClr>
                </a:solidFill>
              </a:rPr>
              <a:t>Total</a:t>
            </a:r>
          </a:p>
        </p:txBody>
      </p:sp>
      <p:sp>
        <p:nvSpPr>
          <p:cNvPr id="4" name="object 4"/>
          <p:cNvSpPr txBox="1"/>
          <p:nvPr/>
        </p:nvSpPr>
        <p:spPr>
          <a:xfrm>
            <a:off x="6106540" y="4098797"/>
            <a:ext cx="3544570" cy="1474470"/>
          </a:xfrm>
          <a:prstGeom prst="rect">
            <a:avLst/>
          </a:prstGeom>
        </p:spPr>
        <p:txBody>
          <a:bodyPr vert="horz" wrap="square" lIns="0" tIns="12065" rIns="0" bIns="0" rtlCol="0">
            <a:spAutoFit/>
          </a:bodyPr>
          <a:lstStyle/>
          <a:p>
            <a:pPr marL="25400">
              <a:spcBef>
                <a:spcPts val="95"/>
              </a:spcBef>
            </a:pPr>
            <a:r>
              <a:rPr sz="1600" dirty="0">
                <a:latin typeface="Calibri"/>
                <a:cs typeface="Calibri"/>
              </a:rPr>
              <a:t>En</a:t>
            </a:r>
            <a:r>
              <a:rPr sz="1600" spc="-15" dirty="0">
                <a:latin typeface="Calibri"/>
                <a:cs typeface="Calibri"/>
              </a:rPr>
              <a:t> </a:t>
            </a:r>
            <a:r>
              <a:rPr sz="1600" spc="-10" dirty="0">
                <a:latin typeface="Calibri"/>
                <a:cs typeface="Calibri"/>
              </a:rPr>
              <a:t>donde:</a:t>
            </a:r>
            <a:endParaRPr sz="1600">
              <a:latin typeface="Calibri"/>
              <a:cs typeface="Calibri"/>
            </a:endParaRPr>
          </a:p>
          <a:p>
            <a:pPr marL="439420">
              <a:spcBef>
                <a:spcPts val="1525"/>
              </a:spcBef>
            </a:pPr>
            <a:r>
              <a:rPr sz="1600" dirty="0">
                <a:latin typeface="Cambria Math"/>
                <a:cs typeface="Cambria Math"/>
              </a:rPr>
              <a:t>𝑛</a:t>
            </a:r>
            <a:r>
              <a:rPr sz="1600" spc="80" dirty="0">
                <a:latin typeface="Cambria Math"/>
                <a:cs typeface="Cambria Math"/>
              </a:rPr>
              <a:t> </a:t>
            </a:r>
            <a:r>
              <a:rPr sz="1600" dirty="0">
                <a:latin typeface="Cambria Math"/>
                <a:cs typeface="Cambria Math"/>
              </a:rPr>
              <a:t>=</a:t>
            </a:r>
            <a:r>
              <a:rPr sz="1600" spc="70" dirty="0">
                <a:latin typeface="Cambria Math"/>
                <a:cs typeface="Cambria Math"/>
              </a:rPr>
              <a:t> </a:t>
            </a:r>
            <a:r>
              <a:rPr sz="1600" dirty="0">
                <a:latin typeface="Cambria Math"/>
                <a:cs typeface="Cambria Math"/>
              </a:rPr>
              <a:t>Cantidad</a:t>
            </a:r>
            <a:r>
              <a:rPr sz="1600" spc="-5" dirty="0">
                <a:latin typeface="Cambria Math"/>
                <a:cs typeface="Cambria Math"/>
              </a:rPr>
              <a:t> </a:t>
            </a:r>
            <a:r>
              <a:rPr sz="1600" dirty="0">
                <a:latin typeface="Cambria Math"/>
                <a:cs typeface="Cambria Math"/>
              </a:rPr>
              <a:t>de</a:t>
            </a:r>
            <a:r>
              <a:rPr sz="1600" spc="-25" dirty="0">
                <a:latin typeface="Cambria Math"/>
                <a:cs typeface="Cambria Math"/>
              </a:rPr>
              <a:t> </a:t>
            </a:r>
            <a:r>
              <a:rPr sz="1600" spc="-10" dirty="0">
                <a:latin typeface="Cambria Math"/>
                <a:cs typeface="Cambria Math"/>
              </a:rPr>
              <a:t>individuos</a:t>
            </a:r>
            <a:endParaRPr sz="1600">
              <a:latin typeface="Cambria Math"/>
              <a:cs typeface="Cambria Math"/>
            </a:endParaRPr>
          </a:p>
          <a:p>
            <a:pPr marL="422275">
              <a:spcBef>
                <a:spcPts val="1245"/>
              </a:spcBef>
            </a:pPr>
            <a:r>
              <a:rPr sz="1600" dirty="0">
                <a:latin typeface="Cambria Math"/>
                <a:cs typeface="Cambria Math"/>
              </a:rPr>
              <a:t>𝑥</a:t>
            </a:r>
            <a:r>
              <a:rPr sz="1725" baseline="-14492" dirty="0">
                <a:latin typeface="Cambria Math"/>
                <a:cs typeface="Cambria Math"/>
              </a:rPr>
              <a:t>𝑖</a:t>
            </a:r>
            <a:r>
              <a:rPr sz="1725" spc="270" baseline="-14492" dirty="0">
                <a:latin typeface="Cambria Math"/>
                <a:cs typeface="Cambria Math"/>
              </a:rPr>
              <a:t> </a:t>
            </a:r>
            <a:r>
              <a:rPr sz="1600" dirty="0">
                <a:latin typeface="Calibri"/>
                <a:cs typeface="Calibri"/>
              </a:rPr>
              <a:t>=</a:t>
            </a:r>
            <a:r>
              <a:rPr sz="1600" spc="-20" dirty="0">
                <a:latin typeface="Calibri"/>
                <a:cs typeface="Calibri"/>
              </a:rPr>
              <a:t> </a:t>
            </a:r>
            <a:r>
              <a:rPr sz="1600" dirty="0">
                <a:latin typeface="Calibri"/>
                <a:cs typeface="Calibri"/>
              </a:rPr>
              <a:t>Es</a:t>
            </a:r>
            <a:r>
              <a:rPr sz="1600" spc="-15" dirty="0">
                <a:latin typeface="Calibri"/>
                <a:cs typeface="Calibri"/>
              </a:rPr>
              <a:t> </a:t>
            </a:r>
            <a:r>
              <a:rPr sz="1600" dirty="0">
                <a:latin typeface="Calibri"/>
                <a:cs typeface="Calibri"/>
              </a:rPr>
              <a:t>el</a:t>
            </a:r>
            <a:r>
              <a:rPr sz="1600" spc="-25" dirty="0">
                <a:latin typeface="Calibri"/>
                <a:cs typeface="Calibri"/>
              </a:rPr>
              <a:t> </a:t>
            </a:r>
            <a:r>
              <a:rPr sz="1600" dirty="0">
                <a:latin typeface="Calibri"/>
                <a:cs typeface="Calibri"/>
              </a:rPr>
              <a:t>vector del</a:t>
            </a:r>
            <a:r>
              <a:rPr sz="1600" spc="-35" dirty="0">
                <a:latin typeface="Calibri"/>
                <a:cs typeface="Calibri"/>
              </a:rPr>
              <a:t> </a:t>
            </a:r>
            <a:r>
              <a:rPr sz="1600" dirty="0">
                <a:latin typeface="Calibri"/>
                <a:cs typeface="Calibri"/>
              </a:rPr>
              <a:t>i-ésimo</a:t>
            </a:r>
            <a:r>
              <a:rPr sz="1600" spc="-15" dirty="0">
                <a:latin typeface="Calibri"/>
                <a:cs typeface="Calibri"/>
              </a:rPr>
              <a:t> </a:t>
            </a:r>
            <a:r>
              <a:rPr sz="1600" spc="-10" dirty="0">
                <a:latin typeface="Calibri"/>
                <a:cs typeface="Calibri"/>
              </a:rPr>
              <a:t>individuo</a:t>
            </a:r>
            <a:endParaRPr sz="1600">
              <a:latin typeface="Calibri"/>
              <a:cs typeface="Calibri"/>
            </a:endParaRPr>
          </a:p>
          <a:p>
            <a:pPr marL="422275">
              <a:spcBef>
                <a:spcPts val="965"/>
              </a:spcBef>
            </a:pPr>
            <a:r>
              <a:rPr sz="1600" dirty="0">
                <a:latin typeface="Cambria Math"/>
                <a:cs typeface="Cambria Math"/>
              </a:rPr>
              <a:t>𝑔</a:t>
            </a:r>
            <a:r>
              <a:rPr sz="1600" spc="70" dirty="0">
                <a:latin typeface="Cambria Math"/>
                <a:cs typeface="Cambria Math"/>
              </a:rPr>
              <a:t> </a:t>
            </a:r>
            <a:r>
              <a:rPr sz="1600" dirty="0">
                <a:latin typeface="Cambria Math"/>
                <a:cs typeface="Cambria Math"/>
              </a:rPr>
              <a:t>=</a:t>
            </a:r>
            <a:r>
              <a:rPr sz="1600" spc="55" dirty="0">
                <a:latin typeface="Cambria Math"/>
                <a:cs typeface="Cambria Math"/>
              </a:rPr>
              <a:t> </a:t>
            </a:r>
            <a:r>
              <a:rPr sz="1600" dirty="0">
                <a:latin typeface="Cambria Math"/>
                <a:cs typeface="Cambria Math"/>
              </a:rPr>
              <a:t>C</a:t>
            </a:r>
            <a:r>
              <a:rPr sz="1600" dirty="0">
                <a:latin typeface="Calibri"/>
                <a:cs typeface="Calibri"/>
              </a:rPr>
              <a:t>entro</a:t>
            </a:r>
            <a:r>
              <a:rPr sz="1600" spc="-25" dirty="0">
                <a:latin typeface="Calibri"/>
                <a:cs typeface="Calibri"/>
              </a:rPr>
              <a:t> </a:t>
            </a:r>
            <a:r>
              <a:rPr sz="1600" dirty="0">
                <a:latin typeface="Calibri"/>
                <a:cs typeface="Calibri"/>
              </a:rPr>
              <a:t>de</a:t>
            </a:r>
            <a:r>
              <a:rPr sz="1600" spc="-40" dirty="0">
                <a:latin typeface="Calibri"/>
                <a:cs typeface="Calibri"/>
              </a:rPr>
              <a:t> </a:t>
            </a:r>
            <a:r>
              <a:rPr sz="1600" spc="-10" dirty="0">
                <a:latin typeface="Calibri"/>
                <a:cs typeface="Calibri"/>
              </a:rPr>
              <a:t>gravedad</a:t>
            </a:r>
            <a:r>
              <a:rPr sz="1600" spc="-35" dirty="0">
                <a:latin typeface="Calibri"/>
                <a:cs typeface="Calibri"/>
              </a:rPr>
              <a:t> </a:t>
            </a:r>
            <a:r>
              <a:rPr sz="1600" spc="-20" dirty="0">
                <a:latin typeface="Calibri"/>
                <a:cs typeface="Calibri"/>
              </a:rPr>
              <a:t>total</a:t>
            </a:r>
            <a:endParaRPr sz="1600">
              <a:latin typeface="Calibri"/>
              <a:cs typeface="Calibri"/>
            </a:endParaRPr>
          </a:p>
        </p:txBody>
      </p:sp>
      <p:sp>
        <p:nvSpPr>
          <p:cNvPr id="5" name="object 5"/>
          <p:cNvSpPr txBox="1"/>
          <p:nvPr/>
        </p:nvSpPr>
        <p:spPr>
          <a:xfrm>
            <a:off x="5470652" y="688086"/>
            <a:ext cx="4137660" cy="1129030"/>
          </a:xfrm>
          <a:prstGeom prst="rect">
            <a:avLst/>
          </a:prstGeom>
        </p:spPr>
        <p:txBody>
          <a:bodyPr vert="horz" wrap="square" lIns="0" tIns="152400" rIns="0" bIns="0" rtlCol="0">
            <a:spAutoFit/>
          </a:bodyPr>
          <a:lstStyle/>
          <a:p>
            <a:pPr marR="110489" algn="ctr">
              <a:spcBef>
                <a:spcPts val="1200"/>
              </a:spcBef>
            </a:pPr>
            <a:r>
              <a:rPr b="1" i="1" spc="-10" dirty="0">
                <a:latin typeface="Calibri"/>
                <a:cs typeface="Calibri"/>
              </a:rPr>
              <a:t>InerciaTotal</a:t>
            </a:r>
            <a:endParaRPr>
              <a:latin typeface="Calibri"/>
              <a:cs typeface="Calibri"/>
            </a:endParaRPr>
          </a:p>
          <a:p>
            <a:pPr marL="12700" marR="5080">
              <a:spcBef>
                <a:spcPts val="1105"/>
              </a:spcBef>
            </a:pPr>
            <a:r>
              <a:rPr dirty="0">
                <a:latin typeface="Calibri"/>
                <a:cs typeface="Calibri"/>
              </a:rPr>
              <a:t>Promedio</a:t>
            </a:r>
            <a:r>
              <a:rPr spc="-50" dirty="0">
                <a:latin typeface="Calibri"/>
                <a:cs typeface="Calibri"/>
              </a:rPr>
              <a:t> </a:t>
            </a:r>
            <a:r>
              <a:rPr dirty="0">
                <a:latin typeface="Calibri"/>
                <a:cs typeface="Calibri"/>
              </a:rPr>
              <a:t>de</a:t>
            </a:r>
            <a:r>
              <a:rPr spc="-55" dirty="0">
                <a:latin typeface="Calibri"/>
                <a:cs typeface="Calibri"/>
              </a:rPr>
              <a:t> </a:t>
            </a:r>
            <a:r>
              <a:rPr dirty="0">
                <a:latin typeface="Calibri"/>
                <a:cs typeface="Calibri"/>
              </a:rPr>
              <a:t>las</a:t>
            </a:r>
            <a:r>
              <a:rPr spc="-60" dirty="0">
                <a:latin typeface="Calibri"/>
                <a:cs typeface="Calibri"/>
              </a:rPr>
              <a:t> </a:t>
            </a:r>
            <a:r>
              <a:rPr dirty="0">
                <a:latin typeface="Calibri"/>
                <a:cs typeface="Calibri"/>
              </a:rPr>
              <a:t>distancias</a:t>
            </a:r>
            <a:r>
              <a:rPr spc="-50" dirty="0">
                <a:latin typeface="Calibri"/>
                <a:cs typeface="Calibri"/>
              </a:rPr>
              <a:t> </a:t>
            </a:r>
            <a:r>
              <a:rPr dirty="0">
                <a:latin typeface="Calibri"/>
                <a:cs typeface="Calibri"/>
              </a:rPr>
              <a:t>que</a:t>
            </a:r>
            <a:r>
              <a:rPr spc="-45" dirty="0">
                <a:latin typeface="Calibri"/>
                <a:cs typeface="Calibri"/>
              </a:rPr>
              <a:t> </a:t>
            </a:r>
            <a:r>
              <a:rPr dirty="0">
                <a:latin typeface="Calibri"/>
                <a:cs typeface="Calibri"/>
              </a:rPr>
              <a:t>hay</a:t>
            </a:r>
            <a:r>
              <a:rPr spc="-55" dirty="0">
                <a:latin typeface="Calibri"/>
                <a:cs typeface="Calibri"/>
              </a:rPr>
              <a:t> </a:t>
            </a:r>
            <a:r>
              <a:rPr dirty="0">
                <a:latin typeface="Calibri"/>
                <a:cs typeface="Calibri"/>
              </a:rPr>
              <a:t>entre</a:t>
            </a:r>
            <a:r>
              <a:rPr spc="-45" dirty="0">
                <a:latin typeface="Calibri"/>
                <a:cs typeface="Calibri"/>
              </a:rPr>
              <a:t> </a:t>
            </a:r>
            <a:r>
              <a:rPr spc="-25" dirty="0">
                <a:latin typeface="Calibri"/>
                <a:cs typeface="Calibri"/>
              </a:rPr>
              <a:t>los </a:t>
            </a:r>
            <a:r>
              <a:rPr dirty="0">
                <a:latin typeface="Calibri"/>
                <a:cs typeface="Calibri"/>
              </a:rPr>
              <a:t>individuos</a:t>
            </a:r>
            <a:r>
              <a:rPr spc="-40" dirty="0">
                <a:latin typeface="Calibri"/>
                <a:cs typeface="Calibri"/>
              </a:rPr>
              <a:t> </a:t>
            </a:r>
            <a:r>
              <a:rPr dirty="0">
                <a:latin typeface="Calibri"/>
                <a:cs typeface="Calibri"/>
              </a:rPr>
              <a:t>y</a:t>
            </a:r>
            <a:r>
              <a:rPr spc="-50" dirty="0">
                <a:latin typeface="Calibri"/>
                <a:cs typeface="Calibri"/>
              </a:rPr>
              <a:t> </a:t>
            </a:r>
            <a:r>
              <a:rPr dirty="0">
                <a:latin typeface="Calibri"/>
                <a:cs typeface="Calibri"/>
              </a:rPr>
              <a:t>el</a:t>
            </a:r>
            <a:r>
              <a:rPr spc="-40" dirty="0">
                <a:latin typeface="Calibri"/>
                <a:cs typeface="Calibri"/>
              </a:rPr>
              <a:t> </a:t>
            </a:r>
            <a:r>
              <a:rPr dirty="0">
                <a:latin typeface="Calibri"/>
                <a:cs typeface="Calibri"/>
              </a:rPr>
              <a:t>centro</a:t>
            </a:r>
            <a:r>
              <a:rPr spc="-35" dirty="0">
                <a:latin typeface="Calibri"/>
                <a:cs typeface="Calibri"/>
              </a:rPr>
              <a:t> </a:t>
            </a:r>
            <a:r>
              <a:rPr dirty="0">
                <a:latin typeface="Calibri"/>
                <a:cs typeface="Calibri"/>
              </a:rPr>
              <a:t>de</a:t>
            </a:r>
            <a:r>
              <a:rPr spc="-45" dirty="0">
                <a:latin typeface="Calibri"/>
                <a:cs typeface="Calibri"/>
              </a:rPr>
              <a:t> </a:t>
            </a:r>
            <a:r>
              <a:rPr spc="-10" dirty="0">
                <a:latin typeface="Calibri"/>
                <a:cs typeface="Calibri"/>
              </a:rPr>
              <a:t>gravedad</a:t>
            </a:r>
            <a:r>
              <a:rPr spc="-55" dirty="0">
                <a:latin typeface="Calibri"/>
                <a:cs typeface="Calibri"/>
              </a:rPr>
              <a:t> </a:t>
            </a:r>
            <a:r>
              <a:rPr spc="-10" dirty="0">
                <a:latin typeface="Calibri"/>
                <a:cs typeface="Calibri"/>
              </a:rPr>
              <a:t>total</a:t>
            </a:r>
            <a:endParaRPr>
              <a:latin typeface="Calibri"/>
              <a:cs typeface="Calibri"/>
            </a:endParaRPr>
          </a:p>
        </p:txBody>
      </p:sp>
      <p:grpSp>
        <p:nvGrpSpPr>
          <p:cNvPr id="6" name="object 6"/>
          <p:cNvGrpSpPr/>
          <p:nvPr/>
        </p:nvGrpSpPr>
        <p:grpSpPr>
          <a:xfrm>
            <a:off x="1754124" y="2574036"/>
            <a:ext cx="4333240" cy="2266315"/>
            <a:chOff x="230124" y="2574035"/>
            <a:chExt cx="4333240" cy="2266315"/>
          </a:xfrm>
        </p:grpSpPr>
        <p:pic>
          <p:nvPicPr>
            <p:cNvPr id="7" name="object 7"/>
            <p:cNvPicPr/>
            <p:nvPr/>
          </p:nvPicPr>
          <p:blipFill>
            <a:blip r:embed="rId2" cstate="print"/>
            <a:stretch>
              <a:fillRect/>
            </a:stretch>
          </p:blipFill>
          <p:spPr>
            <a:xfrm>
              <a:off x="230124" y="2574035"/>
              <a:ext cx="4332696" cy="2266188"/>
            </a:xfrm>
            <a:prstGeom prst="rect">
              <a:avLst/>
            </a:prstGeom>
          </p:spPr>
        </p:pic>
        <p:sp>
          <p:nvSpPr>
            <p:cNvPr id="8" name="object 8"/>
            <p:cNvSpPr/>
            <p:nvPr/>
          </p:nvSpPr>
          <p:spPr>
            <a:xfrm>
              <a:off x="1479804" y="3044951"/>
              <a:ext cx="1720214" cy="935355"/>
            </a:xfrm>
            <a:custGeom>
              <a:avLst/>
              <a:gdLst/>
              <a:ahLst/>
              <a:cxnLst/>
              <a:rect l="l" t="t" r="r" b="b"/>
              <a:pathLst>
                <a:path w="1720214" h="935354">
                  <a:moveTo>
                    <a:pt x="1463802" y="102108"/>
                  </a:moveTo>
                  <a:lnTo>
                    <a:pt x="850391" y="554355"/>
                  </a:lnTo>
                </a:path>
                <a:path w="1720214" h="935354">
                  <a:moveTo>
                    <a:pt x="1311529" y="214884"/>
                  </a:moveTo>
                  <a:lnTo>
                    <a:pt x="850391" y="554101"/>
                  </a:lnTo>
                </a:path>
                <a:path w="1720214" h="935354">
                  <a:moveTo>
                    <a:pt x="1068959" y="553212"/>
                  </a:moveTo>
                  <a:lnTo>
                    <a:pt x="850391" y="553212"/>
                  </a:lnTo>
                </a:path>
                <a:path w="1720214" h="935354">
                  <a:moveTo>
                    <a:pt x="1157097" y="419100"/>
                  </a:moveTo>
                  <a:lnTo>
                    <a:pt x="850391" y="553593"/>
                  </a:lnTo>
                </a:path>
                <a:path w="1720214" h="935354">
                  <a:moveTo>
                    <a:pt x="1719707" y="327660"/>
                  </a:moveTo>
                  <a:lnTo>
                    <a:pt x="850391" y="571627"/>
                  </a:lnTo>
                </a:path>
                <a:path w="1720214" h="935354">
                  <a:moveTo>
                    <a:pt x="1567307" y="536448"/>
                  </a:moveTo>
                  <a:lnTo>
                    <a:pt x="850391" y="572135"/>
                  </a:lnTo>
                </a:path>
                <a:path w="1720214" h="935354">
                  <a:moveTo>
                    <a:pt x="1285113" y="762381"/>
                  </a:moveTo>
                  <a:lnTo>
                    <a:pt x="850391" y="589788"/>
                  </a:lnTo>
                </a:path>
                <a:path w="1720214" h="935354">
                  <a:moveTo>
                    <a:pt x="959612" y="798322"/>
                  </a:moveTo>
                  <a:lnTo>
                    <a:pt x="850391" y="536448"/>
                  </a:lnTo>
                </a:path>
                <a:path w="1720214" h="935354">
                  <a:moveTo>
                    <a:pt x="849757" y="589788"/>
                  </a:moveTo>
                  <a:lnTo>
                    <a:pt x="757428" y="935101"/>
                  </a:lnTo>
                </a:path>
                <a:path w="1720214" h="935354">
                  <a:moveTo>
                    <a:pt x="849757" y="571500"/>
                  </a:moveTo>
                  <a:lnTo>
                    <a:pt x="757428" y="670306"/>
                  </a:lnTo>
                </a:path>
                <a:path w="1720214" h="935354">
                  <a:moveTo>
                    <a:pt x="849757" y="571500"/>
                  </a:moveTo>
                  <a:lnTo>
                    <a:pt x="408432" y="797687"/>
                  </a:lnTo>
                </a:path>
                <a:path w="1720214" h="935354">
                  <a:moveTo>
                    <a:pt x="850010" y="553212"/>
                  </a:moveTo>
                  <a:lnTo>
                    <a:pt x="629412" y="571119"/>
                  </a:lnTo>
                </a:path>
                <a:path w="1720214" h="935354">
                  <a:moveTo>
                    <a:pt x="850010" y="562356"/>
                  </a:moveTo>
                  <a:lnTo>
                    <a:pt x="312420" y="486156"/>
                  </a:lnTo>
                </a:path>
                <a:path w="1720214" h="935354">
                  <a:moveTo>
                    <a:pt x="850138" y="562991"/>
                  </a:moveTo>
                  <a:lnTo>
                    <a:pt x="216408" y="284988"/>
                  </a:lnTo>
                </a:path>
                <a:path w="1720214" h="935354">
                  <a:moveTo>
                    <a:pt x="850391" y="562610"/>
                  </a:moveTo>
                  <a:lnTo>
                    <a:pt x="0" y="384048"/>
                  </a:lnTo>
                </a:path>
                <a:path w="1720214" h="935354">
                  <a:moveTo>
                    <a:pt x="851154" y="554355"/>
                  </a:moveTo>
                  <a:lnTo>
                    <a:pt x="92964" y="102108"/>
                  </a:lnTo>
                </a:path>
                <a:path w="1720214" h="935354">
                  <a:moveTo>
                    <a:pt x="850138" y="563118"/>
                  </a:moveTo>
                  <a:lnTo>
                    <a:pt x="216408" y="0"/>
                  </a:lnTo>
                </a:path>
                <a:path w="1720214" h="935354">
                  <a:moveTo>
                    <a:pt x="850265" y="589026"/>
                  </a:moveTo>
                  <a:lnTo>
                    <a:pt x="533400" y="173736"/>
                  </a:lnTo>
                </a:path>
              </a:pathLst>
            </a:custGeom>
            <a:ln w="12192">
              <a:solidFill>
                <a:srgbClr val="4471C4"/>
              </a:solidFill>
            </a:ln>
          </p:spPr>
          <p:txBody>
            <a:bodyPr wrap="square" lIns="0" tIns="0" rIns="0" bIns="0" rtlCol="0"/>
            <a:lstStyle/>
            <a:p>
              <a:endParaRPr/>
            </a:p>
          </p:txBody>
        </p:sp>
      </p:grpSp>
      <p:sp>
        <p:nvSpPr>
          <p:cNvPr id="9" name="object 9"/>
          <p:cNvSpPr/>
          <p:nvPr/>
        </p:nvSpPr>
        <p:spPr>
          <a:xfrm>
            <a:off x="6956425" y="2845307"/>
            <a:ext cx="135890" cy="15240"/>
          </a:xfrm>
          <a:custGeom>
            <a:avLst/>
            <a:gdLst/>
            <a:ahLst/>
            <a:cxnLst/>
            <a:rect l="l" t="t" r="r" b="b"/>
            <a:pathLst>
              <a:path w="135889" h="15239">
                <a:moveTo>
                  <a:pt x="135636" y="0"/>
                </a:moveTo>
                <a:lnTo>
                  <a:pt x="0" y="0"/>
                </a:lnTo>
                <a:lnTo>
                  <a:pt x="0" y="15239"/>
                </a:lnTo>
                <a:lnTo>
                  <a:pt x="135636" y="15239"/>
                </a:lnTo>
                <a:lnTo>
                  <a:pt x="135636" y="0"/>
                </a:lnTo>
                <a:close/>
              </a:path>
            </a:pathLst>
          </a:custGeom>
          <a:solidFill>
            <a:srgbClr val="000000"/>
          </a:solidFill>
        </p:spPr>
        <p:txBody>
          <a:bodyPr wrap="square" lIns="0" tIns="0" rIns="0" bIns="0" rtlCol="0"/>
          <a:lstStyle/>
          <a:p>
            <a:endParaRPr/>
          </a:p>
        </p:txBody>
      </p:sp>
      <p:sp>
        <p:nvSpPr>
          <p:cNvPr id="10" name="object 10"/>
          <p:cNvSpPr txBox="1"/>
          <p:nvPr/>
        </p:nvSpPr>
        <p:spPr>
          <a:xfrm>
            <a:off x="6948932" y="2504059"/>
            <a:ext cx="152400" cy="299720"/>
          </a:xfrm>
          <a:prstGeom prst="rect">
            <a:avLst/>
          </a:prstGeom>
        </p:spPr>
        <p:txBody>
          <a:bodyPr vert="horz" wrap="square" lIns="0" tIns="12700" rIns="0" bIns="0" rtlCol="0">
            <a:spAutoFit/>
          </a:bodyPr>
          <a:lstStyle/>
          <a:p>
            <a:pPr marL="12700">
              <a:spcBef>
                <a:spcPts val="100"/>
              </a:spcBef>
            </a:pPr>
            <a:r>
              <a:rPr spc="-50" dirty="0">
                <a:latin typeface="Cambria Math"/>
                <a:cs typeface="Cambria Math"/>
              </a:rPr>
              <a:t>1</a:t>
            </a:r>
            <a:endParaRPr>
              <a:latin typeface="Cambria Math"/>
              <a:cs typeface="Cambria Math"/>
            </a:endParaRPr>
          </a:p>
        </p:txBody>
      </p:sp>
      <p:sp>
        <p:nvSpPr>
          <p:cNvPr id="18" name="object 18"/>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73</a:t>
            </a:fld>
            <a:endParaRPr spc="-25" dirty="0"/>
          </a:p>
        </p:txBody>
      </p:sp>
      <p:sp>
        <p:nvSpPr>
          <p:cNvPr id="11" name="object 11"/>
          <p:cNvSpPr txBox="1"/>
          <p:nvPr/>
        </p:nvSpPr>
        <p:spPr>
          <a:xfrm>
            <a:off x="6944360" y="2830195"/>
            <a:ext cx="156845" cy="299720"/>
          </a:xfrm>
          <a:prstGeom prst="rect">
            <a:avLst/>
          </a:prstGeom>
        </p:spPr>
        <p:txBody>
          <a:bodyPr vert="horz" wrap="square" lIns="0" tIns="12700" rIns="0" bIns="0" rtlCol="0">
            <a:spAutoFit/>
          </a:bodyPr>
          <a:lstStyle/>
          <a:p>
            <a:pPr marL="12700">
              <a:spcBef>
                <a:spcPts val="100"/>
              </a:spcBef>
            </a:pPr>
            <a:r>
              <a:rPr spc="-50" dirty="0">
                <a:latin typeface="Cambria Math"/>
                <a:cs typeface="Cambria Math"/>
              </a:rPr>
              <a:t>𝑛</a:t>
            </a:r>
            <a:endParaRPr>
              <a:latin typeface="Cambria Math"/>
              <a:cs typeface="Cambria Math"/>
            </a:endParaRPr>
          </a:p>
        </p:txBody>
      </p:sp>
      <p:sp>
        <p:nvSpPr>
          <p:cNvPr id="12" name="object 12"/>
          <p:cNvSpPr txBox="1"/>
          <p:nvPr/>
        </p:nvSpPr>
        <p:spPr>
          <a:xfrm>
            <a:off x="7129017" y="3029838"/>
            <a:ext cx="308610" cy="215444"/>
          </a:xfrm>
          <a:prstGeom prst="rect">
            <a:avLst/>
          </a:prstGeom>
        </p:spPr>
        <p:txBody>
          <a:bodyPr vert="horz" wrap="square" lIns="0" tIns="15240" rIns="0" bIns="0" rtlCol="0">
            <a:spAutoFit/>
          </a:bodyPr>
          <a:lstStyle/>
          <a:p>
            <a:pPr marL="12700">
              <a:spcBef>
                <a:spcPts val="120"/>
              </a:spcBef>
            </a:pPr>
            <a:r>
              <a:rPr sz="1300" spc="-25" dirty="0">
                <a:latin typeface="Cambria Math"/>
                <a:cs typeface="Cambria Math"/>
              </a:rPr>
              <a:t>𝑖=1</a:t>
            </a:r>
            <a:endParaRPr sz="1300">
              <a:latin typeface="Cambria Math"/>
              <a:cs typeface="Cambria Math"/>
            </a:endParaRPr>
          </a:p>
        </p:txBody>
      </p:sp>
      <p:sp>
        <p:nvSpPr>
          <p:cNvPr id="13" name="object 13"/>
          <p:cNvSpPr txBox="1"/>
          <p:nvPr/>
        </p:nvSpPr>
        <p:spPr>
          <a:xfrm>
            <a:off x="7214361" y="2397379"/>
            <a:ext cx="134620" cy="215444"/>
          </a:xfrm>
          <a:prstGeom prst="rect">
            <a:avLst/>
          </a:prstGeom>
        </p:spPr>
        <p:txBody>
          <a:bodyPr vert="horz" wrap="square" lIns="0" tIns="15240" rIns="0" bIns="0" rtlCol="0">
            <a:spAutoFit/>
          </a:bodyPr>
          <a:lstStyle/>
          <a:p>
            <a:pPr marL="12700">
              <a:spcBef>
                <a:spcPts val="120"/>
              </a:spcBef>
            </a:pPr>
            <a:r>
              <a:rPr sz="1300" spc="55" dirty="0">
                <a:latin typeface="Cambria Math"/>
                <a:cs typeface="Cambria Math"/>
              </a:rPr>
              <a:t>𝑛</a:t>
            </a:r>
            <a:endParaRPr sz="1300">
              <a:latin typeface="Cambria Math"/>
              <a:cs typeface="Cambria Math"/>
            </a:endParaRPr>
          </a:p>
        </p:txBody>
      </p:sp>
      <p:sp>
        <p:nvSpPr>
          <p:cNvPr id="14" name="object 14"/>
          <p:cNvSpPr txBox="1"/>
          <p:nvPr/>
        </p:nvSpPr>
        <p:spPr>
          <a:xfrm>
            <a:off x="7726427" y="2785999"/>
            <a:ext cx="84455" cy="215444"/>
          </a:xfrm>
          <a:prstGeom prst="rect">
            <a:avLst/>
          </a:prstGeom>
        </p:spPr>
        <p:txBody>
          <a:bodyPr vert="horz" wrap="square" lIns="0" tIns="15240" rIns="0" bIns="0" rtlCol="0">
            <a:spAutoFit/>
          </a:bodyPr>
          <a:lstStyle/>
          <a:p>
            <a:pPr marL="12700">
              <a:spcBef>
                <a:spcPts val="120"/>
              </a:spcBef>
            </a:pPr>
            <a:r>
              <a:rPr sz="1300" spc="-50" dirty="0">
                <a:latin typeface="Cambria Math"/>
                <a:cs typeface="Cambria Math"/>
              </a:rPr>
              <a:t>𝑖</a:t>
            </a:r>
            <a:endParaRPr sz="1300">
              <a:latin typeface="Cambria Math"/>
              <a:cs typeface="Cambria Math"/>
            </a:endParaRPr>
          </a:p>
        </p:txBody>
      </p:sp>
      <p:sp>
        <p:nvSpPr>
          <p:cNvPr id="15" name="object 15"/>
          <p:cNvSpPr txBox="1"/>
          <p:nvPr/>
        </p:nvSpPr>
        <p:spPr>
          <a:xfrm>
            <a:off x="6551168" y="2677795"/>
            <a:ext cx="1835785" cy="299720"/>
          </a:xfrm>
          <a:prstGeom prst="rect">
            <a:avLst/>
          </a:prstGeom>
        </p:spPr>
        <p:txBody>
          <a:bodyPr vert="horz" wrap="square" lIns="0" tIns="12700" rIns="0" bIns="0" rtlCol="0">
            <a:spAutoFit/>
          </a:bodyPr>
          <a:lstStyle/>
          <a:p>
            <a:pPr marL="12700">
              <a:spcBef>
                <a:spcPts val="100"/>
              </a:spcBef>
              <a:tabLst>
                <a:tab pos="579755" algn="l"/>
              </a:tabLst>
            </a:pPr>
            <a:r>
              <a:rPr dirty="0">
                <a:latin typeface="Cambria Math"/>
                <a:cs typeface="Cambria Math"/>
              </a:rPr>
              <a:t>𝐼</a:t>
            </a:r>
            <a:r>
              <a:rPr spc="155" dirty="0">
                <a:latin typeface="Cambria Math"/>
                <a:cs typeface="Cambria Math"/>
              </a:rPr>
              <a:t> </a:t>
            </a:r>
            <a:r>
              <a:rPr spc="-50" dirty="0">
                <a:latin typeface="Cambria Math"/>
                <a:cs typeface="Cambria Math"/>
              </a:rPr>
              <a:t>=</a:t>
            </a:r>
            <a:r>
              <a:rPr dirty="0">
                <a:latin typeface="Cambria Math"/>
                <a:cs typeface="Cambria Math"/>
              </a:rPr>
              <a:t>	</a:t>
            </a:r>
            <a:r>
              <a:rPr spc="1105" dirty="0">
                <a:latin typeface="Cambria Math"/>
                <a:cs typeface="Cambria Math"/>
              </a:rPr>
              <a:t>∑</a:t>
            </a:r>
            <a:r>
              <a:rPr spc="-100" dirty="0">
                <a:latin typeface="Cambria Math"/>
                <a:cs typeface="Cambria Math"/>
              </a:rPr>
              <a:t> </a:t>
            </a:r>
            <a:r>
              <a:rPr dirty="0">
                <a:latin typeface="Cambria Math"/>
                <a:cs typeface="Cambria Math"/>
              </a:rPr>
              <a:t>||𝑥</a:t>
            </a:r>
            <a:r>
              <a:rPr spc="75" dirty="0">
                <a:latin typeface="Cambria Math"/>
                <a:cs typeface="Cambria Math"/>
              </a:rPr>
              <a:t>  </a:t>
            </a:r>
            <a:r>
              <a:rPr dirty="0">
                <a:latin typeface="Cambria Math"/>
                <a:cs typeface="Cambria Math"/>
              </a:rPr>
              <a:t>−</a:t>
            </a:r>
            <a:r>
              <a:rPr spc="5" dirty="0">
                <a:latin typeface="Cambria Math"/>
                <a:cs typeface="Cambria Math"/>
              </a:rPr>
              <a:t> </a:t>
            </a:r>
            <a:r>
              <a:rPr spc="-25" dirty="0">
                <a:latin typeface="Cambria Math"/>
                <a:cs typeface="Cambria Math"/>
              </a:rPr>
              <a:t>𝑔||</a:t>
            </a:r>
            <a:endParaRPr>
              <a:latin typeface="Cambria Math"/>
              <a:cs typeface="Cambria Math"/>
            </a:endParaRPr>
          </a:p>
        </p:txBody>
      </p:sp>
      <p:sp>
        <p:nvSpPr>
          <p:cNvPr id="16" name="object 16"/>
          <p:cNvSpPr txBox="1"/>
          <p:nvPr/>
        </p:nvSpPr>
        <p:spPr>
          <a:xfrm>
            <a:off x="8361934" y="2654935"/>
            <a:ext cx="122555" cy="215444"/>
          </a:xfrm>
          <a:prstGeom prst="rect">
            <a:avLst/>
          </a:prstGeom>
        </p:spPr>
        <p:txBody>
          <a:bodyPr vert="horz" wrap="square" lIns="0" tIns="15240" rIns="0" bIns="0" rtlCol="0">
            <a:spAutoFit/>
          </a:bodyPr>
          <a:lstStyle/>
          <a:p>
            <a:pPr marL="12700">
              <a:spcBef>
                <a:spcPts val="120"/>
              </a:spcBef>
            </a:pPr>
            <a:r>
              <a:rPr sz="1300" spc="-50" dirty="0">
                <a:latin typeface="Cambria Math"/>
                <a:cs typeface="Cambria Math"/>
              </a:rPr>
              <a:t>2</a:t>
            </a:r>
            <a:endParaRPr sz="1300">
              <a:latin typeface="Cambria Math"/>
              <a:cs typeface="Cambria Math"/>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142367"/>
            <a:ext cx="6115049" cy="993413"/>
          </a:xfrm>
          <a:prstGeom prst="rect">
            <a:avLst/>
          </a:prstGeom>
        </p:spPr>
        <p:txBody>
          <a:bodyPr vert="horz" wrap="square" lIns="0" tIns="67945" rIns="0" bIns="0" rtlCol="0">
            <a:spAutoFit/>
          </a:bodyPr>
          <a:lstStyle/>
          <a:p>
            <a:pPr marL="12700" marR="563880">
              <a:lnSpc>
                <a:spcPts val="3460"/>
              </a:lnSpc>
              <a:spcBef>
                <a:spcPts val="535"/>
              </a:spcBef>
            </a:pPr>
            <a:r>
              <a:rPr spc="-20" dirty="0">
                <a:solidFill>
                  <a:schemeClr val="accent3">
                    <a:lumMod val="75000"/>
                  </a:schemeClr>
                </a:solidFill>
              </a:rPr>
              <a:t>Centro</a:t>
            </a:r>
            <a:r>
              <a:rPr spc="-150" dirty="0">
                <a:solidFill>
                  <a:schemeClr val="accent3">
                    <a:lumMod val="75000"/>
                  </a:schemeClr>
                </a:solidFill>
              </a:rPr>
              <a:t> </a:t>
            </a:r>
            <a:r>
              <a:rPr spc="-25" dirty="0">
                <a:solidFill>
                  <a:schemeClr val="accent3">
                    <a:lumMod val="75000"/>
                  </a:schemeClr>
                </a:solidFill>
              </a:rPr>
              <a:t>de </a:t>
            </a:r>
            <a:r>
              <a:rPr spc="-35" dirty="0">
                <a:solidFill>
                  <a:schemeClr val="accent3">
                    <a:lumMod val="75000"/>
                  </a:schemeClr>
                </a:solidFill>
              </a:rPr>
              <a:t>Gravedad</a:t>
            </a:r>
          </a:p>
          <a:p>
            <a:pPr marL="12700">
              <a:lnSpc>
                <a:spcPts val="3400"/>
              </a:lnSpc>
            </a:pPr>
            <a:r>
              <a:rPr dirty="0">
                <a:solidFill>
                  <a:schemeClr val="accent3">
                    <a:lumMod val="75000"/>
                  </a:schemeClr>
                </a:solidFill>
              </a:rPr>
              <a:t>De</a:t>
            </a:r>
            <a:r>
              <a:rPr spc="-95" dirty="0">
                <a:solidFill>
                  <a:schemeClr val="accent3">
                    <a:lumMod val="75000"/>
                  </a:schemeClr>
                </a:solidFill>
              </a:rPr>
              <a:t> </a:t>
            </a:r>
            <a:r>
              <a:rPr dirty="0">
                <a:solidFill>
                  <a:schemeClr val="accent3">
                    <a:lumMod val="75000"/>
                  </a:schemeClr>
                </a:solidFill>
              </a:rPr>
              <a:t>un</a:t>
            </a:r>
            <a:r>
              <a:rPr spc="-110" dirty="0">
                <a:solidFill>
                  <a:schemeClr val="accent3">
                    <a:lumMod val="75000"/>
                  </a:schemeClr>
                </a:solidFill>
              </a:rPr>
              <a:t> </a:t>
            </a:r>
            <a:r>
              <a:rPr spc="-20" dirty="0">
                <a:solidFill>
                  <a:schemeClr val="accent3">
                    <a:lumMod val="75000"/>
                  </a:schemeClr>
                </a:solidFill>
              </a:rPr>
              <a:t>Cluster</a:t>
            </a:r>
          </a:p>
        </p:txBody>
      </p:sp>
      <p:pic>
        <p:nvPicPr>
          <p:cNvPr id="4" name="object 4"/>
          <p:cNvPicPr/>
          <p:nvPr/>
        </p:nvPicPr>
        <p:blipFill>
          <a:blip r:embed="rId2" cstate="print"/>
          <a:stretch>
            <a:fillRect/>
          </a:stretch>
        </p:blipFill>
        <p:spPr>
          <a:xfrm>
            <a:off x="1970531" y="2372868"/>
            <a:ext cx="4115940" cy="2595241"/>
          </a:xfrm>
          <a:prstGeom prst="rect">
            <a:avLst/>
          </a:prstGeom>
        </p:spPr>
      </p:pic>
      <p:sp>
        <p:nvSpPr>
          <p:cNvPr id="5" name="object 5"/>
          <p:cNvSpPr txBox="1"/>
          <p:nvPr/>
        </p:nvSpPr>
        <p:spPr>
          <a:xfrm>
            <a:off x="5930647" y="694690"/>
            <a:ext cx="3796665" cy="1125855"/>
          </a:xfrm>
          <a:prstGeom prst="rect">
            <a:avLst/>
          </a:prstGeom>
        </p:spPr>
        <p:txBody>
          <a:bodyPr vert="horz" wrap="square" lIns="0" tIns="151130" rIns="0" bIns="0" rtlCol="0">
            <a:spAutoFit/>
          </a:bodyPr>
          <a:lstStyle/>
          <a:p>
            <a:pPr marL="134620">
              <a:spcBef>
                <a:spcPts val="1190"/>
              </a:spcBef>
            </a:pPr>
            <a:r>
              <a:rPr b="1" i="1" dirty="0">
                <a:latin typeface="Calibri"/>
                <a:cs typeface="Calibri"/>
              </a:rPr>
              <a:t>Centro</a:t>
            </a:r>
            <a:r>
              <a:rPr b="1" i="1" spc="-35" dirty="0">
                <a:latin typeface="Calibri"/>
                <a:cs typeface="Calibri"/>
              </a:rPr>
              <a:t> </a:t>
            </a:r>
            <a:r>
              <a:rPr b="1" i="1" dirty="0">
                <a:latin typeface="Calibri"/>
                <a:cs typeface="Calibri"/>
              </a:rPr>
              <a:t>de</a:t>
            </a:r>
            <a:r>
              <a:rPr b="1" i="1" spc="-50" dirty="0">
                <a:latin typeface="Calibri"/>
                <a:cs typeface="Calibri"/>
              </a:rPr>
              <a:t> </a:t>
            </a:r>
            <a:r>
              <a:rPr b="1" i="1" dirty="0">
                <a:latin typeface="Calibri"/>
                <a:cs typeface="Calibri"/>
              </a:rPr>
              <a:t>Gravedad</a:t>
            </a:r>
            <a:r>
              <a:rPr b="1" i="1" spc="-30" dirty="0">
                <a:latin typeface="Calibri"/>
                <a:cs typeface="Calibri"/>
              </a:rPr>
              <a:t> </a:t>
            </a:r>
            <a:r>
              <a:rPr b="1" i="1" dirty="0">
                <a:latin typeface="Calibri"/>
                <a:cs typeface="Calibri"/>
              </a:rPr>
              <a:t>de</a:t>
            </a:r>
            <a:r>
              <a:rPr b="1" i="1" spc="-45" dirty="0">
                <a:latin typeface="Calibri"/>
                <a:cs typeface="Calibri"/>
              </a:rPr>
              <a:t> </a:t>
            </a:r>
            <a:r>
              <a:rPr b="1" i="1" dirty="0">
                <a:latin typeface="Calibri"/>
                <a:cs typeface="Calibri"/>
              </a:rPr>
              <a:t>un</a:t>
            </a:r>
            <a:r>
              <a:rPr b="1" i="1" spc="-35" dirty="0">
                <a:latin typeface="Calibri"/>
                <a:cs typeface="Calibri"/>
              </a:rPr>
              <a:t> </a:t>
            </a:r>
            <a:r>
              <a:rPr b="1" i="1" spc="-10" dirty="0">
                <a:latin typeface="Calibri"/>
                <a:cs typeface="Calibri"/>
              </a:rPr>
              <a:t>Cluster</a:t>
            </a:r>
            <a:endParaRPr>
              <a:latin typeface="Calibri"/>
              <a:cs typeface="Calibri"/>
            </a:endParaRPr>
          </a:p>
          <a:p>
            <a:pPr marL="12700" marR="5080">
              <a:spcBef>
                <a:spcPts val="1095"/>
              </a:spcBef>
            </a:pPr>
            <a:r>
              <a:rPr dirty="0">
                <a:latin typeface="Calibri"/>
                <a:cs typeface="Calibri"/>
              </a:rPr>
              <a:t>Promedio</a:t>
            </a:r>
            <a:r>
              <a:rPr spc="-60" dirty="0">
                <a:latin typeface="Calibri"/>
                <a:cs typeface="Calibri"/>
              </a:rPr>
              <a:t> </a:t>
            </a:r>
            <a:r>
              <a:rPr dirty="0">
                <a:latin typeface="Calibri"/>
                <a:cs typeface="Calibri"/>
              </a:rPr>
              <a:t>vectorial</a:t>
            </a:r>
            <a:r>
              <a:rPr spc="-60" dirty="0">
                <a:latin typeface="Calibri"/>
                <a:cs typeface="Calibri"/>
              </a:rPr>
              <a:t> </a:t>
            </a:r>
            <a:r>
              <a:rPr dirty="0">
                <a:latin typeface="Calibri"/>
                <a:cs typeface="Calibri"/>
              </a:rPr>
              <a:t>de</a:t>
            </a:r>
            <a:r>
              <a:rPr spc="-50" dirty="0">
                <a:latin typeface="Calibri"/>
                <a:cs typeface="Calibri"/>
              </a:rPr>
              <a:t> </a:t>
            </a:r>
            <a:r>
              <a:rPr dirty="0">
                <a:latin typeface="Calibri"/>
                <a:cs typeface="Calibri"/>
              </a:rPr>
              <a:t>los</a:t>
            </a:r>
            <a:r>
              <a:rPr spc="-65" dirty="0">
                <a:latin typeface="Calibri"/>
                <a:cs typeface="Calibri"/>
              </a:rPr>
              <a:t> </a:t>
            </a:r>
            <a:r>
              <a:rPr dirty="0">
                <a:latin typeface="Calibri"/>
                <a:cs typeface="Calibri"/>
              </a:rPr>
              <a:t>individuos</a:t>
            </a:r>
            <a:r>
              <a:rPr spc="-40" dirty="0">
                <a:latin typeface="Calibri"/>
                <a:cs typeface="Calibri"/>
              </a:rPr>
              <a:t> </a:t>
            </a:r>
            <a:r>
              <a:rPr spc="-25" dirty="0">
                <a:latin typeface="Calibri"/>
                <a:cs typeface="Calibri"/>
              </a:rPr>
              <a:t>que </a:t>
            </a:r>
            <a:r>
              <a:rPr dirty="0">
                <a:latin typeface="Calibri"/>
                <a:cs typeface="Calibri"/>
              </a:rPr>
              <a:t>pertenecen</a:t>
            </a:r>
            <a:r>
              <a:rPr spc="-30" dirty="0">
                <a:latin typeface="Calibri"/>
                <a:cs typeface="Calibri"/>
              </a:rPr>
              <a:t> </a:t>
            </a:r>
            <a:r>
              <a:rPr dirty="0">
                <a:latin typeface="Calibri"/>
                <a:cs typeface="Calibri"/>
              </a:rPr>
              <a:t>a</a:t>
            </a:r>
            <a:r>
              <a:rPr spc="-50" dirty="0">
                <a:latin typeface="Calibri"/>
                <a:cs typeface="Calibri"/>
              </a:rPr>
              <a:t> </a:t>
            </a:r>
            <a:r>
              <a:rPr dirty="0">
                <a:latin typeface="Calibri"/>
                <a:cs typeface="Calibri"/>
              </a:rPr>
              <a:t>un</a:t>
            </a:r>
            <a:r>
              <a:rPr spc="-40" dirty="0">
                <a:latin typeface="Calibri"/>
                <a:cs typeface="Calibri"/>
              </a:rPr>
              <a:t> </a:t>
            </a:r>
            <a:r>
              <a:rPr spc="-10" dirty="0">
                <a:latin typeface="Calibri"/>
                <a:cs typeface="Calibri"/>
              </a:rPr>
              <a:t>cluster</a:t>
            </a:r>
            <a:endParaRPr>
              <a:latin typeface="Calibri"/>
              <a:cs typeface="Calibri"/>
            </a:endParaRPr>
          </a:p>
        </p:txBody>
      </p:sp>
      <p:sp>
        <p:nvSpPr>
          <p:cNvPr id="6" name="object 6"/>
          <p:cNvSpPr txBox="1"/>
          <p:nvPr/>
        </p:nvSpPr>
        <p:spPr>
          <a:xfrm>
            <a:off x="6381749" y="3598155"/>
            <a:ext cx="5249926" cy="1905635"/>
          </a:xfrm>
          <a:prstGeom prst="rect">
            <a:avLst/>
          </a:prstGeom>
        </p:spPr>
        <p:txBody>
          <a:bodyPr vert="horz" wrap="square" lIns="0" tIns="12065" rIns="0" bIns="0" rtlCol="0">
            <a:spAutoFit/>
          </a:bodyPr>
          <a:lstStyle/>
          <a:p>
            <a:pPr marL="38100">
              <a:spcBef>
                <a:spcPts val="95"/>
              </a:spcBef>
            </a:pPr>
            <a:r>
              <a:rPr sz="1600" dirty="0">
                <a:latin typeface="Calibri"/>
                <a:cs typeface="Calibri"/>
              </a:rPr>
              <a:t>En</a:t>
            </a:r>
            <a:r>
              <a:rPr sz="1600" spc="-15" dirty="0">
                <a:latin typeface="Calibri"/>
                <a:cs typeface="Calibri"/>
              </a:rPr>
              <a:t> </a:t>
            </a:r>
            <a:r>
              <a:rPr sz="1600" spc="-10" dirty="0">
                <a:latin typeface="Calibri"/>
                <a:cs typeface="Calibri"/>
              </a:rPr>
              <a:t>donde:</a:t>
            </a:r>
            <a:endParaRPr sz="1600" dirty="0">
              <a:latin typeface="Calibri"/>
              <a:cs typeface="Calibri"/>
            </a:endParaRPr>
          </a:p>
          <a:p>
            <a:pPr marL="376555">
              <a:spcBef>
                <a:spcPts val="1805"/>
              </a:spcBef>
            </a:pPr>
            <a:r>
              <a:rPr sz="1600" dirty="0">
                <a:latin typeface="Cambria Math"/>
                <a:cs typeface="Cambria Math"/>
              </a:rPr>
              <a:t>𝑘</a:t>
            </a:r>
            <a:r>
              <a:rPr sz="1600" spc="125" dirty="0">
                <a:latin typeface="Cambria Math"/>
                <a:cs typeface="Cambria Math"/>
              </a:rPr>
              <a:t> </a:t>
            </a:r>
            <a:r>
              <a:rPr sz="1600" dirty="0">
                <a:latin typeface="Cambria Math"/>
                <a:cs typeface="Cambria Math"/>
              </a:rPr>
              <a:t>=</a:t>
            </a:r>
            <a:r>
              <a:rPr sz="1600" spc="70" dirty="0">
                <a:latin typeface="Cambria Math"/>
                <a:cs typeface="Cambria Math"/>
              </a:rPr>
              <a:t> </a:t>
            </a:r>
            <a:r>
              <a:rPr sz="1600" dirty="0">
                <a:latin typeface="Cambria Math"/>
                <a:cs typeface="Cambria Math"/>
              </a:rPr>
              <a:t>Es</a:t>
            </a:r>
            <a:r>
              <a:rPr sz="1600" spc="-25" dirty="0">
                <a:latin typeface="Cambria Math"/>
                <a:cs typeface="Cambria Math"/>
              </a:rPr>
              <a:t> </a:t>
            </a:r>
            <a:r>
              <a:rPr sz="1600" dirty="0">
                <a:latin typeface="Cambria Math"/>
                <a:cs typeface="Cambria Math"/>
              </a:rPr>
              <a:t>el</a:t>
            </a:r>
            <a:r>
              <a:rPr sz="1600" spc="-10" dirty="0">
                <a:latin typeface="Cambria Math"/>
                <a:cs typeface="Cambria Math"/>
              </a:rPr>
              <a:t> </a:t>
            </a:r>
            <a:r>
              <a:rPr sz="1600" dirty="0">
                <a:latin typeface="Cambria Math"/>
                <a:cs typeface="Cambria Math"/>
              </a:rPr>
              <a:t>número</a:t>
            </a:r>
            <a:r>
              <a:rPr sz="1600" spc="-10" dirty="0">
                <a:latin typeface="Cambria Math"/>
                <a:cs typeface="Cambria Math"/>
              </a:rPr>
              <a:t> </a:t>
            </a:r>
            <a:r>
              <a:rPr sz="1600" dirty="0">
                <a:latin typeface="Cambria Math"/>
                <a:cs typeface="Cambria Math"/>
              </a:rPr>
              <a:t>de</a:t>
            </a:r>
            <a:r>
              <a:rPr sz="1600" spc="-20" dirty="0">
                <a:latin typeface="Cambria Math"/>
                <a:cs typeface="Cambria Math"/>
              </a:rPr>
              <a:t> </a:t>
            </a:r>
            <a:r>
              <a:rPr sz="1600" spc="-10" dirty="0">
                <a:latin typeface="Cambria Math"/>
                <a:cs typeface="Cambria Math"/>
              </a:rPr>
              <a:t>Clusters</a:t>
            </a:r>
            <a:endParaRPr sz="1600" dirty="0">
              <a:latin typeface="Cambria Math"/>
              <a:cs typeface="Cambria Math"/>
            </a:endParaRPr>
          </a:p>
          <a:p>
            <a:pPr marL="347980">
              <a:spcBef>
                <a:spcPts val="1175"/>
              </a:spcBef>
            </a:pPr>
            <a:r>
              <a:rPr sz="1600" dirty="0">
                <a:latin typeface="Cambria Math"/>
                <a:cs typeface="Cambria Math"/>
              </a:rPr>
              <a:t>𝑥</a:t>
            </a:r>
            <a:r>
              <a:rPr sz="1725" baseline="-14492" dirty="0">
                <a:latin typeface="Cambria Math"/>
                <a:cs typeface="Cambria Math"/>
              </a:rPr>
              <a:t>𝑖</a:t>
            </a:r>
            <a:r>
              <a:rPr sz="1725" spc="262" baseline="-14492" dirty="0">
                <a:latin typeface="Cambria Math"/>
                <a:cs typeface="Cambria Math"/>
              </a:rPr>
              <a:t> </a:t>
            </a:r>
            <a:r>
              <a:rPr sz="1600" dirty="0">
                <a:latin typeface="Calibri"/>
                <a:cs typeface="Calibri"/>
              </a:rPr>
              <a:t>=</a:t>
            </a:r>
            <a:r>
              <a:rPr sz="1600" spc="-15" dirty="0">
                <a:latin typeface="Calibri"/>
                <a:cs typeface="Calibri"/>
              </a:rPr>
              <a:t> </a:t>
            </a:r>
            <a:r>
              <a:rPr sz="1600" dirty="0">
                <a:latin typeface="Calibri"/>
                <a:cs typeface="Calibri"/>
              </a:rPr>
              <a:t>Es</a:t>
            </a:r>
            <a:r>
              <a:rPr sz="1600" spc="-15" dirty="0">
                <a:latin typeface="Calibri"/>
                <a:cs typeface="Calibri"/>
              </a:rPr>
              <a:t> </a:t>
            </a:r>
            <a:r>
              <a:rPr sz="1600" dirty="0">
                <a:latin typeface="Calibri"/>
                <a:cs typeface="Calibri"/>
              </a:rPr>
              <a:t>el</a:t>
            </a:r>
            <a:r>
              <a:rPr sz="1600" spc="-30" dirty="0">
                <a:latin typeface="Calibri"/>
                <a:cs typeface="Calibri"/>
              </a:rPr>
              <a:t> </a:t>
            </a:r>
            <a:r>
              <a:rPr sz="1600" dirty="0">
                <a:latin typeface="Calibri"/>
                <a:cs typeface="Calibri"/>
              </a:rPr>
              <a:t>vector del</a:t>
            </a:r>
            <a:r>
              <a:rPr sz="1600" spc="-35" dirty="0">
                <a:latin typeface="Calibri"/>
                <a:cs typeface="Calibri"/>
              </a:rPr>
              <a:t> </a:t>
            </a:r>
            <a:r>
              <a:rPr sz="1600" dirty="0">
                <a:latin typeface="Calibri"/>
                <a:cs typeface="Calibri"/>
              </a:rPr>
              <a:t>i-ésimo</a:t>
            </a:r>
            <a:r>
              <a:rPr sz="1600" spc="-15" dirty="0">
                <a:latin typeface="Calibri"/>
                <a:cs typeface="Calibri"/>
              </a:rPr>
              <a:t> </a:t>
            </a:r>
            <a:r>
              <a:rPr sz="1600" spc="-10" dirty="0">
                <a:latin typeface="Calibri"/>
                <a:cs typeface="Calibri"/>
              </a:rPr>
              <a:t>individuo</a:t>
            </a:r>
            <a:endParaRPr sz="1600" dirty="0">
              <a:latin typeface="Calibri"/>
              <a:cs typeface="Calibri"/>
            </a:endParaRPr>
          </a:p>
          <a:p>
            <a:pPr>
              <a:spcBef>
                <a:spcPts val="270"/>
              </a:spcBef>
            </a:pPr>
            <a:endParaRPr sz="1600" dirty="0">
              <a:latin typeface="Calibri"/>
              <a:cs typeface="Calibri"/>
            </a:endParaRPr>
          </a:p>
          <a:p>
            <a:pPr marL="876300" marR="43180" indent="-548640"/>
            <a:r>
              <a:rPr sz="1600" dirty="0">
                <a:latin typeface="Cambria Math"/>
                <a:cs typeface="Cambria Math"/>
              </a:rPr>
              <a:t>|𝐶</a:t>
            </a:r>
            <a:r>
              <a:rPr sz="1725" baseline="-14492" dirty="0">
                <a:latin typeface="Cambria Math"/>
                <a:cs typeface="Cambria Math"/>
              </a:rPr>
              <a:t>𝑘</a:t>
            </a:r>
            <a:r>
              <a:rPr sz="1600" dirty="0">
                <a:latin typeface="Cambria Math"/>
                <a:cs typeface="Cambria Math"/>
              </a:rPr>
              <a:t>|</a:t>
            </a:r>
            <a:r>
              <a:rPr sz="1600" spc="10" dirty="0">
                <a:latin typeface="Cambria Math"/>
                <a:cs typeface="Cambria Math"/>
              </a:rPr>
              <a:t> </a:t>
            </a:r>
            <a:r>
              <a:rPr sz="1600" dirty="0">
                <a:latin typeface="Calibri"/>
                <a:cs typeface="Calibri"/>
              </a:rPr>
              <a:t>= Cantidad</a:t>
            </a:r>
            <a:r>
              <a:rPr sz="1600" spc="-45" dirty="0">
                <a:latin typeface="Calibri"/>
                <a:cs typeface="Calibri"/>
              </a:rPr>
              <a:t> </a:t>
            </a:r>
            <a:r>
              <a:rPr sz="1600" dirty="0">
                <a:latin typeface="Calibri"/>
                <a:cs typeface="Calibri"/>
              </a:rPr>
              <a:t>de</a:t>
            </a:r>
            <a:r>
              <a:rPr sz="1600" spc="5" dirty="0">
                <a:latin typeface="Calibri"/>
                <a:cs typeface="Calibri"/>
              </a:rPr>
              <a:t> </a:t>
            </a:r>
            <a:r>
              <a:rPr sz="1600" dirty="0">
                <a:latin typeface="Calibri"/>
                <a:cs typeface="Calibri"/>
              </a:rPr>
              <a:t>individuos</a:t>
            </a:r>
            <a:r>
              <a:rPr sz="1600" spc="-35" dirty="0">
                <a:latin typeface="Calibri"/>
                <a:cs typeface="Calibri"/>
              </a:rPr>
              <a:t> </a:t>
            </a:r>
            <a:r>
              <a:rPr sz="1600" spc="-10" dirty="0">
                <a:latin typeface="Calibri"/>
                <a:cs typeface="Calibri"/>
              </a:rPr>
              <a:t>contenidos </a:t>
            </a:r>
            <a:r>
              <a:rPr sz="1600" dirty="0">
                <a:latin typeface="Calibri"/>
                <a:cs typeface="Calibri"/>
              </a:rPr>
              <a:t>en</a:t>
            </a:r>
            <a:r>
              <a:rPr sz="1600" spc="-25" dirty="0">
                <a:latin typeface="Calibri"/>
                <a:cs typeface="Calibri"/>
              </a:rPr>
              <a:t> </a:t>
            </a:r>
            <a:r>
              <a:rPr sz="1600" dirty="0">
                <a:latin typeface="Calibri"/>
                <a:cs typeface="Calibri"/>
              </a:rPr>
              <a:t>el</a:t>
            </a:r>
            <a:r>
              <a:rPr sz="1600" spc="-30" dirty="0">
                <a:latin typeface="Calibri"/>
                <a:cs typeface="Calibri"/>
              </a:rPr>
              <a:t> </a:t>
            </a:r>
            <a:r>
              <a:rPr sz="1600" spc="-10" dirty="0">
                <a:latin typeface="Calibri"/>
                <a:cs typeface="Calibri"/>
              </a:rPr>
              <a:t>k-</a:t>
            </a:r>
            <a:r>
              <a:rPr sz="1600" dirty="0">
                <a:latin typeface="Calibri"/>
                <a:cs typeface="Calibri"/>
              </a:rPr>
              <a:t>ésimo</a:t>
            </a:r>
            <a:r>
              <a:rPr sz="1600" spc="-20" dirty="0">
                <a:latin typeface="Calibri"/>
                <a:cs typeface="Calibri"/>
              </a:rPr>
              <a:t> </a:t>
            </a:r>
            <a:r>
              <a:rPr sz="1600" spc="-10" dirty="0">
                <a:latin typeface="Calibri"/>
                <a:cs typeface="Calibri"/>
              </a:rPr>
              <a:t>cluster</a:t>
            </a:r>
            <a:endParaRPr sz="1600" dirty="0">
              <a:latin typeface="Calibri"/>
              <a:cs typeface="Calibri"/>
            </a:endParaRPr>
          </a:p>
        </p:txBody>
      </p:sp>
      <p:sp>
        <p:nvSpPr>
          <p:cNvPr id="7" name="object 7"/>
          <p:cNvSpPr txBox="1"/>
          <p:nvPr/>
        </p:nvSpPr>
        <p:spPr>
          <a:xfrm>
            <a:off x="6654546" y="2634742"/>
            <a:ext cx="127000" cy="215444"/>
          </a:xfrm>
          <a:prstGeom prst="rect">
            <a:avLst/>
          </a:prstGeom>
        </p:spPr>
        <p:txBody>
          <a:bodyPr vert="horz" wrap="square" lIns="0" tIns="15240" rIns="0" bIns="0" rtlCol="0">
            <a:spAutoFit/>
          </a:bodyPr>
          <a:lstStyle/>
          <a:p>
            <a:pPr marL="12700">
              <a:spcBef>
                <a:spcPts val="120"/>
              </a:spcBef>
            </a:pPr>
            <a:r>
              <a:rPr sz="1300" spc="35" dirty="0">
                <a:latin typeface="Cambria Math"/>
                <a:cs typeface="Cambria Math"/>
              </a:rPr>
              <a:t>𝑘</a:t>
            </a:r>
            <a:endParaRPr sz="1300">
              <a:latin typeface="Cambria Math"/>
              <a:cs typeface="Cambria Math"/>
            </a:endParaRPr>
          </a:p>
        </p:txBody>
      </p:sp>
      <p:sp>
        <p:nvSpPr>
          <p:cNvPr id="8" name="object 8"/>
          <p:cNvSpPr txBox="1"/>
          <p:nvPr/>
        </p:nvSpPr>
        <p:spPr>
          <a:xfrm>
            <a:off x="6521959" y="2526538"/>
            <a:ext cx="507365" cy="299720"/>
          </a:xfrm>
          <a:prstGeom prst="rect">
            <a:avLst/>
          </a:prstGeom>
        </p:spPr>
        <p:txBody>
          <a:bodyPr vert="horz" wrap="square" lIns="0" tIns="12700" rIns="0" bIns="0" rtlCol="0">
            <a:spAutoFit/>
          </a:bodyPr>
          <a:lstStyle/>
          <a:p>
            <a:pPr marL="12700">
              <a:spcBef>
                <a:spcPts val="100"/>
              </a:spcBef>
              <a:tabLst>
                <a:tab pos="323215" algn="l"/>
              </a:tabLst>
            </a:pPr>
            <a:r>
              <a:rPr spc="-50" dirty="0">
                <a:latin typeface="Cambria Math"/>
                <a:cs typeface="Cambria Math"/>
              </a:rPr>
              <a:t>𝑔</a:t>
            </a:r>
            <a:r>
              <a:rPr dirty="0">
                <a:latin typeface="Cambria Math"/>
                <a:cs typeface="Cambria Math"/>
              </a:rPr>
              <a:t>	</a:t>
            </a:r>
            <a:r>
              <a:rPr spc="-50" dirty="0">
                <a:latin typeface="Cambria Math"/>
                <a:cs typeface="Cambria Math"/>
              </a:rPr>
              <a:t>=</a:t>
            </a:r>
            <a:endParaRPr>
              <a:latin typeface="Cambria Math"/>
              <a:cs typeface="Cambria Math"/>
            </a:endParaRPr>
          </a:p>
        </p:txBody>
      </p:sp>
      <p:sp>
        <p:nvSpPr>
          <p:cNvPr id="9" name="object 9"/>
          <p:cNvSpPr/>
          <p:nvPr/>
        </p:nvSpPr>
        <p:spPr>
          <a:xfrm>
            <a:off x="7079488" y="2694177"/>
            <a:ext cx="386080" cy="15240"/>
          </a:xfrm>
          <a:custGeom>
            <a:avLst/>
            <a:gdLst/>
            <a:ahLst/>
            <a:cxnLst/>
            <a:rect l="l" t="t" r="r" b="b"/>
            <a:pathLst>
              <a:path w="386079" h="15239">
                <a:moveTo>
                  <a:pt x="385572" y="0"/>
                </a:moveTo>
                <a:lnTo>
                  <a:pt x="0" y="0"/>
                </a:lnTo>
                <a:lnTo>
                  <a:pt x="0" y="15239"/>
                </a:lnTo>
                <a:lnTo>
                  <a:pt x="385572" y="15239"/>
                </a:lnTo>
                <a:lnTo>
                  <a:pt x="385572" y="0"/>
                </a:lnTo>
                <a:close/>
              </a:path>
            </a:pathLst>
          </a:custGeom>
          <a:solidFill>
            <a:srgbClr val="000000"/>
          </a:solidFill>
        </p:spPr>
        <p:txBody>
          <a:bodyPr wrap="square" lIns="0" tIns="0" rIns="0" bIns="0" rtlCol="0"/>
          <a:lstStyle/>
          <a:p>
            <a:endParaRPr/>
          </a:p>
        </p:txBody>
      </p:sp>
      <p:sp>
        <p:nvSpPr>
          <p:cNvPr id="10" name="object 10"/>
          <p:cNvSpPr txBox="1"/>
          <p:nvPr/>
        </p:nvSpPr>
        <p:spPr>
          <a:xfrm>
            <a:off x="7197090" y="2352802"/>
            <a:ext cx="152400" cy="299720"/>
          </a:xfrm>
          <a:prstGeom prst="rect">
            <a:avLst/>
          </a:prstGeom>
        </p:spPr>
        <p:txBody>
          <a:bodyPr vert="horz" wrap="square" lIns="0" tIns="12700" rIns="0" bIns="0" rtlCol="0">
            <a:spAutoFit/>
          </a:bodyPr>
          <a:lstStyle/>
          <a:p>
            <a:pPr marL="12700">
              <a:spcBef>
                <a:spcPts val="100"/>
              </a:spcBef>
            </a:pPr>
            <a:r>
              <a:rPr spc="-50" dirty="0">
                <a:latin typeface="Cambria Math"/>
                <a:cs typeface="Cambria Math"/>
              </a:rPr>
              <a:t>1</a:t>
            </a:r>
            <a:endParaRPr>
              <a:latin typeface="Cambria Math"/>
              <a:cs typeface="Cambria Math"/>
            </a:endParaRPr>
          </a:p>
        </p:txBody>
      </p:sp>
      <p:sp>
        <p:nvSpPr>
          <p:cNvPr id="17" name="object 17"/>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74</a:t>
            </a:fld>
            <a:endParaRPr spc="-25" dirty="0"/>
          </a:p>
        </p:txBody>
      </p:sp>
      <p:sp>
        <p:nvSpPr>
          <p:cNvPr id="11" name="object 11"/>
          <p:cNvSpPr txBox="1"/>
          <p:nvPr/>
        </p:nvSpPr>
        <p:spPr>
          <a:xfrm>
            <a:off x="7264146" y="2787142"/>
            <a:ext cx="127000" cy="215444"/>
          </a:xfrm>
          <a:prstGeom prst="rect">
            <a:avLst/>
          </a:prstGeom>
        </p:spPr>
        <p:txBody>
          <a:bodyPr vert="horz" wrap="square" lIns="0" tIns="15240" rIns="0" bIns="0" rtlCol="0">
            <a:spAutoFit/>
          </a:bodyPr>
          <a:lstStyle/>
          <a:p>
            <a:pPr marL="12700">
              <a:spcBef>
                <a:spcPts val="120"/>
              </a:spcBef>
            </a:pPr>
            <a:r>
              <a:rPr sz="1300" spc="35" dirty="0">
                <a:latin typeface="Cambria Math"/>
                <a:cs typeface="Cambria Math"/>
              </a:rPr>
              <a:t>𝑘</a:t>
            </a:r>
            <a:endParaRPr sz="1300">
              <a:latin typeface="Cambria Math"/>
              <a:cs typeface="Cambria Math"/>
            </a:endParaRPr>
          </a:p>
        </p:txBody>
      </p:sp>
      <p:sp>
        <p:nvSpPr>
          <p:cNvPr id="12" name="object 12"/>
          <p:cNvSpPr txBox="1"/>
          <p:nvPr/>
        </p:nvSpPr>
        <p:spPr>
          <a:xfrm>
            <a:off x="7067551" y="2678938"/>
            <a:ext cx="410845" cy="299720"/>
          </a:xfrm>
          <a:prstGeom prst="rect">
            <a:avLst/>
          </a:prstGeom>
        </p:spPr>
        <p:txBody>
          <a:bodyPr vert="horz" wrap="square" lIns="0" tIns="12700" rIns="0" bIns="0" rtlCol="0">
            <a:spAutoFit/>
          </a:bodyPr>
          <a:lstStyle/>
          <a:p>
            <a:pPr marL="12700">
              <a:spcBef>
                <a:spcPts val="100"/>
              </a:spcBef>
            </a:pPr>
            <a:r>
              <a:rPr dirty="0">
                <a:latin typeface="Cambria Math"/>
                <a:cs typeface="Cambria Math"/>
              </a:rPr>
              <a:t>|𝐶</a:t>
            </a:r>
            <a:r>
              <a:rPr spc="400" dirty="0">
                <a:latin typeface="Cambria Math"/>
                <a:cs typeface="Cambria Math"/>
              </a:rPr>
              <a:t> </a:t>
            </a:r>
            <a:r>
              <a:rPr spc="-50" dirty="0">
                <a:latin typeface="Cambria Math"/>
                <a:cs typeface="Cambria Math"/>
              </a:rPr>
              <a:t>|</a:t>
            </a:r>
            <a:endParaRPr>
              <a:latin typeface="Cambria Math"/>
              <a:cs typeface="Cambria Math"/>
            </a:endParaRPr>
          </a:p>
        </p:txBody>
      </p:sp>
      <p:sp>
        <p:nvSpPr>
          <p:cNvPr id="13" name="object 13"/>
          <p:cNvSpPr txBox="1"/>
          <p:nvPr/>
        </p:nvSpPr>
        <p:spPr>
          <a:xfrm>
            <a:off x="7521955" y="2526538"/>
            <a:ext cx="520700" cy="299720"/>
          </a:xfrm>
          <a:prstGeom prst="rect">
            <a:avLst/>
          </a:prstGeom>
        </p:spPr>
        <p:txBody>
          <a:bodyPr vert="horz" wrap="square" lIns="0" tIns="12700" rIns="0" bIns="0" rtlCol="0">
            <a:spAutoFit/>
          </a:bodyPr>
          <a:lstStyle/>
          <a:p>
            <a:pPr marL="12700">
              <a:spcBef>
                <a:spcPts val="100"/>
              </a:spcBef>
            </a:pPr>
            <a:r>
              <a:rPr spc="1105" dirty="0">
                <a:latin typeface="Cambria Math"/>
                <a:cs typeface="Cambria Math"/>
              </a:rPr>
              <a:t>∑</a:t>
            </a:r>
            <a:r>
              <a:rPr spc="155" dirty="0">
                <a:latin typeface="Cambria Math"/>
                <a:cs typeface="Cambria Math"/>
              </a:rPr>
              <a:t> </a:t>
            </a:r>
            <a:r>
              <a:rPr spc="-50" dirty="0">
                <a:latin typeface="Cambria Math"/>
                <a:cs typeface="Cambria Math"/>
              </a:rPr>
              <a:t>𝑥</a:t>
            </a:r>
            <a:endParaRPr>
              <a:latin typeface="Cambria Math"/>
              <a:cs typeface="Cambria Math"/>
            </a:endParaRPr>
          </a:p>
        </p:txBody>
      </p:sp>
      <p:sp>
        <p:nvSpPr>
          <p:cNvPr id="14" name="object 14"/>
          <p:cNvSpPr txBox="1"/>
          <p:nvPr/>
        </p:nvSpPr>
        <p:spPr>
          <a:xfrm>
            <a:off x="7466077" y="2878581"/>
            <a:ext cx="435609" cy="215444"/>
          </a:xfrm>
          <a:prstGeom prst="rect">
            <a:avLst/>
          </a:prstGeom>
        </p:spPr>
        <p:txBody>
          <a:bodyPr vert="horz" wrap="square" lIns="0" tIns="15240" rIns="0" bIns="0" rtlCol="0">
            <a:spAutoFit/>
          </a:bodyPr>
          <a:lstStyle/>
          <a:p>
            <a:pPr marL="38100">
              <a:spcBef>
                <a:spcPts val="120"/>
              </a:spcBef>
            </a:pPr>
            <a:r>
              <a:rPr sz="1300" spc="40" dirty="0">
                <a:latin typeface="Cambria Math"/>
                <a:cs typeface="Cambria Math"/>
              </a:rPr>
              <a:t>𝑖∈𝐶</a:t>
            </a:r>
            <a:r>
              <a:rPr sz="1575" spc="60" baseline="-15873" dirty="0">
                <a:latin typeface="Cambria Math"/>
                <a:cs typeface="Cambria Math"/>
              </a:rPr>
              <a:t>𝑘</a:t>
            </a:r>
            <a:endParaRPr sz="1575" baseline="-15873">
              <a:latin typeface="Cambria Math"/>
              <a:cs typeface="Cambria Math"/>
            </a:endParaRPr>
          </a:p>
        </p:txBody>
      </p:sp>
      <p:sp>
        <p:nvSpPr>
          <p:cNvPr id="15" name="object 15"/>
          <p:cNvSpPr txBox="1"/>
          <p:nvPr/>
        </p:nvSpPr>
        <p:spPr>
          <a:xfrm>
            <a:off x="8015733" y="2634742"/>
            <a:ext cx="84455" cy="215444"/>
          </a:xfrm>
          <a:prstGeom prst="rect">
            <a:avLst/>
          </a:prstGeom>
        </p:spPr>
        <p:txBody>
          <a:bodyPr vert="horz" wrap="square" lIns="0" tIns="15240" rIns="0" bIns="0" rtlCol="0">
            <a:spAutoFit/>
          </a:bodyPr>
          <a:lstStyle/>
          <a:p>
            <a:pPr marL="12700">
              <a:spcBef>
                <a:spcPts val="120"/>
              </a:spcBef>
            </a:pPr>
            <a:r>
              <a:rPr sz="1300" spc="-50" dirty="0">
                <a:latin typeface="Cambria Math"/>
                <a:cs typeface="Cambria Math"/>
              </a:rPr>
              <a:t>𝑖</a:t>
            </a:r>
            <a:endParaRPr sz="1300">
              <a:latin typeface="Cambria Math"/>
              <a:cs typeface="Cambria Math"/>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89418" y="72659"/>
            <a:ext cx="5600587" cy="554191"/>
          </a:xfrm>
          <a:prstGeom prst="rect">
            <a:avLst/>
          </a:prstGeom>
        </p:spPr>
        <p:txBody>
          <a:bodyPr vert="horz" wrap="square" lIns="0" tIns="67945" rIns="0" bIns="0" rtlCol="0">
            <a:spAutoFit/>
          </a:bodyPr>
          <a:lstStyle/>
          <a:p>
            <a:pPr marL="12700" marR="5080">
              <a:lnSpc>
                <a:spcPts val="3460"/>
              </a:lnSpc>
              <a:spcBef>
                <a:spcPts val="535"/>
              </a:spcBef>
            </a:pPr>
            <a:r>
              <a:rPr spc="-10" dirty="0">
                <a:solidFill>
                  <a:schemeClr val="accent3">
                    <a:lumMod val="75000"/>
                  </a:schemeClr>
                </a:solidFill>
              </a:rPr>
              <a:t>Inercia </a:t>
            </a:r>
            <a:r>
              <a:rPr spc="-45" dirty="0">
                <a:solidFill>
                  <a:schemeClr val="accent3">
                    <a:lumMod val="75000"/>
                  </a:schemeClr>
                </a:solidFill>
              </a:rPr>
              <a:t>Inter-</a:t>
            </a:r>
            <a:r>
              <a:rPr spc="-25" dirty="0">
                <a:solidFill>
                  <a:schemeClr val="accent3">
                    <a:lumMod val="75000"/>
                  </a:schemeClr>
                </a:solidFill>
              </a:rPr>
              <a:t>Clases</a:t>
            </a:r>
          </a:p>
        </p:txBody>
      </p:sp>
      <p:grpSp>
        <p:nvGrpSpPr>
          <p:cNvPr id="4" name="object 4"/>
          <p:cNvGrpSpPr/>
          <p:nvPr/>
        </p:nvGrpSpPr>
        <p:grpSpPr>
          <a:xfrm>
            <a:off x="393702" y="2131377"/>
            <a:ext cx="4825234" cy="3926523"/>
            <a:chOff x="446531" y="2372867"/>
            <a:chExt cx="4116070" cy="2595245"/>
          </a:xfrm>
        </p:grpSpPr>
        <p:pic>
          <p:nvPicPr>
            <p:cNvPr id="5" name="object 5"/>
            <p:cNvPicPr/>
            <p:nvPr/>
          </p:nvPicPr>
          <p:blipFill>
            <a:blip r:embed="rId2" cstate="print"/>
            <a:stretch>
              <a:fillRect/>
            </a:stretch>
          </p:blipFill>
          <p:spPr>
            <a:xfrm>
              <a:off x="446531" y="2372867"/>
              <a:ext cx="4115940" cy="2595241"/>
            </a:xfrm>
            <a:prstGeom prst="rect">
              <a:avLst/>
            </a:prstGeom>
          </p:spPr>
        </p:pic>
        <p:pic>
          <p:nvPicPr>
            <p:cNvPr id="6" name="object 6"/>
            <p:cNvPicPr/>
            <p:nvPr/>
          </p:nvPicPr>
          <p:blipFill>
            <a:blip r:embed="rId3" cstate="print"/>
            <a:stretch>
              <a:fillRect/>
            </a:stretch>
          </p:blipFill>
          <p:spPr>
            <a:xfrm>
              <a:off x="2311908" y="3390900"/>
              <a:ext cx="140207" cy="231648"/>
            </a:xfrm>
            <a:prstGeom prst="rect">
              <a:avLst/>
            </a:prstGeom>
          </p:spPr>
        </p:pic>
        <p:sp>
          <p:nvSpPr>
            <p:cNvPr id="7" name="object 7"/>
            <p:cNvSpPr/>
            <p:nvPr/>
          </p:nvSpPr>
          <p:spPr>
            <a:xfrm>
              <a:off x="1877568" y="3294887"/>
              <a:ext cx="1066800" cy="547370"/>
            </a:xfrm>
            <a:custGeom>
              <a:avLst/>
              <a:gdLst/>
              <a:ahLst/>
              <a:cxnLst/>
              <a:rect l="l" t="t" r="r" b="b"/>
              <a:pathLst>
                <a:path w="1066800" h="547370">
                  <a:moveTo>
                    <a:pt x="1066673" y="0"/>
                  </a:moveTo>
                  <a:lnTo>
                    <a:pt x="0" y="0"/>
                  </a:lnTo>
                </a:path>
                <a:path w="1066800" h="547370">
                  <a:moveTo>
                    <a:pt x="434594" y="546862"/>
                  </a:moveTo>
                  <a:lnTo>
                    <a:pt x="0" y="0"/>
                  </a:lnTo>
                </a:path>
                <a:path w="1066800" h="547370">
                  <a:moveTo>
                    <a:pt x="1066419" y="0"/>
                  </a:moveTo>
                  <a:lnTo>
                    <a:pt x="574548" y="546862"/>
                  </a:lnTo>
                </a:path>
              </a:pathLst>
            </a:custGeom>
            <a:ln w="12192">
              <a:solidFill>
                <a:srgbClr val="4471C4"/>
              </a:solidFill>
            </a:ln>
          </p:spPr>
          <p:txBody>
            <a:bodyPr wrap="square" lIns="0" tIns="0" rIns="0" bIns="0" rtlCol="0"/>
            <a:lstStyle/>
            <a:p>
              <a:endParaRPr/>
            </a:p>
          </p:txBody>
        </p:sp>
      </p:grpSp>
      <p:sp>
        <p:nvSpPr>
          <p:cNvPr id="8" name="object 8"/>
          <p:cNvSpPr txBox="1"/>
          <p:nvPr/>
        </p:nvSpPr>
        <p:spPr>
          <a:xfrm>
            <a:off x="6325362" y="817245"/>
            <a:ext cx="1831339" cy="516890"/>
          </a:xfrm>
          <a:prstGeom prst="rect">
            <a:avLst/>
          </a:prstGeom>
        </p:spPr>
        <p:txBody>
          <a:bodyPr vert="horz" wrap="square" lIns="0" tIns="12700" rIns="0" bIns="0" rtlCol="0">
            <a:spAutoFit/>
          </a:bodyPr>
          <a:lstStyle/>
          <a:p>
            <a:pPr marL="12700">
              <a:spcBef>
                <a:spcPts val="100"/>
              </a:spcBef>
            </a:pPr>
            <a:r>
              <a:rPr b="1" i="1" dirty="0">
                <a:latin typeface="Calibri"/>
                <a:cs typeface="Calibri"/>
              </a:rPr>
              <a:t>Inercia</a:t>
            </a:r>
            <a:r>
              <a:rPr b="1" i="1" spc="-10" dirty="0">
                <a:latin typeface="Calibri"/>
                <a:cs typeface="Calibri"/>
              </a:rPr>
              <a:t> Inter-Clases</a:t>
            </a:r>
            <a:endParaRPr>
              <a:latin typeface="Calibri"/>
              <a:cs typeface="Calibri"/>
            </a:endParaRPr>
          </a:p>
          <a:p>
            <a:pPr marL="210820">
              <a:spcBef>
                <a:spcPts val="25"/>
              </a:spcBef>
            </a:pPr>
            <a:r>
              <a:rPr sz="1400" b="1" i="1" dirty="0">
                <a:latin typeface="Calibri"/>
                <a:cs typeface="Calibri"/>
              </a:rPr>
              <a:t>(Between</a:t>
            </a:r>
            <a:r>
              <a:rPr sz="1400" b="1" i="1" spc="-70" dirty="0">
                <a:latin typeface="Calibri"/>
                <a:cs typeface="Calibri"/>
              </a:rPr>
              <a:t> </a:t>
            </a:r>
            <a:r>
              <a:rPr sz="1400" b="1" i="1" spc="-10" dirty="0">
                <a:latin typeface="Calibri"/>
                <a:cs typeface="Calibri"/>
              </a:rPr>
              <a:t>Partitions)</a:t>
            </a:r>
            <a:endParaRPr sz="1400">
              <a:latin typeface="Calibri"/>
              <a:cs typeface="Calibri"/>
            </a:endParaRPr>
          </a:p>
        </p:txBody>
      </p:sp>
      <p:sp>
        <p:nvSpPr>
          <p:cNvPr id="9" name="object 9"/>
          <p:cNvSpPr txBox="1"/>
          <p:nvPr/>
        </p:nvSpPr>
        <p:spPr>
          <a:xfrm>
            <a:off x="5890006" y="3458944"/>
            <a:ext cx="4255135" cy="2355215"/>
          </a:xfrm>
          <a:prstGeom prst="rect">
            <a:avLst/>
          </a:prstGeom>
        </p:spPr>
        <p:txBody>
          <a:bodyPr vert="horz" wrap="square" lIns="0" tIns="54610" rIns="0" bIns="0" rtlCol="0">
            <a:spAutoFit/>
          </a:bodyPr>
          <a:lstStyle/>
          <a:p>
            <a:pPr marL="38100">
              <a:spcBef>
                <a:spcPts val="430"/>
              </a:spcBef>
            </a:pPr>
            <a:r>
              <a:rPr sz="1600" dirty="0">
                <a:latin typeface="Calibri"/>
                <a:cs typeface="Calibri"/>
              </a:rPr>
              <a:t>En</a:t>
            </a:r>
            <a:r>
              <a:rPr sz="1600" spc="-20" dirty="0">
                <a:latin typeface="Calibri"/>
                <a:cs typeface="Calibri"/>
              </a:rPr>
              <a:t> </a:t>
            </a:r>
            <a:r>
              <a:rPr sz="1600" spc="-10" dirty="0">
                <a:latin typeface="Calibri"/>
                <a:cs typeface="Calibri"/>
              </a:rPr>
              <a:t>donde:</a:t>
            </a:r>
            <a:endParaRPr sz="1600">
              <a:latin typeface="Calibri"/>
              <a:cs typeface="Calibri"/>
            </a:endParaRPr>
          </a:p>
          <a:p>
            <a:pPr marL="512445">
              <a:spcBef>
                <a:spcPts val="330"/>
              </a:spcBef>
            </a:pPr>
            <a:r>
              <a:rPr sz="1600" dirty="0">
                <a:latin typeface="Cambria Math"/>
                <a:cs typeface="Cambria Math"/>
              </a:rPr>
              <a:t>𝑘</a:t>
            </a:r>
            <a:r>
              <a:rPr sz="1600" spc="120" dirty="0">
                <a:latin typeface="Cambria Math"/>
                <a:cs typeface="Cambria Math"/>
              </a:rPr>
              <a:t> </a:t>
            </a:r>
            <a:r>
              <a:rPr sz="1600" dirty="0">
                <a:latin typeface="Cambria Math"/>
                <a:cs typeface="Cambria Math"/>
              </a:rPr>
              <a:t>=</a:t>
            </a:r>
            <a:r>
              <a:rPr sz="1600" spc="70" dirty="0">
                <a:latin typeface="Cambria Math"/>
                <a:cs typeface="Cambria Math"/>
              </a:rPr>
              <a:t> </a:t>
            </a:r>
            <a:r>
              <a:rPr sz="1600" dirty="0">
                <a:latin typeface="Cambria Math"/>
                <a:cs typeface="Cambria Math"/>
              </a:rPr>
              <a:t>Es</a:t>
            </a:r>
            <a:r>
              <a:rPr sz="1600" spc="-20" dirty="0">
                <a:latin typeface="Cambria Math"/>
                <a:cs typeface="Cambria Math"/>
              </a:rPr>
              <a:t> </a:t>
            </a:r>
            <a:r>
              <a:rPr sz="1600" dirty="0">
                <a:latin typeface="Cambria Math"/>
                <a:cs typeface="Cambria Math"/>
              </a:rPr>
              <a:t>el</a:t>
            </a:r>
            <a:r>
              <a:rPr sz="1600" spc="-10" dirty="0">
                <a:latin typeface="Cambria Math"/>
                <a:cs typeface="Cambria Math"/>
              </a:rPr>
              <a:t> </a:t>
            </a:r>
            <a:r>
              <a:rPr sz="1600" dirty="0">
                <a:latin typeface="Cambria Math"/>
                <a:cs typeface="Cambria Math"/>
              </a:rPr>
              <a:t>número</a:t>
            </a:r>
            <a:r>
              <a:rPr sz="1600" spc="-10" dirty="0">
                <a:latin typeface="Cambria Math"/>
                <a:cs typeface="Cambria Math"/>
              </a:rPr>
              <a:t> </a:t>
            </a:r>
            <a:r>
              <a:rPr sz="1600" dirty="0">
                <a:latin typeface="Cambria Math"/>
                <a:cs typeface="Cambria Math"/>
              </a:rPr>
              <a:t>de</a:t>
            </a:r>
            <a:r>
              <a:rPr sz="1600" spc="-20" dirty="0">
                <a:latin typeface="Cambria Math"/>
                <a:cs typeface="Cambria Math"/>
              </a:rPr>
              <a:t> </a:t>
            </a:r>
            <a:r>
              <a:rPr sz="1600" spc="-10" dirty="0">
                <a:latin typeface="Cambria Math"/>
                <a:cs typeface="Cambria Math"/>
              </a:rPr>
              <a:t>Clusters</a:t>
            </a:r>
            <a:endParaRPr sz="1600">
              <a:latin typeface="Cambria Math"/>
              <a:cs typeface="Cambria Math"/>
            </a:endParaRPr>
          </a:p>
          <a:p>
            <a:pPr marL="518159">
              <a:spcBef>
                <a:spcPts val="1180"/>
              </a:spcBef>
            </a:pPr>
            <a:r>
              <a:rPr sz="1600" dirty="0">
                <a:latin typeface="Cambria Math"/>
                <a:cs typeface="Cambria Math"/>
              </a:rPr>
              <a:t>𝑛</a:t>
            </a:r>
            <a:r>
              <a:rPr sz="1600" spc="80" dirty="0">
                <a:latin typeface="Cambria Math"/>
                <a:cs typeface="Cambria Math"/>
              </a:rPr>
              <a:t> </a:t>
            </a:r>
            <a:r>
              <a:rPr sz="1600" dirty="0">
                <a:latin typeface="Cambria Math"/>
                <a:cs typeface="Cambria Math"/>
              </a:rPr>
              <a:t>=</a:t>
            </a:r>
            <a:r>
              <a:rPr sz="1600" spc="70" dirty="0">
                <a:latin typeface="Cambria Math"/>
                <a:cs typeface="Cambria Math"/>
              </a:rPr>
              <a:t> </a:t>
            </a:r>
            <a:r>
              <a:rPr sz="1600" dirty="0">
                <a:latin typeface="Cambria Math"/>
                <a:cs typeface="Cambria Math"/>
              </a:rPr>
              <a:t>Cantidad</a:t>
            </a:r>
            <a:r>
              <a:rPr sz="1600" spc="-5" dirty="0">
                <a:latin typeface="Cambria Math"/>
                <a:cs typeface="Cambria Math"/>
              </a:rPr>
              <a:t> </a:t>
            </a:r>
            <a:r>
              <a:rPr sz="1600" dirty="0">
                <a:latin typeface="Cambria Math"/>
                <a:cs typeface="Cambria Math"/>
              </a:rPr>
              <a:t>de</a:t>
            </a:r>
            <a:r>
              <a:rPr sz="1600" spc="-25" dirty="0">
                <a:latin typeface="Cambria Math"/>
                <a:cs typeface="Cambria Math"/>
              </a:rPr>
              <a:t> </a:t>
            </a:r>
            <a:r>
              <a:rPr sz="1600" spc="-10" dirty="0">
                <a:latin typeface="Cambria Math"/>
                <a:cs typeface="Cambria Math"/>
              </a:rPr>
              <a:t>individuos</a:t>
            </a:r>
            <a:endParaRPr sz="1600">
              <a:latin typeface="Cambria Math"/>
              <a:cs typeface="Cambria Math"/>
            </a:endParaRPr>
          </a:p>
          <a:p>
            <a:pPr marL="368300">
              <a:spcBef>
                <a:spcPts val="930"/>
              </a:spcBef>
            </a:pPr>
            <a:r>
              <a:rPr sz="1600" dirty="0">
                <a:latin typeface="Cambria Math"/>
                <a:cs typeface="Cambria Math"/>
              </a:rPr>
              <a:t>|𝐶</a:t>
            </a:r>
            <a:r>
              <a:rPr sz="1725" baseline="-14492" dirty="0">
                <a:latin typeface="Cambria Math"/>
                <a:cs typeface="Cambria Math"/>
              </a:rPr>
              <a:t>𝑘</a:t>
            </a:r>
            <a:r>
              <a:rPr sz="1600" dirty="0">
                <a:latin typeface="Cambria Math"/>
                <a:cs typeface="Cambria Math"/>
              </a:rPr>
              <a:t>|</a:t>
            </a:r>
            <a:r>
              <a:rPr sz="1600" spc="10" dirty="0">
                <a:latin typeface="Cambria Math"/>
                <a:cs typeface="Cambria Math"/>
              </a:rPr>
              <a:t> </a:t>
            </a:r>
            <a:r>
              <a:rPr sz="1600" dirty="0">
                <a:latin typeface="Calibri"/>
                <a:cs typeface="Calibri"/>
              </a:rPr>
              <a:t>= Cantidad</a:t>
            </a:r>
            <a:r>
              <a:rPr sz="1600" spc="-45" dirty="0">
                <a:latin typeface="Calibri"/>
                <a:cs typeface="Calibri"/>
              </a:rPr>
              <a:t> </a:t>
            </a:r>
            <a:r>
              <a:rPr sz="1600" dirty="0">
                <a:latin typeface="Calibri"/>
                <a:cs typeface="Calibri"/>
              </a:rPr>
              <a:t>de</a:t>
            </a:r>
            <a:r>
              <a:rPr sz="1600" spc="5" dirty="0">
                <a:latin typeface="Calibri"/>
                <a:cs typeface="Calibri"/>
              </a:rPr>
              <a:t> </a:t>
            </a:r>
            <a:r>
              <a:rPr sz="1600" dirty="0">
                <a:latin typeface="Calibri"/>
                <a:cs typeface="Calibri"/>
              </a:rPr>
              <a:t>individuos</a:t>
            </a:r>
            <a:r>
              <a:rPr sz="1600" spc="-35" dirty="0">
                <a:latin typeface="Calibri"/>
                <a:cs typeface="Calibri"/>
              </a:rPr>
              <a:t> </a:t>
            </a:r>
            <a:r>
              <a:rPr sz="1600" spc="-10" dirty="0">
                <a:latin typeface="Calibri"/>
                <a:cs typeface="Calibri"/>
              </a:rPr>
              <a:t>contenidos</a:t>
            </a:r>
            <a:endParaRPr sz="1600">
              <a:latin typeface="Calibri"/>
              <a:cs typeface="Calibri"/>
            </a:endParaRPr>
          </a:p>
          <a:p>
            <a:pPr marL="917575"/>
            <a:r>
              <a:rPr sz="1600" dirty="0">
                <a:latin typeface="Calibri"/>
                <a:cs typeface="Calibri"/>
              </a:rPr>
              <a:t>en</a:t>
            </a:r>
            <a:r>
              <a:rPr sz="1600" spc="-25" dirty="0">
                <a:latin typeface="Calibri"/>
                <a:cs typeface="Calibri"/>
              </a:rPr>
              <a:t> </a:t>
            </a:r>
            <a:r>
              <a:rPr sz="1600" dirty="0">
                <a:latin typeface="Calibri"/>
                <a:cs typeface="Calibri"/>
              </a:rPr>
              <a:t>el</a:t>
            </a:r>
            <a:r>
              <a:rPr sz="1600" spc="-25" dirty="0">
                <a:latin typeface="Calibri"/>
                <a:cs typeface="Calibri"/>
              </a:rPr>
              <a:t> </a:t>
            </a:r>
            <a:r>
              <a:rPr sz="1600" spc="-10" dirty="0">
                <a:latin typeface="Calibri"/>
                <a:cs typeface="Calibri"/>
              </a:rPr>
              <a:t>k-</a:t>
            </a:r>
            <a:r>
              <a:rPr sz="1600" dirty="0">
                <a:latin typeface="Calibri"/>
                <a:cs typeface="Calibri"/>
              </a:rPr>
              <a:t>ésimo</a:t>
            </a:r>
            <a:r>
              <a:rPr sz="1600" spc="-25" dirty="0">
                <a:latin typeface="Calibri"/>
                <a:cs typeface="Calibri"/>
              </a:rPr>
              <a:t> </a:t>
            </a:r>
            <a:r>
              <a:rPr sz="1600" spc="-10" dirty="0">
                <a:latin typeface="Calibri"/>
                <a:cs typeface="Calibri"/>
              </a:rPr>
              <a:t>cluster</a:t>
            </a:r>
            <a:endParaRPr sz="1600">
              <a:latin typeface="Calibri"/>
              <a:cs typeface="Calibri"/>
            </a:endParaRPr>
          </a:p>
          <a:p>
            <a:pPr marL="461009">
              <a:spcBef>
                <a:spcPts val="610"/>
              </a:spcBef>
            </a:pPr>
            <a:r>
              <a:rPr sz="1600" dirty="0">
                <a:latin typeface="Cambria Math"/>
                <a:cs typeface="Cambria Math"/>
              </a:rPr>
              <a:t>𝑔</a:t>
            </a:r>
            <a:r>
              <a:rPr sz="1725" baseline="-14492" dirty="0">
                <a:latin typeface="Cambria Math"/>
                <a:cs typeface="Cambria Math"/>
              </a:rPr>
              <a:t>𝑘</a:t>
            </a:r>
            <a:r>
              <a:rPr sz="1725" spc="382" baseline="-14492" dirty="0">
                <a:latin typeface="Cambria Math"/>
                <a:cs typeface="Cambria Math"/>
              </a:rPr>
              <a:t> </a:t>
            </a:r>
            <a:r>
              <a:rPr sz="1600" dirty="0">
                <a:latin typeface="Cambria Math"/>
                <a:cs typeface="Cambria Math"/>
              </a:rPr>
              <a:t>=</a:t>
            </a:r>
            <a:r>
              <a:rPr sz="1600" spc="50" dirty="0">
                <a:latin typeface="Cambria Math"/>
                <a:cs typeface="Cambria Math"/>
              </a:rPr>
              <a:t> </a:t>
            </a:r>
            <a:r>
              <a:rPr sz="1600" dirty="0">
                <a:latin typeface="Cambria Math"/>
                <a:cs typeface="Cambria Math"/>
              </a:rPr>
              <a:t>C</a:t>
            </a:r>
            <a:r>
              <a:rPr sz="1600" dirty="0">
                <a:latin typeface="Calibri"/>
                <a:cs typeface="Calibri"/>
              </a:rPr>
              <a:t>entro</a:t>
            </a:r>
            <a:r>
              <a:rPr sz="1600" spc="-20" dirty="0">
                <a:latin typeface="Calibri"/>
                <a:cs typeface="Calibri"/>
              </a:rPr>
              <a:t> </a:t>
            </a:r>
            <a:r>
              <a:rPr sz="1600" dirty="0">
                <a:latin typeface="Calibri"/>
                <a:cs typeface="Calibri"/>
              </a:rPr>
              <a:t>de</a:t>
            </a:r>
            <a:r>
              <a:rPr sz="1600" spc="-40" dirty="0">
                <a:latin typeface="Calibri"/>
                <a:cs typeface="Calibri"/>
              </a:rPr>
              <a:t> </a:t>
            </a:r>
            <a:r>
              <a:rPr sz="1600" spc="-10" dirty="0">
                <a:latin typeface="Calibri"/>
                <a:cs typeface="Calibri"/>
              </a:rPr>
              <a:t>gravedad</a:t>
            </a:r>
            <a:r>
              <a:rPr sz="1600" spc="-40" dirty="0">
                <a:latin typeface="Calibri"/>
                <a:cs typeface="Calibri"/>
              </a:rPr>
              <a:t> </a:t>
            </a:r>
            <a:r>
              <a:rPr sz="1600" dirty="0">
                <a:latin typeface="Calibri"/>
                <a:cs typeface="Calibri"/>
              </a:rPr>
              <a:t>del</a:t>
            </a:r>
            <a:r>
              <a:rPr sz="1600" spc="-40" dirty="0">
                <a:latin typeface="Calibri"/>
                <a:cs typeface="Calibri"/>
              </a:rPr>
              <a:t> </a:t>
            </a:r>
            <a:r>
              <a:rPr sz="1600" dirty="0">
                <a:latin typeface="Calibri"/>
                <a:cs typeface="Calibri"/>
              </a:rPr>
              <a:t>k-ésimo</a:t>
            </a:r>
            <a:r>
              <a:rPr sz="1600" spc="-20" dirty="0">
                <a:latin typeface="Calibri"/>
                <a:cs typeface="Calibri"/>
              </a:rPr>
              <a:t> </a:t>
            </a:r>
            <a:r>
              <a:rPr sz="1600" spc="-10" dirty="0">
                <a:latin typeface="Calibri"/>
                <a:cs typeface="Calibri"/>
              </a:rPr>
              <a:t>Cluster</a:t>
            </a:r>
            <a:endParaRPr sz="1600">
              <a:latin typeface="Calibri"/>
              <a:cs typeface="Calibri"/>
            </a:endParaRPr>
          </a:p>
          <a:p>
            <a:pPr marL="541655">
              <a:spcBef>
                <a:spcPts val="1525"/>
              </a:spcBef>
            </a:pPr>
            <a:r>
              <a:rPr sz="1600" dirty="0">
                <a:latin typeface="Cambria Math"/>
                <a:cs typeface="Cambria Math"/>
              </a:rPr>
              <a:t>𝑔</a:t>
            </a:r>
            <a:r>
              <a:rPr sz="1600" spc="70" dirty="0">
                <a:latin typeface="Cambria Math"/>
                <a:cs typeface="Cambria Math"/>
              </a:rPr>
              <a:t> </a:t>
            </a:r>
            <a:r>
              <a:rPr sz="1600" dirty="0">
                <a:latin typeface="Cambria Math"/>
                <a:cs typeface="Cambria Math"/>
              </a:rPr>
              <a:t>=</a:t>
            </a:r>
            <a:r>
              <a:rPr sz="1600" spc="55" dirty="0">
                <a:latin typeface="Cambria Math"/>
                <a:cs typeface="Cambria Math"/>
              </a:rPr>
              <a:t> </a:t>
            </a:r>
            <a:r>
              <a:rPr sz="1600" dirty="0">
                <a:latin typeface="Cambria Math"/>
                <a:cs typeface="Cambria Math"/>
              </a:rPr>
              <a:t>C</a:t>
            </a:r>
            <a:r>
              <a:rPr sz="1600" dirty="0">
                <a:latin typeface="Calibri"/>
                <a:cs typeface="Calibri"/>
              </a:rPr>
              <a:t>entro</a:t>
            </a:r>
            <a:r>
              <a:rPr sz="1600" spc="-25" dirty="0">
                <a:latin typeface="Calibri"/>
                <a:cs typeface="Calibri"/>
              </a:rPr>
              <a:t> </a:t>
            </a:r>
            <a:r>
              <a:rPr sz="1600" dirty="0">
                <a:latin typeface="Calibri"/>
                <a:cs typeface="Calibri"/>
              </a:rPr>
              <a:t>de</a:t>
            </a:r>
            <a:r>
              <a:rPr sz="1600" spc="-40" dirty="0">
                <a:latin typeface="Calibri"/>
                <a:cs typeface="Calibri"/>
              </a:rPr>
              <a:t> </a:t>
            </a:r>
            <a:r>
              <a:rPr sz="1600" spc="-10" dirty="0">
                <a:latin typeface="Calibri"/>
                <a:cs typeface="Calibri"/>
              </a:rPr>
              <a:t>gravedad</a:t>
            </a:r>
            <a:r>
              <a:rPr sz="1600" spc="-35" dirty="0">
                <a:latin typeface="Calibri"/>
                <a:cs typeface="Calibri"/>
              </a:rPr>
              <a:t> </a:t>
            </a:r>
            <a:r>
              <a:rPr sz="1600" spc="-20" dirty="0">
                <a:latin typeface="Calibri"/>
                <a:cs typeface="Calibri"/>
              </a:rPr>
              <a:t>total</a:t>
            </a:r>
            <a:endParaRPr sz="1600">
              <a:latin typeface="Calibri"/>
              <a:cs typeface="Calibri"/>
            </a:endParaRPr>
          </a:p>
        </p:txBody>
      </p:sp>
      <p:sp>
        <p:nvSpPr>
          <p:cNvPr id="10" name="object 10"/>
          <p:cNvSpPr txBox="1"/>
          <p:nvPr/>
        </p:nvSpPr>
        <p:spPr>
          <a:xfrm>
            <a:off x="5468239" y="1516507"/>
            <a:ext cx="4137660" cy="574040"/>
          </a:xfrm>
          <a:prstGeom prst="rect">
            <a:avLst/>
          </a:prstGeom>
        </p:spPr>
        <p:txBody>
          <a:bodyPr vert="horz" wrap="square" lIns="0" tIns="12700" rIns="0" bIns="0" rtlCol="0">
            <a:spAutoFit/>
          </a:bodyPr>
          <a:lstStyle/>
          <a:p>
            <a:pPr marL="12700" marR="5080">
              <a:spcBef>
                <a:spcPts val="100"/>
              </a:spcBef>
            </a:pPr>
            <a:r>
              <a:rPr dirty="0">
                <a:latin typeface="Calibri"/>
                <a:cs typeface="Calibri"/>
              </a:rPr>
              <a:t>Promedio</a:t>
            </a:r>
            <a:r>
              <a:rPr spc="-50" dirty="0">
                <a:latin typeface="Calibri"/>
                <a:cs typeface="Calibri"/>
              </a:rPr>
              <a:t> </a:t>
            </a:r>
            <a:r>
              <a:rPr dirty="0">
                <a:latin typeface="Calibri"/>
                <a:cs typeface="Calibri"/>
              </a:rPr>
              <a:t>de</a:t>
            </a:r>
            <a:r>
              <a:rPr spc="-55" dirty="0">
                <a:latin typeface="Calibri"/>
                <a:cs typeface="Calibri"/>
              </a:rPr>
              <a:t> </a:t>
            </a:r>
            <a:r>
              <a:rPr dirty="0">
                <a:latin typeface="Calibri"/>
                <a:cs typeface="Calibri"/>
              </a:rPr>
              <a:t>las</a:t>
            </a:r>
            <a:r>
              <a:rPr spc="-60" dirty="0">
                <a:latin typeface="Calibri"/>
                <a:cs typeface="Calibri"/>
              </a:rPr>
              <a:t> </a:t>
            </a:r>
            <a:r>
              <a:rPr dirty="0">
                <a:latin typeface="Calibri"/>
                <a:cs typeface="Calibri"/>
              </a:rPr>
              <a:t>distancias</a:t>
            </a:r>
            <a:r>
              <a:rPr spc="-50" dirty="0">
                <a:latin typeface="Calibri"/>
                <a:cs typeface="Calibri"/>
              </a:rPr>
              <a:t> </a:t>
            </a:r>
            <a:r>
              <a:rPr dirty="0">
                <a:latin typeface="Calibri"/>
                <a:cs typeface="Calibri"/>
              </a:rPr>
              <a:t>que</a:t>
            </a:r>
            <a:r>
              <a:rPr spc="-45" dirty="0">
                <a:latin typeface="Calibri"/>
                <a:cs typeface="Calibri"/>
              </a:rPr>
              <a:t> </a:t>
            </a:r>
            <a:r>
              <a:rPr dirty="0">
                <a:latin typeface="Calibri"/>
                <a:cs typeface="Calibri"/>
              </a:rPr>
              <a:t>hay</a:t>
            </a:r>
            <a:r>
              <a:rPr spc="-55" dirty="0">
                <a:latin typeface="Calibri"/>
                <a:cs typeface="Calibri"/>
              </a:rPr>
              <a:t> </a:t>
            </a:r>
            <a:r>
              <a:rPr dirty="0">
                <a:latin typeface="Calibri"/>
                <a:cs typeface="Calibri"/>
              </a:rPr>
              <a:t>entre</a:t>
            </a:r>
            <a:r>
              <a:rPr spc="-45" dirty="0">
                <a:latin typeface="Calibri"/>
                <a:cs typeface="Calibri"/>
              </a:rPr>
              <a:t> </a:t>
            </a:r>
            <a:r>
              <a:rPr spc="-25" dirty="0">
                <a:latin typeface="Calibri"/>
                <a:cs typeface="Calibri"/>
              </a:rPr>
              <a:t>los </a:t>
            </a:r>
            <a:r>
              <a:rPr dirty="0">
                <a:latin typeface="Calibri"/>
                <a:cs typeface="Calibri"/>
              </a:rPr>
              <a:t>centros</a:t>
            </a:r>
            <a:r>
              <a:rPr spc="-45" dirty="0">
                <a:latin typeface="Calibri"/>
                <a:cs typeface="Calibri"/>
              </a:rPr>
              <a:t> </a:t>
            </a:r>
            <a:r>
              <a:rPr dirty="0">
                <a:latin typeface="Calibri"/>
                <a:cs typeface="Calibri"/>
              </a:rPr>
              <a:t>de</a:t>
            </a:r>
            <a:r>
              <a:rPr spc="-35" dirty="0">
                <a:latin typeface="Calibri"/>
                <a:cs typeface="Calibri"/>
              </a:rPr>
              <a:t> </a:t>
            </a:r>
            <a:r>
              <a:rPr spc="-10" dirty="0">
                <a:latin typeface="Calibri"/>
                <a:cs typeface="Calibri"/>
              </a:rPr>
              <a:t>gravedad</a:t>
            </a:r>
            <a:r>
              <a:rPr spc="-50" dirty="0">
                <a:latin typeface="Calibri"/>
                <a:cs typeface="Calibri"/>
              </a:rPr>
              <a:t> </a:t>
            </a:r>
            <a:r>
              <a:rPr dirty="0">
                <a:latin typeface="Calibri"/>
                <a:cs typeface="Calibri"/>
              </a:rPr>
              <a:t>de</a:t>
            </a:r>
            <a:r>
              <a:rPr spc="-20" dirty="0">
                <a:latin typeface="Calibri"/>
                <a:cs typeface="Calibri"/>
              </a:rPr>
              <a:t> </a:t>
            </a:r>
            <a:r>
              <a:rPr dirty="0">
                <a:latin typeface="Calibri"/>
                <a:cs typeface="Calibri"/>
              </a:rPr>
              <a:t>los</a:t>
            </a:r>
            <a:r>
              <a:rPr spc="-45" dirty="0">
                <a:latin typeface="Calibri"/>
                <a:cs typeface="Calibri"/>
              </a:rPr>
              <a:t> </a:t>
            </a:r>
            <a:r>
              <a:rPr spc="-10" dirty="0">
                <a:latin typeface="Calibri"/>
                <a:cs typeface="Calibri"/>
              </a:rPr>
              <a:t>clusters</a:t>
            </a:r>
            <a:endParaRPr>
              <a:latin typeface="Calibri"/>
              <a:cs typeface="Calibri"/>
            </a:endParaRPr>
          </a:p>
        </p:txBody>
      </p:sp>
      <p:sp>
        <p:nvSpPr>
          <p:cNvPr id="11" name="object 11"/>
          <p:cNvSpPr txBox="1"/>
          <p:nvPr/>
        </p:nvSpPr>
        <p:spPr>
          <a:xfrm>
            <a:off x="7344536" y="2710688"/>
            <a:ext cx="351790" cy="215444"/>
          </a:xfrm>
          <a:prstGeom prst="rect">
            <a:avLst/>
          </a:prstGeom>
        </p:spPr>
        <p:txBody>
          <a:bodyPr vert="horz" wrap="square" lIns="0" tIns="15240" rIns="0" bIns="0" rtlCol="0">
            <a:spAutoFit/>
          </a:bodyPr>
          <a:lstStyle/>
          <a:p>
            <a:pPr marL="12700">
              <a:spcBef>
                <a:spcPts val="120"/>
              </a:spcBef>
            </a:pPr>
            <a:r>
              <a:rPr sz="1300" spc="-25" dirty="0">
                <a:latin typeface="Cambria Math"/>
                <a:cs typeface="Cambria Math"/>
              </a:rPr>
              <a:t>𝑘=1</a:t>
            </a:r>
            <a:endParaRPr sz="1300">
              <a:latin typeface="Cambria Math"/>
              <a:cs typeface="Cambria Math"/>
            </a:endParaRPr>
          </a:p>
        </p:txBody>
      </p:sp>
      <p:sp>
        <p:nvSpPr>
          <p:cNvPr id="12" name="object 12"/>
          <p:cNvSpPr txBox="1"/>
          <p:nvPr/>
        </p:nvSpPr>
        <p:spPr>
          <a:xfrm>
            <a:off x="6365114" y="2594864"/>
            <a:ext cx="1132205" cy="299720"/>
          </a:xfrm>
          <a:prstGeom prst="rect">
            <a:avLst/>
          </a:prstGeom>
        </p:spPr>
        <p:txBody>
          <a:bodyPr vert="horz" wrap="square" lIns="0" tIns="12700" rIns="0" bIns="0" rtlCol="0">
            <a:spAutoFit/>
          </a:bodyPr>
          <a:lstStyle/>
          <a:p>
            <a:pPr marL="38100">
              <a:spcBef>
                <a:spcPts val="100"/>
              </a:spcBef>
            </a:pPr>
            <a:r>
              <a:rPr dirty="0">
                <a:latin typeface="Cambria Math"/>
                <a:cs typeface="Cambria Math"/>
              </a:rPr>
              <a:t>𝐵(𝑃)</a:t>
            </a:r>
            <a:r>
              <a:rPr spc="120" dirty="0">
                <a:latin typeface="Cambria Math"/>
                <a:cs typeface="Cambria Math"/>
              </a:rPr>
              <a:t> </a:t>
            </a:r>
            <a:r>
              <a:rPr dirty="0">
                <a:latin typeface="Cambria Math"/>
                <a:cs typeface="Cambria Math"/>
              </a:rPr>
              <a:t>=</a:t>
            </a:r>
            <a:r>
              <a:rPr spc="130" dirty="0">
                <a:latin typeface="Cambria Math"/>
                <a:cs typeface="Cambria Math"/>
              </a:rPr>
              <a:t> </a:t>
            </a:r>
            <a:r>
              <a:rPr sz="2700" spc="-37" baseline="1543" dirty="0">
                <a:latin typeface="Cambria Math"/>
                <a:cs typeface="Cambria Math"/>
              </a:rPr>
              <a:t>∑</a:t>
            </a:r>
            <a:r>
              <a:rPr sz="1950" spc="-37" baseline="29914" dirty="0">
                <a:latin typeface="Cambria Math"/>
                <a:cs typeface="Cambria Math"/>
              </a:rPr>
              <a:t>𝑘</a:t>
            </a:r>
            <a:endParaRPr sz="1950" baseline="29914">
              <a:latin typeface="Cambria Math"/>
              <a:cs typeface="Cambria Math"/>
            </a:endParaRPr>
          </a:p>
        </p:txBody>
      </p:sp>
      <p:sp>
        <p:nvSpPr>
          <p:cNvPr id="13" name="object 13"/>
          <p:cNvSpPr/>
          <p:nvPr/>
        </p:nvSpPr>
        <p:spPr>
          <a:xfrm>
            <a:off x="7719186" y="2762376"/>
            <a:ext cx="302260" cy="15240"/>
          </a:xfrm>
          <a:custGeom>
            <a:avLst/>
            <a:gdLst/>
            <a:ahLst/>
            <a:cxnLst/>
            <a:rect l="l" t="t" r="r" b="b"/>
            <a:pathLst>
              <a:path w="302260" h="15239">
                <a:moveTo>
                  <a:pt x="301751" y="0"/>
                </a:moveTo>
                <a:lnTo>
                  <a:pt x="0" y="0"/>
                </a:lnTo>
                <a:lnTo>
                  <a:pt x="0" y="15239"/>
                </a:lnTo>
                <a:lnTo>
                  <a:pt x="301751" y="15239"/>
                </a:lnTo>
                <a:lnTo>
                  <a:pt x="301751" y="0"/>
                </a:lnTo>
                <a:close/>
              </a:path>
            </a:pathLst>
          </a:custGeom>
          <a:solidFill>
            <a:srgbClr val="000000"/>
          </a:solidFill>
        </p:spPr>
        <p:txBody>
          <a:bodyPr wrap="square" lIns="0" tIns="0" rIns="0" bIns="0" rtlCol="0"/>
          <a:lstStyle/>
          <a:p>
            <a:endParaRPr/>
          </a:p>
        </p:txBody>
      </p:sp>
      <p:sp>
        <p:nvSpPr>
          <p:cNvPr id="14" name="object 14"/>
          <p:cNvSpPr txBox="1"/>
          <p:nvPr/>
        </p:nvSpPr>
        <p:spPr>
          <a:xfrm>
            <a:off x="7802117" y="2770124"/>
            <a:ext cx="134620" cy="215444"/>
          </a:xfrm>
          <a:prstGeom prst="rect">
            <a:avLst/>
          </a:prstGeom>
        </p:spPr>
        <p:txBody>
          <a:bodyPr vert="horz" wrap="square" lIns="0" tIns="15240" rIns="0" bIns="0" rtlCol="0">
            <a:spAutoFit/>
          </a:bodyPr>
          <a:lstStyle/>
          <a:p>
            <a:pPr marL="12700">
              <a:spcBef>
                <a:spcPts val="120"/>
              </a:spcBef>
            </a:pPr>
            <a:r>
              <a:rPr sz="1300" spc="55" dirty="0">
                <a:latin typeface="Cambria Math"/>
                <a:cs typeface="Cambria Math"/>
              </a:rPr>
              <a:t>𝑛</a:t>
            </a:r>
            <a:endParaRPr sz="1300">
              <a:latin typeface="Cambria Math"/>
              <a:cs typeface="Cambria Math"/>
            </a:endParaRPr>
          </a:p>
        </p:txBody>
      </p:sp>
      <p:sp>
        <p:nvSpPr>
          <p:cNvPr id="15" name="object 15"/>
          <p:cNvSpPr/>
          <p:nvPr/>
        </p:nvSpPr>
        <p:spPr>
          <a:xfrm>
            <a:off x="8911081" y="2666746"/>
            <a:ext cx="17780" cy="207645"/>
          </a:xfrm>
          <a:custGeom>
            <a:avLst/>
            <a:gdLst/>
            <a:ahLst/>
            <a:cxnLst/>
            <a:rect l="l" t="t" r="r" b="b"/>
            <a:pathLst>
              <a:path w="17779" h="207644">
                <a:moveTo>
                  <a:pt x="17272" y="0"/>
                </a:moveTo>
                <a:lnTo>
                  <a:pt x="0" y="0"/>
                </a:lnTo>
                <a:lnTo>
                  <a:pt x="0" y="207644"/>
                </a:lnTo>
                <a:lnTo>
                  <a:pt x="17272" y="207644"/>
                </a:lnTo>
                <a:lnTo>
                  <a:pt x="17272" y="0"/>
                </a:lnTo>
                <a:close/>
              </a:path>
            </a:pathLst>
          </a:custGeom>
          <a:solidFill>
            <a:srgbClr val="000000"/>
          </a:solidFill>
        </p:spPr>
        <p:txBody>
          <a:bodyPr wrap="square" lIns="0" tIns="0" rIns="0" bIns="0" rtlCol="0"/>
          <a:lstStyle/>
          <a:p>
            <a:endParaRPr/>
          </a:p>
        </p:txBody>
      </p:sp>
      <p:sp>
        <p:nvSpPr>
          <p:cNvPr id="16" name="object 16"/>
          <p:cNvSpPr/>
          <p:nvPr/>
        </p:nvSpPr>
        <p:spPr>
          <a:xfrm>
            <a:off x="8173466" y="2666746"/>
            <a:ext cx="17780" cy="207645"/>
          </a:xfrm>
          <a:custGeom>
            <a:avLst/>
            <a:gdLst/>
            <a:ahLst/>
            <a:cxnLst/>
            <a:rect l="l" t="t" r="r" b="b"/>
            <a:pathLst>
              <a:path w="17779" h="207644">
                <a:moveTo>
                  <a:pt x="17272" y="0"/>
                </a:moveTo>
                <a:lnTo>
                  <a:pt x="0" y="0"/>
                </a:lnTo>
                <a:lnTo>
                  <a:pt x="0" y="207644"/>
                </a:lnTo>
                <a:lnTo>
                  <a:pt x="17272" y="207644"/>
                </a:lnTo>
                <a:lnTo>
                  <a:pt x="17272" y="0"/>
                </a:lnTo>
                <a:close/>
              </a:path>
            </a:pathLst>
          </a:custGeom>
          <a:solidFill>
            <a:srgbClr val="000000"/>
          </a:solidFill>
        </p:spPr>
        <p:txBody>
          <a:bodyPr wrap="square" lIns="0" tIns="0" rIns="0" bIns="0" rtlCol="0"/>
          <a:lstStyle/>
          <a:p>
            <a:endParaRPr/>
          </a:p>
        </p:txBody>
      </p:sp>
      <p:sp>
        <p:nvSpPr>
          <p:cNvPr id="17" name="object 17"/>
          <p:cNvSpPr txBox="1"/>
          <p:nvPr/>
        </p:nvSpPr>
        <p:spPr>
          <a:xfrm>
            <a:off x="7682229" y="2460752"/>
            <a:ext cx="715010" cy="299720"/>
          </a:xfrm>
          <a:prstGeom prst="rect">
            <a:avLst/>
          </a:prstGeom>
        </p:spPr>
        <p:txBody>
          <a:bodyPr vert="horz" wrap="square" lIns="0" tIns="12700" rIns="0" bIns="0" rtlCol="0">
            <a:spAutoFit/>
          </a:bodyPr>
          <a:lstStyle/>
          <a:p>
            <a:pPr marL="38100">
              <a:spcBef>
                <a:spcPts val="100"/>
              </a:spcBef>
            </a:pPr>
            <a:r>
              <a:rPr sz="1300" spc="50" dirty="0">
                <a:latin typeface="Cambria Math"/>
                <a:cs typeface="Cambria Math"/>
              </a:rPr>
              <a:t>|𝐶</a:t>
            </a:r>
            <a:r>
              <a:rPr sz="1575" spc="75" baseline="-15873" dirty="0">
                <a:latin typeface="Cambria Math"/>
                <a:cs typeface="Cambria Math"/>
              </a:rPr>
              <a:t>𝑘</a:t>
            </a:r>
            <a:r>
              <a:rPr sz="1300" spc="50" dirty="0">
                <a:latin typeface="Cambria Math"/>
                <a:cs typeface="Cambria Math"/>
              </a:rPr>
              <a:t>|</a:t>
            </a:r>
            <a:r>
              <a:rPr sz="1300" spc="100" dirty="0">
                <a:latin typeface="Cambria Math"/>
                <a:cs typeface="Cambria Math"/>
              </a:rPr>
              <a:t> </a:t>
            </a:r>
            <a:r>
              <a:rPr sz="2700" baseline="-32407" dirty="0">
                <a:latin typeface="Cambria Math"/>
                <a:cs typeface="Cambria Math"/>
              </a:rPr>
              <a:t>|</a:t>
            </a:r>
            <a:r>
              <a:rPr sz="2700" spc="254" baseline="-32407" dirty="0">
                <a:latin typeface="Cambria Math"/>
                <a:cs typeface="Cambria Math"/>
              </a:rPr>
              <a:t> </a:t>
            </a:r>
            <a:r>
              <a:rPr sz="2700" spc="-75" baseline="-32407" dirty="0">
                <a:latin typeface="Cambria Math"/>
                <a:cs typeface="Cambria Math"/>
              </a:rPr>
              <a:t>𝑔</a:t>
            </a:r>
            <a:endParaRPr sz="2700" baseline="-32407">
              <a:latin typeface="Cambria Math"/>
              <a:cs typeface="Cambria Math"/>
            </a:endParaRPr>
          </a:p>
        </p:txBody>
      </p:sp>
      <p:sp>
        <p:nvSpPr>
          <p:cNvPr id="21" name="object 21"/>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75</a:t>
            </a:fld>
            <a:endParaRPr spc="-25" dirty="0"/>
          </a:p>
        </p:txBody>
      </p:sp>
      <p:sp>
        <p:nvSpPr>
          <p:cNvPr id="18" name="object 18"/>
          <p:cNvSpPr txBox="1"/>
          <p:nvPr/>
        </p:nvSpPr>
        <p:spPr>
          <a:xfrm>
            <a:off x="8338566" y="2703068"/>
            <a:ext cx="127000" cy="215444"/>
          </a:xfrm>
          <a:prstGeom prst="rect">
            <a:avLst/>
          </a:prstGeom>
        </p:spPr>
        <p:txBody>
          <a:bodyPr vert="horz" wrap="square" lIns="0" tIns="15240" rIns="0" bIns="0" rtlCol="0">
            <a:spAutoFit/>
          </a:bodyPr>
          <a:lstStyle/>
          <a:p>
            <a:pPr marL="12700">
              <a:spcBef>
                <a:spcPts val="120"/>
              </a:spcBef>
            </a:pPr>
            <a:r>
              <a:rPr sz="1300" spc="35" dirty="0">
                <a:latin typeface="Cambria Math"/>
                <a:cs typeface="Cambria Math"/>
              </a:rPr>
              <a:t>𝑘</a:t>
            </a:r>
            <a:endParaRPr sz="1300">
              <a:latin typeface="Cambria Math"/>
              <a:cs typeface="Cambria Math"/>
            </a:endParaRPr>
          </a:p>
        </p:txBody>
      </p:sp>
      <p:sp>
        <p:nvSpPr>
          <p:cNvPr id="19" name="object 19"/>
          <p:cNvSpPr txBox="1"/>
          <p:nvPr/>
        </p:nvSpPr>
        <p:spPr>
          <a:xfrm>
            <a:off x="8479281" y="2594864"/>
            <a:ext cx="685800" cy="299720"/>
          </a:xfrm>
          <a:prstGeom prst="rect">
            <a:avLst/>
          </a:prstGeom>
        </p:spPr>
        <p:txBody>
          <a:bodyPr vert="horz" wrap="square" lIns="0" tIns="12700" rIns="0" bIns="0" rtlCol="0">
            <a:spAutoFit/>
          </a:bodyPr>
          <a:lstStyle/>
          <a:p>
            <a:pPr marL="38100">
              <a:spcBef>
                <a:spcPts val="100"/>
              </a:spcBef>
            </a:pPr>
            <a:r>
              <a:rPr dirty="0">
                <a:latin typeface="Cambria Math"/>
                <a:cs typeface="Cambria Math"/>
              </a:rPr>
              <a:t>− 𝑔</a:t>
            </a:r>
            <a:r>
              <a:rPr spc="204" dirty="0">
                <a:latin typeface="Cambria Math"/>
                <a:cs typeface="Cambria Math"/>
              </a:rPr>
              <a:t> </a:t>
            </a:r>
            <a:r>
              <a:rPr spc="-25" dirty="0">
                <a:latin typeface="Cambria Math"/>
                <a:cs typeface="Cambria Math"/>
              </a:rPr>
              <a:t>|</a:t>
            </a:r>
            <a:r>
              <a:rPr sz="1950" spc="-37" baseline="27777" dirty="0">
                <a:latin typeface="Cambria Math"/>
                <a:cs typeface="Cambria Math"/>
              </a:rPr>
              <a:t>2</a:t>
            </a:r>
            <a:endParaRPr sz="1950" baseline="27777">
              <a:latin typeface="Cambria Math"/>
              <a:cs typeface="Cambria Math"/>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1950" y="338708"/>
            <a:ext cx="4578349" cy="554191"/>
          </a:xfrm>
          <a:prstGeom prst="rect">
            <a:avLst/>
          </a:prstGeom>
        </p:spPr>
        <p:txBody>
          <a:bodyPr vert="horz" wrap="square" lIns="0" tIns="67945" rIns="0" bIns="0" rtlCol="0">
            <a:spAutoFit/>
          </a:bodyPr>
          <a:lstStyle/>
          <a:p>
            <a:pPr marL="12700" marR="5080">
              <a:lnSpc>
                <a:spcPts val="3460"/>
              </a:lnSpc>
              <a:spcBef>
                <a:spcPts val="535"/>
              </a:spcBef>
            </a:pPr>
            <a:r>
              <a:rPr spc="-10" dirty="0">
                <a:solidFill>
                  <a:schemeClr val="accent3">
                    <a:lumMod val="75000"/>
                  </a:schemeClr>
                </a:solidFill>
              </a:rPr>
              <a:t>Inercia </a:t>
            </a:r>
            <a:r>
              <a:rPr spc="-45" dirty="0">
                <a:solidFill>
                  <a:schemeClr val="accent3">
                    <a:lumMod val="75000"/>
                  </a:schemeClr>
                </a:solidFill>
              </a:rPr>
              <a:t>Intra-</a:t>
            </a:r>
            <a:r>
              <a:rPr spc="-20" dirty="0">
                <a:solidFill>
                  <a:schemeClr val="accent3">
                    <a:lumMod val="75000"/>
                  </a:schemeClr>
                </a:solidFill>
              </a:rPr>
              <a:t>Clases</a:t>
            </a:r>
          </a:p>
        </p:txBody>
      </p:sp>
      <p:sp>
        <p:nvSpPr>
          <p:cNvPr id="4" name="object 4"/>
          <p:cNvSpPr txBox="1"/>
          <p:nvPr/>
        </p:nvSpPr>
        <p:spPr>
          <a:xfrm>
            <a:off x="6325361" y="817245"/>
            <a:ext cx="1840230" cy="516890"/>
          </a:xfrm>
          <a:prstGeom prst="rect">
            <a:avLst/>
          </a:prstGeom>
        </p:spPr>
        <p:txBody>
          <a:bodyPr vert="horz" wrap="square" lIns="0" tIns="12700" rIns="0" bIns="0" rtlCol="0">
            <a:spAutoFit/>
          </a:bodyPr>
          <a:lstStyle/>
          <a:p>
            <a:pPr algn="ctr">
              <a:spcBef>
                <a:spcPts val="100"/>
              </a:spcBef>
            </a:pPr>
            <a:r>
              <a:rPr b="1" i="1" dirty="0">
                <a:latin typeface="Calibri"/>
                <a:cs typeface="Calibri"/>
              </a:rPr>
              <a:t>Inercia</a:t>
            </a:r>
            <a:r>
              <a:rPr b="1" i="1" spc="5" dirty="0">
                <a:latin typeface="Calibri"/>
                <a:cs typeface="Calibri"/>
              </a:rPr>
              <a:t> </a:t>
            </a:r>
            <a:r>
              <a:rPr b="1" i="1" spc="-10" dirty="0">
                <a:latin typeface="Calibri"/>
                <a:cs typeface="Calibri"/>
              </a:rPr>
              <a:t>Intra-Clases</a:t>
            </a:r>
            <a:endParaRPr>
              <a:latin typeface="Calibri"/>
              <a:cs typeface="Calibri"/>
            </a:endParaRPr>
          </a:p>
          <a:p>
            <a:pPr marL="32384" algn="ctr">
              <a:spcBef>
                <a:spcPts val="25"/>
              </a:spcBef>
            </a:pPr>
            <a:r>
              <a:rPr sz="1400" b="1" i="1" dirty="0">
                <a:latin typeface="Calibri"/>
                <a:cs typeface="Calibri"/>
              </a:rPr>
              <a:t>(Within</a:t>
            </a:r>
            <a:r>
              <a:rPr sz="1400" b="1" i="1" spc="-40" dirty="0">
                <a:latin typeface="Calibri"/>
                <a:cs typeface="Calibri"/>
              </a:rPr>
              <a:t> </a:t>
            </a:r>
            <a:r>
              <a:rPr sz="1400" b="1" i="1" spc="-10" dirty="0">
                <a:latin typeface="Calibri"/>
                <a:cs typeface="Calibri"/>
              </a:rPr>
              <a:t>Partitions)</a:t>
            </a:r>
            <a:endParaRPr sz="1400">
              <a:latin typeface="Calibri"/>
              <a:cs typeface="Calibri"/>
            </a:endParaRPr>
          </a:p>
        </p:txBody>
      </p:sp>
      <p:sp>
        <p:nvSpPr>
          <p:cNvPr id="5" name="object 5"/>
          <p:cNvSpPr txBox="1"/>
          <p:nvPr/>
        </p:nvSpPr>
        <p:spPr>
          <a:xfrm>
            <a:off x="6162167" y="3330703"/>
            <a:ext cx="3872865" cy="2619375"/>
          </a:xfrm>
          <a:prstGeom prst="rect">
            <a:avLst/>
          </a:prstGeom>
        </p:spPr>
        <p:txBody>
          <a:bodyPr vert="horz" wrap="square" lIns="0" tIns="12065" rIns="0" bIns="0" rtlCol="0">
            <a:spAutoFit/>
          </a:bodyPr>
          <a:lstStyle/>
          <a:p>
            <a:pPr marL="60325">
              <a:spcBef>
                <a:spcPts val="95"/>
              </a:spcBef>
            </a:pPr>
            <a:r>
              <a:rPr sz="1600" dirty="0">
                <a:latin typeface="Calibri"/>
                <a:cs typeface="Calibri"/>
              </a:rPr>
              <a:t>En</a:t>
            </a:r>
            <a:r>
              <a:rPr sz="1600" spc="-15" dirty="0">
                <a:latin typeface="Calibri"/>
                <a:cs typeface="Calibri"/>
              </a:rPr>
              <a:t> </a:t>
            </a:r>
            <a:r>
              <a:rPr sz="1600" spc="-10" dirty="0">
                <a:latin typeface="Calibri"/>
                <a:cs typeface="Calibri"/>
              </a:rPr>
              <a:t>donde:</a:t>
            </a:r>
            <a:endParaRPr sz="1600">
              <a:latin typeface="Calibri"/>
              <a:cs typeface="Calibri"/>
            </a:endParaRPr>
          </a:p>
          <a:p>
            <a:pPr marL="96520">
              <a:spcBef>
                <a:spcPts val="1830"/>
              </a:spcBef>
            </a:pPr>
            <a:r>
              <a:rPr sz="1600" dirty="0">
                <a:latin typeface="Cambria Math"/>
                <a:cs typeface="Cambria Math"/>
              </a:rPr>
              <a:t>𝑛</a:t>
            </a:r>
            <a:r>
              <a:rPr sz="1600" spc="80" dirty="0">
                <a:latin typeface="Cambria Math"/>
                <a:cs typeface="Cambria Math"/>
              </a:rPr>
              <a:t> </a:t>
            </a:r>
            <a:r>
              <a:rPr sz="1600" dirty="0">
                <a:latin typeface="Cambria Math"/>
                <a:cs typeface="Cambria Math"/>
              </a:rPr>
              <a:t>=</a:t>
            </a:r>
            <a:r>
              <a:rPr sz="1600" spc="70" dirty="0">
                <a:latin typeface="Cambria Math"/>
                <a:cs typeface="Cambria Math"/>
              </a:rPr>
              <a:t> </a:t>
            </a:r>
            <a:r>
              <a:rPr sz="1600" dirty="0">
                <a:latin typeface="Cambria Math"/>
                <a:cs typeface="Cambria Math"/>
              </a:rPr>
              <a:t>Cantidad</a:t>
            </a:r>
            <a:r>
              <a:rPr sz="1600" spc="-5" dirty="0">
                <a:latin typeface="Cambria Math"/>
                <a:cs typeface="Cambria Math"/>
              </a:rPr>
              <a:t> </a:t>
            </a:r>
            <a:r>
              <a:rPr sz="1600" dirty="0">
                <a:latin typeface="Cambria Math"/>
                <a:cs typeface="Cambria Math"/>
              </a:rPr>
              <a:t>de</a:t>
            </a:r>
            <a:r>
              <a:rPr sz="1600" spc="-25" dirty="0">
                <a:latin typeface="Cambria Math"/>
                <a:cs typeface="Cambria Math"/>
              </a:rPr>
              <a:t> </a:t>
            </a:r>
            <a:r>
              <a:rPr sz="1600" spc="-10" dirty="0">
                <a:latin typeface="Cambria Math"/>
                <a:cs typeface="Cambria Math"/>
              </a:rPr>
              <a:t>individuos</a:t>
            </a:r>
            <a:endParaRPr sz="1600">
              <a:latin typeface="Cambria Math"/>
              <a:cs typeface="Cambria Math"/>
            </a:endParaRPr>
          </a:p>
          <a:p>
            <a:pPr marL="90805">
              <a:spcBef>
                <a:spcPts val="1825"/>
              </a:spcBef>
            </a:pPr>
            <a:r>
              <a:rPr sz="1600" dirty="0">
                <a:latin typeface="Cambria Math"/>
                <a:cs typeface="Cambria Math"/>
              </a:rPr>
              <a:t>𝑘</a:t>
            </a:r>
            <a:r>
              <a:rPr sz="1600" spc="120" dirty="0">
                <a:latin typeface="Cambria Math"/>
                <a:cs typeface="Cambria Math"/>
              </a:rPr>
              <a:t> </a:t>
            </a:r>
            <a:r>
              <a:rPr sz="1600" dirty="0">
                <a:latin typeface="Cambria Math"/>
                <a:cs typeface="Cambria Math"/>
              </a:rPr>
              <a:t>=</a:t>
            </a:r>
            <a:r>
              <a:rPr sz="1600" spc="70" dirty="0">
                <a:latin typeface="Cambria Math"/>
                <a:cs typeface="Cambria Math"/>
              </a:rPr>
              <a:t> </a:t>
            </a:r>
            <a:r>
              <a:rPr sz="1600" dirty="0">
                <a:latin typeface="Cambria Math"/>
                <a:cs typeface="Cambria Math"/>
              </a:rPr>
              <a:t>Es</a:t>
            </a:r>
            <a:r>
              <a:rPr sz="1600" spc="-25" dirty="0">
                <a:latin typeface="Cambria Math"/>
                <a:cs typeface="Cambria Math"/>
              </a:rPr>
              <a:t> </a:t>
            </a:r>
            <a:r>
              <a:rPr sz="1600" dirty="0">
                <a:latin typeface="Cambria Math"/>
                <a:cs typeface="Cambria Math"/>
              </a:rPr>
              <a:t>el</a:t>
            </a:r>
            <a:r>
              <a:rPr sz="1600" spc="-10" dirty="0">
                <a:latin typeface="Cambria Math"/>
                <a:cs typeface="Cambria Math"/>
              </a:rPr>
              <a:t> </a:t>
            </a:r>
            <a:r>
              <a:rPr sz="1600" dirty="0">
                <a:latin typeface="Cambria Math"/>
                <a:cs typeface="Cambria Math"/>
              </a:rPr>
              <a:t>número</a:t>
            </a:r>
            <a:r>
              <a:rPr sz="1600" spc="-5" dirty="0">
                <a:latin typeface="Cambria Math"/>
                <a:cs typeface="Cambria Math"/>
              </a:rPr>
              <a:t> </a:t>
            </a:r>
            <a:r>
              <a:rPr sz="1600" dirty="0">
                <a:latin typeface="Cambria Math"/>
                <a:cs typeface="Cambria Math"/>
              </a:rPr>
              <a:t>de</a:t>
            </a:r>
            <a:r>
              <a:rPr sz="1600" spc="-20" dirty="0">
                <a:latin typeface="Cambria Math"/>
                <a:cs typeface="Cambria Math"/>
              </a:rPr>
              <a:t> </a:t>
            </a:r>
            <a:r>
              <a:rPr sz="1600" spc="-10" dirty="0">
                <a:latin typeface="Cambria Math"/>
                <a:cs typeface="Cambria Math"/>
              </a:rPr>
              <a:t>Clusters</a:t>
            </a:r>
            <a:endParaRPr sz="1600">
              <a:latin typeface="Cambria Math"/>
              <a:cs typeface="Cambria Math"/>
            </a:endParaRPr>
          </a:p>
          <a:p>
            <a:pPr marL="76200">
              <a:spcBef>
                <a:spcPts val="1475"/>
              </a:spcBef>
            </a:pPr>
            <a:r>
              <a:rPr sz="1600" dirty="0">
                <a:latin typeface="Cambria Math"/>
                <a:cs typeface="Cambria Math"/>
              </a:rPr>
              <a:t>𝐶</a:t>
            </a:r>
            <a:r>
              <a:rPr sz="1725" baseline="-14492" dirty="0">
                <a:latin typeface="Cambria Math"/>
                <a:cs typeface="Cambria Math"/>
              </a:rPr>
              <a:t>𝑘</a:t>
            </a:r>
            <a:r>
              <a:rPr sz="1725" spc="277" baseline="-14492" dirty="0">
                <a:latin typeface="Cambria Math"/>
                <a:cs typeface="Cambria Math"/>
              </a:rPr>
              <a:t> </a:t>
            </a:r>
            <a:r>
              <a:rPr sz="1600" dirty="0">
                <a:latin typeface="Calibri"/>
                <a:cs typeface="Calibri"/>
              </a:rPr>
              <a:t>=</a:t>
            </a:r>
            <a:r>
              <a:rPr sz="1600" spc="-20" dirty="0">
                <a:latin typeface="Calibri"/>
                <a:cs typeface="Calibri"/>
              </a:rPr>
              <a:t> </a:t>
            </a:r>
            <a:r>
              <a:rPr sz="1600" dirty="0">
                <a:latin typeface="Calibri"/>
                <a:cs typeface="Calibri"/>
              </a:rPr>
              <a:t>Es</a:t>
            </a:r>
            <a:r>
              <a:rPr sz="1600" spc="-15" dirty="0">
                <a:latin typeface="Calibri"/>
                <a:cs typeface="Calibri"/>
              </a:rPr>
              <a:t> </a:t>
            </a:r>
            <a:r>
              <a:rPr sz="1600" dirty="0">
                <a:latin typeface="Calibri"/>
                <a:cs typeface="Calibri"/>
              </a:rPr>
              <a:t>el</a:t>
            </a:r>
            <a:r>
              <a:rPr sz="1600" spc="-30" dirty="0">
                <a:latin typeface="Calibri"/>
                <a:cs typeface="Calibri"/>
              </a:rPr>
              <a:t> </a:t>
            </a:r>
            <a:r>
              <a:rPr sz="1600" spc="-10" dirty="0">
                <a:latin typeface="Calibri"/>
                <a:cs typeface="Calibri"/>
              </a:rPr>
              <a:t>k-</a:t>
            </a:r>
            <a:r>
              <a:rPr sz="1600" dirty="0">
                <a:latin typeface="Calibri"/>
                <a:cs typeface="Calibri"/>
              </a:rPr>
              <a:t>ésimo</a:t>
            </a:r>
            <a:r>
              <a:rPr sz="1600" spc="-15" dirty="0">
                <a:latin typeface="Calibri"/>
                <a:cs typeface="Calibri"/>
              </a:rPr>
              <a:t> </a:t>
            </a:r>
            <a:r>
              <a:rPr sz="1600" spc="-10" dirty="0">
                <a:latin typeface="Calibri"/>
                <a:cs typeface="Calibri"/>
              </a:rPr>
              <a:t>cluster</a:t>
            </a:r>
            <a:endParaRPr sz="1600">
              <a:latin typeface="Calibri"/>
              <a:cs typeface="Calibri"/>
            </a:endParaRPr>
          </a:p>
          <a:p>
            <a:pPr marL="91440">
              <a:spcBef>
                <a:spcPts val="1864"/>
              </a:spcBef>
            </a:pPr>
            <a:r>
              <a:rPr sz="1600" dirty="0">
                <a:latin typeface="Cambria Math"/>
                <a:cs typeface="Cambria Math"/>
              </a:rPr>
              <a:t>𝑥</a:t>
            </a:r>
            <a:r>
              <a:rPr sz="1725" baseline="-14492" dirty="0">
                <a:latin typeface="Cambria Math"/>
                <a:cs typeface="Cambria Math"/>
              </a:rPr>
              <a:t>𝑖</a:t>
            </a:r>
            <a:r>
              <a:rPr sz="1725" spc="270" baseline="-14492" dirty="0">
                <a:latin typeface="Cambria Math"/>
                <a:cs typeface="Cambria Math"/>
              </a:rPr>
              <a:t> </a:t>
            </a:r>
            <a:r>
              <a:rPr sz="1600" dirty="0">
                <a:latin typeface="Calibri"/>
                <a:cs typeface="Calibri"/>
              </a:rPr>
              <a:t>=</a:t>
            </a:r>
            <a:r>
              <a:rPr sz="1600" spc="-20" dirty="0">
                <a:latin typeface="Calibri"/>
                <a:cs typeface="Calibri"/>
              </a:rPr>
              <a:t> </a:t>
            </a:r>
            <a:r>
              <a:rPr sz="1600" dirty="0">
                <a:latin typeface="Calibri"/>
                <a:cs typeface="Calibri"/>
              </a:rPr>
              <a:t>Es</a:t>
            </a:r>
            <a:r>
              <a:rPr sz="1600" spc="-15" dirty="0">
                <a:latin typeface="Calibri"/>
                <a:cs typeface="Calibri"/>
              </a:rPr>
              <a:t> </a:t>
            </a:r>
            <a:r>
              <a:rPr sz="1600" dirty="0">
                <a:latin typeface="Calibri"/>
                <a:cs typeface="Calibri"/>
              </a:rPr>
              <a:t>el</a:t>
            </a:r>
            <a:r>
              <a:rPr sz="1600" spc="-25" dirty="0">
                <a:latin typeface="Calibri"/>
                <a:cs typeface="Calibri"/>
              </a:rPr>
              <a:t> </a:t>
            </a:r>
            <a:r>
              <a:rPr sz="1600" dirty="0">
                <a:latin typeface="Calibri"/>
                <a:cs typeface="Calibri"/>
              </a:rPr>
              <a:t>vector del</a:t>
            </a:r>
            <a:r>
              <a:rPr sz="1600" spc="-35" dirty="0">
                <a:latin typeface="Calibri"/>
                <a:cs typeface="Calibri"/>
              </a:rPr>
              <a:t> </a:t>
            </a:r>
            <a:r>
              <a:rPr sz="1600" dirty="0">
                <a:latin typeface="Calibri"/>
                <a:cs typeface="Calibri"/>
              </a:rPr>
              <a:t>i-ésimo</a:t>
            </a:r>
            <a:r>
              <a:rPr sz="1600" spc="-15" dirty="0">
                <a:latin typeface="Calibri"/>
                <a:cs typeface="Calibri"/>
              </a:rPr>
              <a:t> </a:t>
            </a:r>
            <a:r>
              <a:rPr sz="1600" spc="-10" dirty="0">
                <a:latin typeface="Calibri"/>
                <a:cs typeface="Calibri"/>
              </a:rPr>
              <a:t>individuo</a:t>
            </a:r>
            <a:endParaRPr sz="1600">
              <a:latin typeface="Calibri"/>
              <a:cs typeface="Calibri"/>
            </a:endParaRPr>
          </a:p>
          <a:p>
            <a:pPr marL="91440">
              <a:spcBef>
                <a:spcPts val="1915"/>
              </a:spcBef>
            </a:pPr>
            <a:r>
              <a:rPr sz="1600" dirty="0">
                <a:latin typeface="Cambria Math"/>
                <a:cs typeface="Cambria Math"/>
              </a:rPr>
              <a:t>𝑔</a:t>
            </a:r>
            <a:r>
              <a:rPr sz="1725" baseline="-14492" dirty="0">
                <a:latin typeface="Cambria Math"/>
                <a:cs typeface="Cambria Math"/>
              </a:rPr>
              <a:t>𝑘</a:t>
            </a:r>
            <a:r>
              <a:rPr sz="1725" spc="382" baseline="-14492" dirty="0">
                <a:latin typeface="Cambria Math"/>
                <a:cs typeface="Cambria Math"/>
              </a:rPr>
              <a:t> </a:t>
            </a:r>
            <a:r>
              <a:rPr sz="1600" dirty="0">
                <a:latin typeface="Cambria Math"/>
                <a:cs typeface="Cambria Math"/>
              </a:rPr>
              <a:t>=</a:t>
            </a:r>
            <a:r>
              <a:rPr sz="1600" spc="50" dirty="0">
                <a:latin typeface="Cambria Math"/>
                <a:cs typeface="Cambria Math"/>
              </a:rPr>
              <a:t> </a:t>
            </a:r>
            <a:r>
              <a:rPr sz="1600" dirty="0">
                <a:latin typeface="Cambria Math"/>
                <a:cs typeface="Cambria Math"/>
              </a:rPr>
              <a:t>C</a:t>
            </a:r>
            <a:r>
              <a:rPr sz="1600" dirty="0">
                <a:latin typeface="Calibri"/>
                <a:cs typeface="Calibri"/>
              </a:rPr>
              <a:t>entro</a:t>
            </a:r>
            <a:r>
              <a:rPr sz="1600" spc="-20" dirty="0">
                <a:latin typeface="Calibri"/>
                <a:cs typeface="Calibri"/>
              </a:rPr>
              <a:t> </a:t>
            </a:r>
            <a:r>
              <a:rPr sz="1600" dirty="0">
                <a:latin typeface="Calibri"/>
                <a:cs typeface="Calibri"/>
              </a:rPr>
              <a:t>de</a:t>
            </a:r>
            <a:r>
              <a:rPr sz="1600" spc="-40" dirty="0">
                <a:latin typeface="Calibri"/>
                <a:cs typeface="Calibri"/>
              </a:rPr>
              <a:t> </a:t>
            </a:r>
            <a:r>
              <a:rPr sz="1600" spc="-10" dirty="0">
                <a:latin typeface="Calibri"/>
                <a:cs typeface="Calibri"/>
              </a:rPr>
              <a:t>gravedad</a:t>
            </a:r>
            <a:r>
              <a:rPr sz="1600" spc="-35" dirty="0">
                <a:latin typeface="Calibri"/>
                <a:cs typeface="Calibri"/>
              </a:rPr>
              <a:t> </a:t>
            </a:r>
            <a:r>
              <a:rPr sz="1600" dirty="0">
                <a:latin typeface="Calibri"/>
                <a:cs typeface="Calibri"/>
              </a:rPr>
              <a:t>del</a:t>
            </a:r>
            <a:r>
              <a:rPr sz="1600" spc="-40" dirty="0">
                <a:latin typeface="Calibri"/>
                <a:cs typeface="Calibri"/>
              </a:rPr>
              <a:t> </a:t>
            </a:r>
            <a:r>
              <a:rPr sz="1600" dirty="0">
                <a:latin typeface="Calibri"/>
                <a:cs typeface="Calibri"/>
              </a:rPr>
              <a:t>k-ésimo</a:t>
            </a:r>
            <a:r>
              <a:rPr sz="1600" spc="-20" dirty="0">
                <a:latin typeface="Calibri"/>
                <a:cs typeface="Calibri"/>
              </a:rPr>
              <a:t> </a:t>
            </a:r>
            <a:r>
              <a:rPr sz="1600" spc="-10" dirty="0">
                <a:latin typeface="Calibri"/>
                <a:cs typeface="Calibri"/>
              </a:rPr>
              <a:t>Cluster</a:t>
            </a:r>
            <a:endParaRPr sz="1600">
              <a:latin typeface="Calibri"/>
              <a:cs typeface="Calibri"/>
            </a:endParaRPr>
          </a:p>
        </p:txBody>
      </p:sp>
      <p:sp>
        <p:nvSpPr>
          <p:cNvPr id="6" name="object 6"/>
          <p:cNvSpPr txBox="1"/>
          <p:nvPr/>
        </p:nvSpPr>
        <p:spPr>
          <a:xfrm>
            <a:off x="4940300" y="1482090"/>
            <a:ext cx="5297170" cy="574040"/>
          </a:xfrm>
          <a:prstGeom prst="rect">
            <a:avLst/>
          </a:prstGeom>
        </p:spPr>
        <p:txBody>
          <a:bodyPr vert="horz" wrap="square" lIns="0" tIns="12700" rIns="0" bIns="0" rtlCol="0">
            <a:spAutoFit/>
          </a:bodyPr>
          <a:lstStyle/>
          <a:p>
            <a:pPr marL="12700" marR="5080">
              <a:spcBef>
                <a:spcPts val="100"/>
              </a:spcBef>
            </a:pPr>
            <a:r>
              <a:rPr dirty="0">
                <a:latin typeface="Calibri"/>
                <a:cs typeface="Calibri"/>
              </a:rPr>
              <a:t>Promedio</a:t>
            </a:r>
            <a:r>
              <a:rPr spc="-40" dirty="0">
                <a:latin typeface="Calibri"/>
                <a:cs typeface="Calibri"/>
              </a:rPr>
              <a:t> </a:t>
            </a:r>
            <a:r>
              <a:rPr dirty="0">
                <a:latin typeface="Calibri"/>
                <a:cs typeface="Calibri"/>
              </a:rPr>
              <a:t>de</a:t>
            </a:r>
            <a:r>
              <a:rPr spc="-45" dirty="0">
                <a:latin typeface="Calibri"/>
                <a:cs typeface="Calibri"/>
              </a:rPr>
              <a:t> </a:t>
            </a:r>
            <a:r>
              <a:rPr dirty="0">
                <a:latin typeface="Calibri"/>
                <a:cs typeface="Calibri"/>
              </a:rPr>
              <a:t>las</a:t>
            </a:r>
            <a:r>
              <a:rPr spc="-55" dirty="0">
                <a:latin typeface="Calibri"/>
                <a:cs typeface="Calibri"/>
              </a:rPr>
              <a:t> </a:t>
            </a:r>
            <a:r>
              <a:rPr dirty="0">
                <a:latin typeface="Calibri"/>
                <a:cs typeface="Calibri"/>
              </a:rPr>
              <a:t>distancias</a:t>
            </a:r>
            <a:r>
              <a:rPr spc="-35" dirty="0">
                <a:latin typeface="Calibri"/>
                <a:cs typeface="Calibri"/>
              </a:rPr>
              <a:t> </a:t>
            </a:r>
            <a:r>
              <a:rPr dirty="0">
                <a:latin typeface="Calibri"/>
                <a:cs typeface="Calibri"/>
              </a:rPr>
              <a:t>que</a:t>
            </a:r>
            <a:r>
              <a:rPr spc="-35" dirty="0">
                <a:latin typeface="Calibri"/>
                <a:cs typeface="Calibri"/>
              </a:rPr>
              <a:t> </a:t>
            </a:r>
            <a:r>
              <a:rPr dirty="0">
                <a:latin typeface="Calibri"/>
                <a:cs typeface="Calibri"/>
              </a:rPr>
              <a:t>hay</a:t>
            </a:r>
            <a:r>
              <a:rPr spc="-50" dirty="0">
                <a:latin typeface="Calibri"/>
                <a:cs typeface="Calibri"/>
              </a:rPr>
              <a:t> </a:t>
            </a:r>
            <a:r>
              <a:rPr dirty="0">
                <a:latin typeface="Calibri"/>
                <a:cs typeface="Calibri"/>
              </a:rPr>
              <a:t>entre</a:t>
            </a:r>
            <a:r>
              <a:rPr spc="-35" dirty="0">
                <a:latin typeface="Calibri"/>
                <a:cs typeface="Calibri"/>
              </a:rPr>
              <a:t> </a:t>
            </a:r>
            <a:r>
              <a:rPr dirty="0">
                <a:latin typeface="Calibri"/>
                <a:cs typeface="Calibri"/>
              </a:rPr>
              <a:t>los</a:t>
            </a:r>
            <a:r>
              <a:rPr spc="-50" dirty="0">
                <a:latin typeface="Calibri"/>
                <a:cs typeface="Calibri"/>
              </a:rPr>
              <a:t> </a:t>
            </a:r>
            <a:r>
              <a:rPr spc="-10" dirty="0">
                <a:latin typeface="Calibri"/>
                <a:cs typeface="Calibri"/>
              </a:rPr>
              <a:t>individuos</a:t>
            </a:r>
            <a:r>
              <a:rPr spc="-35" dirty="0">
                <a:latin typeface="Calibri"/>
                <a:cs typeface="Calibri"/>
              </a:rPr>
              <a:t> </a:t>
            </a:r>
            <a:r>
              <a:rPr spc="-50" dirty="0">
                <a:latin typeface="Calibri"/>
                <a:cs typeface="Calibri"/>
              </a:rPr>
              <a:t>y </a:t>
            </a:r>
            <a:r>
              <a:rPr dirty="0">
                <a:latin typeface="Calibri"/>
                <a:cs typeface="Calibri"/>
              </a:rPr>
              <a:t>el</a:t>
            </a:r>
            <a:r>
              <a:rPr spc="-40" dirty="0">
                <a:latin typeface="Calibri"/>
                <a:cs typeface="Calibri"/>
              </a:rPr>
              <a:t> </a:t>
            </a:r>
            <a:r>
              <a:rPr dirty="0">
                <a:latin typeface="Calibri"/>
                <a:cs typeface="Calibri"/>
              </a:rPr>
              <a:t>centro</a:t>
            </a:r>
            <a:r>
              <a:rPr spc="-45" dirty="0">
                <a:latin typeface="Calibri"/>
                <a:cs typeface="Calibri"/>
              </a:rPr>
              <a:t> </a:t>
            </a:r>
            <a:r>
              <a:rPr dirty="0">
                <a:latin typeface="Calibri"/>
                <a:cs typeface="Calibri"/>
              </a:rPr>
              <a:t>de</a:t>
            </a:r>
            <a:r>
              <a:rPr spc="-30" dirty="0">
                <a:latin typeface="Calibri"/>
                <a:cs typeface="Calibri"/>
              </a:rPr>
              <a:t> </a:t>
            </a:r>
            <a:r>
              <a:rPr spc="-10" dirty="0">
                <a:latin typeface="Calibri"/>
                <a:cs typeface="Calibri"/>
              </a:rPr>
              <a:t>gravedad</a:t>
            </a:r>
            <a:r>
              <a:rPr spc="-50" dirty="0">
                <a:latin typeface="Calibri"/>
                <a:cs typeface="Calibri"/>
              </a:rPr>
              <a:t> </a:t>
            </a:r>
            <a:r>
              <a:rPr dirty="0">
                <a:latin typeface="Calibri"/>
                <a:cs typeface="Calibri"/>
              </a:rPr>
              <a:t>del</a:t>
            </a:r>
            <a:r>
              <a:rPr spc="-40" dirty="0">
                <a:latin typeface="Calibri"/>
                <a:cs typeface="Calibri"/>
              </a:rPr>
              <a:t> </a:t>
            </a:r>
            <a:r>
              <a:rPr dirty="0">
                <a:latin typeface="Calibri"/>
                <a:cs typeface="Calibri"/>
              </a:rPr>
              <a:t>cluster</a:t>
            </a:r>
            <a:r>
              <a:rPr spc="-35" dirty="0">
                <a:latin typeface="Calibri"/>
                <a:cs typeface="Calibri"/>
              </a:rPr>
              <a:t> </a:t>
            </a:r>
            <a:r>
              <a:rPr dirty="0">
                <a:latin typeface="Calibri"/>
                <a:cs typeface="Calibri"/>
              </a:rPr>
              <a:t>al</a:t>
            </a:r>
            <a:r>
              <a:rPr spc="-35" dirty="0">
                <a:latin typeface="Calibri"/>
                <a:cs typeface="Calibri"/>
              </a:rPr>
              <a:t> </a:t>
            </a:r>
            <a:r>
              <a:rPr dirty="0">
                <a:latin typeface="Calibri"/>
                <a:cs typeface="Calibri"/>
              </a:rPr>
              <a:t>que</a:t>
            </a:r>
            <a:r>
              <a:rPr spc="-30" dirty="0">
                <a:latin typeface="Calibri"/>
                <a:cs typeface="Calibri"/>
              </a:rPr>
              <a:t> </a:t>
            </a:r>
            <a:r>
              <a:rPr spc="-10" dirty="0">
                <a:latin typeface="Calibri"/>
                <a:cs typeface="Calibri"/>
              </a:rPr>
              <a:t>pertenecen</a:t>
            </a:r>
            <a:endParaRPr>
              <a:latin typeface="Calibri"/>
              <a:cs typeface="Calibri"/>
            </a:endParaRPr>
          </a:p>
        </p:txBody>
      </p:sp>
      <p:grpSp>
        <p:nvGrpSpPr>
          <p:cNvPr id="7" name="object 7"/>
          <p:cNvGrpSpPr/>
          <p:nvPr/>
        </p:nvGrpSpPr>
        <p:grpSpPr>
          <a:xfrm>
            <a:off x="1970531" y="2372868"/>
            <a:ext cx="4116070" cy="2595245"/>
            <a:chOff x="446531" y="2372867"/>
            <a:chExt cx="4116070" cy="2595245"/>
          </a:xfrm>
        </p:grpSpPr>
        <p:pic>
          <p:nvPicPr>
            <p:cNvPr id="8" name="object 8"/>
            <p:cNvPicPr/>
            <p:nvPr/>
          </p:nvPicPr>
          <p:blipFill>
            <a:blip r:embed="rId2" cstate="print"/>
            <a:stretch>
              <a:fillRect/>
            </a:stretch>
          </p:blipFill>
          <p:spPr>
            <a:xfrm>
              <a:off x="446531" y="2372867"/>
              <a:ext cx="4115940" cy="2595241"/>
            </a:xfrm>
            <a:prstGeom prst="rect">
              <a:avLst/>
            </a:prstGeom>
          </p:spPr>
        </p:pic>
        <p:sp>
          <p:nvSpPr>
            <p:cNvPr id="9" name="object 9"/>
            <p:cNvSpPr/>
            <p:nvPr/>
          </p:nvSpPr>
          <p:spPr>
            <a:xfrm>
              <a:off x="1616964" y="2964179"/>
              <a:ext cx="1569720" cy="1075055"/>
            </a:xfrm>
            <a:custGeom>
              <a:avLst/>
              <a:gdLst/>
              <a:ahLst/>
              <a:cxnLst/>
              <a:rect l="l" t="t" r="r" b="b"/>
              <a:pathLst>
                <a:path w="1569720" h="1075054">
                  <a:moveTo>
                    <a:pt x="1396492" y="67056"/>
                  </a:moveTo>
                  <a:lnTo>
                    <a:pt x="1327404" y="407543"/>
                  </a:lnTo>
                </a:path>
                <a:path w="1569720" h="1075054">
                  <a:moveTo>
                    <a:pt x="1569720" y="318516"/>
                  </a:moveTo>
                  <a:lnTo>
                    <a:pt x="1327404" y="408813"/>
                  </a:lnTo>
                </a:path>
                <a:path w="1569720" h="1075054">
                  <a:moveTo>
                    <a:pt x="1483106" y="574421"/>
                  </a:moveTo>
                  <a:lnTo>
                    <a:pt x="1327404" y="408432"/>
                  </a:lnTo>
                </a:path>
                <a:path w="1569720" h="1075054">
                  <a:moveTo>
                    <a:pt x="1164336" y="521462"/>
                  </a:moveTo>
                  <a:lnTo>
                    <a:pt x="1326261" y="408432"/>
                  </a:lnTo>
                </a:path>
                <a:path w="1569720" h="1075054">
                  <a:moveTo>
                    <a:pt x="1325880" y="407924"/>
                  </a:moveTo>
                  <a:lnTo>
                    <a:pt x="1231392" y="211836"/>
                  </a:lnTo>
                </a:path>
                <a:path w="1569720" h="1075054">
                  <a:moveTo>
                    <a:pt x="211836" y="317627"/>
                  </a:moveTo>
                  <a:lnTo>
                    <a:pt x="211836" y="0"/>
                  </a:lnTo>
                </a:path>
                <a:path w="1569720" h="1075054">
                  <a:moveTo>
                    <a:pt x="0" y="0"/>
                  </a:moveTo>
                  <a:lnTo>
                    <a:pt x="211709" y="317627"/>
                  </a:lnTo>
                </a:path>
                <a:path w="1569720" h="1075054">
                  <a:moveTo>
                    <a:pt x="0" y="408813"/>
                  </a:moveTo>
                  <a:lnTo>
                    <a:pt x="211709" y="318516"/>
                  </a:lnTo>
                </a:path>
                <a:path w="1569720" h="1075054">
                  <a:moveTo>
                    <a:pt x="399288" y="909828"/>
                  </a:moveTo>
                  <a:lnTo>
                    <a:pt x="781812" y="909828"/>
                  </a:lnTo>
                </a:path>
                <a:path w="1569720" h="1075054">
                  <a:moveTo>
                    <a:pt x="516636" y="574548"/>
                  </a:moveTo>
                  <a:lnTo>
                    <a:pt x="781304" y="909955"/>
                  </a:lnTo>
                </a:path>
                <a:path w="1569720" h="1075054">
                  <a:moveTo>
                    <a:pt x="669036" y="739140"/>
                  </a:moveTo>
                  <a:lnTo>
                    <a:pt x="763016" y="909447"/>
                  </a:lnTo>
                </a:path>
                <a:path w="1569720" h="1075054">
                  <a:moveTo>
                    <a:pt x="763269" y="909828"/>
                  </a:moveTo>
                  <a:lnTo>
                    <a:pt x="716280" y="1075055"/>
                  </a:lnTo>
                </a:path>
                <a:path w="1569720" h="1075054">
                  <a:moveTo>
                    <a:pt x="763524" y="909828"/>
                  </a:moveTo>
                  <a:lnTo>
                    <a:pt x="899541" y="909828"/>
                  </a:lnTo>
                </a:path>
                <a:path w="1569720" h="1075054">
                  <a:moveTo>
                    <a:pt x="763524" y="909955"/>
                  </a:moveTo>
                  <a:lnTo>
                    <a:pt x="995553" y="574548"/>
                  </a:lnTo>
                </a:path>
                <a:path w="1569720" h="1075054">
                  <a:moveTo>
                    <a:pt x="746760" y="909574"/>
                  </a:moveTo>
                  <a:lnTo>
                    <a:pt x="1231392" y="824484"/>
                  </a:lnTo>
                </a:path>
                <a:path w="1569720" h="1075054">
                  <a:moveTo>
                    <a:pt x="271780" y="514858"/>
                  </a:moveTo>
                  <a:lnTo>
                    <a:pt x="236219" y="310896"/>
                  </a:lnTo>
                </a:path>
              </a:pathLst>
            </a:custGeom>
            <a:ln w="12192">
              <a:solidFill>
                <a:srgbClr val="4471C4"/>
              </a:solidFill>
            </a:ln>
          </p:spPr>
          <p:txBody>
            <a:bodyPr wrap="square" lIns="0" tIns="0" rIns="0" bIns="0" rtlCol="0"/>
            <a:lstStyle/>
            <a:p>
              <a:endParaRPr/>
            </a:p>
          </p:txBody>
        </p:sp>
      </p:grpSp>
      <p:sp>
        <p:nvSpPr>
          <p:cNvPr id="10" name="object 10"/>
          <p:cNvSpPr/>
          <p:nvPr/>
        </p:nvSpPr>
        <p:spPr>
          <a:xfrm>
            <a:off x="6287770" y="2593720"/>
            <a:ext cx="297180" cy="212090"/>
          </a:xfrm>
          <a:custGeom>
            <a:avLst/>
            <a:gdLst/>
            <a:ahLst/>
            <a:cxnLst/>
            <a:rect l="l" t="t" r="r" b="b"/>
            <a:pathLst>
              <a:path w="297179" h="212089">
                <a:moveTo>
                  <a:pt x="229488" y="0"/>
                </a:moveTo>
                <a:lnTo>
                  <a:pt x="226440" y="8508"/>
                </a:lnTo>
                <a:lnTo>
                  <a:pt x="238708" y="13892"/>
                </a:lnTo>
                <a:lnTo>
                  <a:pt x="249237" y="21288"/>
                </a:lnTo>
                <a:lnTo>
                  <a:pt x="270603" y="55375"/>
                </a:lnTo>
                <a:lnTo>
                  <a:pt x="276806" y="86483"/>
                </a:lnTo>
                <a:lnTo>
                  <a:pt x="276838" y="86705"/>
                </a:lnTo>
                <a:lnTo>
                  <a:pt x="274478" y="140398"/>
                </a:lnTo>
                <a:lnTo>
                  <a:pt x="257948" y="180784"/>
                </a:lnTo>
                <a:lnTo>
                  <a:pt x="226694" y="203073"/>
                </a:lnTo>
                <a:lnTo>
                  <a:pt x="229488" y="211708"/>
                </a:lnTo>
                <a:lnTo>
                  <a:pt x="269886" y="187705"/>
                </a:lnTo>
                <a:lnTo>
                  <a:pt x="292607" y="143335"/>
                </a:lnTo>
                <a:lnTo>
                  <a:pt x="296925" y="105917"/>
                </a:lnTo>
                <a:lnTo>
                  <a:pt x="295845" y="86705"/>
                </a:lnTo>
                <a:lnTo>
                  <a:pt x="279526" y="37083"/>
                </a:lnTo>
                <a:lnTo>
                  <a:pt x="244826" y="5526"/>
                </a:lnTo>
                <a:lnTo>
                  <a:pt x="229488" y="0"/>
                </a:lnTo>
                <a:close/>
              </a:path>
              <a:path w="297179" h="212089">
                <a:moveTo>
                  <a:pt x="67437" y="0"/>
                </a:moveTo>
                <a:lnTo>
                  <a:pt x="27092" y="24056"/>
                </a:lnTo>
                <a:lnTo>
                  <a:pt x="4317" y="68548"/>
                </a:lnTo>
                <a:lnTo>
                  <a:pt x="0" y="105917"/>
                </a:lnTo>
                <a:lnTo>
                  <a:pt x="968" y="123443"/>
                </a:lnTo>
                <a:lnTo>
                  <a:pt x="1075" y="125370"/>
                </a:lnTo>
                <a:lnTo>
                  <a:pt x="17399" y="174751"/>
                </a:lnTo>
                <a:lnTo>
                  <a:pt x="52081" y="206184"/>
                </a:lnTo>
                <a:lnTo>
                  <a:pt x="67437" y="211708"/>
                </a:lnTo>
                <a:lnTo>
                  <a:pt x="70103" y="203073"/>
                </a:lnTo>
                <a:lnTo>
                  <a:pt x="58058" y="197738"/>
                </a:lnTo>
                <a:lnTo>
                  <a:pt x="47656" y="190309"/>
                </a:lnTo>
                <a:lnTo>
                  <a:pt x="26376" y="155638"/>
                </a:lnTo>
                <a:lnTo>
                  <a:pt x="19352" y="105917"/>
                </a:lnTo>
                <a:lnTo>
                  <a:pt x="19303" y="104775"/>
                </a:lnTo>
                <a:lnTo>
                  <a:pt x="26376" y="55375"/>
                </a:lnTo>
                <a:lnTo>
                  <a:pt x="47751" y="21288"/>
                </a:lnTo>
                <a:lnTo>
                  <a:pt x="70484" y="8508"/>
                </a:lnTo>
                <a:lnTo>
                  <a:pt x="67437" y="0"/>
                </a:lnTo>
                <a:close/>
              </a:path>
            </a:pathLst>
          </a:custGeom>
          <a:solidFill>
            <a:srgbClr val="000000"/>
          </a:solidFill>
        </p:spPr>
        <p:txBody>
          <a:bodyPr wrap="square" lIns="0" tIns="0" rIns="0" bIns="0" rtlCol="0"/>
          <a:lstStyle/>
          <a:p>
            <a:endParaRPr/>
          </a:p>
        </p:txBody>
      </p:sp>
      <p:sp>
        <p:nvSpPr>
          <p:cNvPr id="11" name="object 11"/>
          <p:cNvSpPr/>
          <p:nvPr/>
        </p:nvSpPr>
        <p:spPr>
          <a:xfrm>
            <a:off x="6903084" y="2691002"/>
            <a:ext cx="135890" cy="15240"/>
          </a:xfrm>
          <a:custGeom>
            <a:avLst/>
            <a:gdLst/>
            <a:ahLst/>
            <a:cxnLst/>
            <a:rect l="l" t="t" r="r" b="b"/>
            <a:pathLst>
              <a:path w="135889" h="15239">
                <a:moveTo>
                  <a:pt x="135636" y="0"/>
                </a:moveTo>
                <a:lnTo>
                  <a:pt x="0" y="0"/>
                </a:lnTo>
                <a:lnTo>
                  <a:pt x="0" y="15239"/>
                </a:lnTo>
                <a:lnTo>
                  <a:pt x="135636" y="15239"/>
                </a:lnTo>
                <a:lnTo>
                  <a:pt x="135636" y="0"/>
                </a:lnTo>
                <a:close/>
              </a:path>
            </a:pathLst>
          </a:custGeom>
          <a:solidFill>
            <a:srgbClr val="000000"/>
          </a:solidFill>
        </p:spPr>
        <p:txBody>
          <a:bodyPr wrap="square" lIns="0" tIns="0" rIns="0" bIns="0" rtlCol="0"/>
          <a:lstStyle/>
          <a:p>
            <a:endParaRPr/>
          </a:p>
        </p:txBody>
      </p:sp>
      <p:sp>
        <p:nvSpPr>
          <p:cNvPr id="12" name="object 12"/>
          <p:cNvSpPr txBox="1"/>
          <p:nvPr/>
        </p:nvSpPr>
        <p:spPr>
          <a:xfrm>
            <a:off x="6891274" y="2675890"/>
            <a:ext cx="156845" cy="299720"/>
          </a:xfrm>
          <a:prstGeom prst="rect">
            <a:avLst/>
          </a:prstGeom>
        </p:spPr>
        <p:txBody>
          <a:bodyPr vert="horz" wrap="square" lIns="0" tIns="12700" rIns="0" bIns="0" rtlCol="0">
            <a:spAutoFit/>
          </a:bodyPr>
          <a:lstStyle/>
          <a:p>
            <a:pPr marL="12700">
              <a:spcBef>
                <a:spcPts val="100"/>
              </a:spcBef>
            </a:pPr>
            <a:r>
              <a:rPr spc="-50" dirty="0">
                <a:latin typeface="Cambria Math"/>
                <a:cs typeface="Cambria Math"/>
              </a:rPr>
              <a:t>𝑛</a:t>
            </a:r>
            <a:endParaRPr>
              <a:latin typeface="Cambria Math"/>
              <a:cs typeface="Cambria Math"/>
            </a:endParaRPr>
          </a:p>
        </p:txBody>
      </p:sp>
      <p:sp>
        <p:nvSpPr>
          <p:cNvPr id="13" name="object 13"/>
          <p:cNvSpPr txBox="1"/>
          <p:nvPr/>
        </p:nvSpPr>
        <p:spPr>
          <a:xfrm>
            <a:off x="7173214" y="2242819"/>
            <a:ext cx="127000" cy="215444"/>
          </a:xfrm>
          <a:prstGeom prst="rect">
            <a:avLst/>
          </a:prstGeom>
        </p:spPr>
        <p:txBody>
          <a:bodyPr vert="horz" wrap="square" lIns="0" tIns="15240" rIns="0" bIns="0" rtlCol="0">
            <a:spAutoFit/>
          </a:bodyPr>
          <a:lstStyle/>
          <a:p>
            <a:pPr marL="12700">
              <a:spcBef>
                <a:spcPts val="120"/>
              </a:spcBef>
            </a:pPr>
            <a:r>
              <a:rPr sz="1300" spc="35" dirty="0">
                <a:latin typeface="Cambria Math"/>
                <a:cs typeface="Cambria Math"/>
              </a:rPr>
              <a:t>𝑘</a:t>
            </a:r>
            <a:endParaRPr sz="1300">
              <a:latin typeface="Cambria Math"/>
              <a:cs typeface="Cambria Math"/>
            </a:endParaRPr>
          </a:p>
        </p:txBody>
      </p:sp>
      <p:sp>
        <p:nvSpPr>
          <p:cNvPr id="14" name="object 14"/>
          <p:cNvSpPr txBox="1"/>
          <p:nvPr/>
        </p:nvSpPr>
        <p:spPr>
          <a:xfrm>
            <a:off x="7039610" y="2875533"/>
            <a:ext cx="796925" cy="215444"/>
          </a:xfrm>
          <a:prstGeom prst="rect">
            <a:avLst/>
          </a:prstGeom>
        </p:spPr>
        <p:txBody>
          <a:bodyPr vert="horz" wrap="square" lIns="0" tIns="15240" rIns="0" bIns="0" rtlCol="0">
            <a:spAutoFit/>
          </a:bodyPr>
          <a:lstStyle/>
          <a:p>
            <a:pPr marL="38100">
              <a:spcBef>
                <a:spcPts val="120"/>
              </a:spcBef>
            </a:pPr>
            <a:r>
              <a:rPr sz="1300" dirty="0">
                <a:latin typeface="Cambria Math"/>
                <a:cs typeface="Cambria Math"/>
              </a:rPr>
              <a:t>𝑘=1</a:t>
            </a:r>
            <a:r>
              <a:rPr sz="1300" spc="125" dirty="0">
                <a:latin typeface="Cambria Math"/>
                <a:cs typeface="Cambria Math"/>
              </a:rPr>
              <a:t> </a:t>
            </a:r>
            <a:r>
              <a:rPr sz="1300" spc="40" dirty="0">
                <a:latin typeface="Cambria Math"/>
                <a:cs typeface="Cambria Math"/>
              </a:rPr>
              <a:t>𝑖∈𝐶</a:t>
            </a:r>
            <a:r>
              <a:rPr sz="1575" spc="60" baseline="-15873" dirty="0">
                <a:latin typeface="Cambria Math"/>
                <a:cs typeface="Cambria Math"/>
              </a:rPr>
              <a:t>𝑘</a:t>
            </a:r>
            <a:endParaRPr sz="1575" baseline="-15873">
              <a:latin typeface="Cambria Math"/>
              <a:cs typeface="Cambria Math"/>
            </a:endParaRPr>
          </a:p>
        </p:txBody>
      </p:sp>
      <p:sp>
        <p:nvSpPr>
          <p:cNvPr id="15" name="object 15"/>
          <p:cNvSpPr/>
          <p:nvPr/>
        </p:nvSpPr>
        <p:spPr>
          <a:xfrm>
            <a:off x="8730616" y="2595246"/>
            <a:ext cx="17145" cy="208279"/>
          </a:xfrm>
          <a:custGeom>
            <a:avLst/>
            <a:gdLst/>
            <a:ahLst/>
            <a:cxnLst/>
            <a:rect l="l" t="t" r="r" b="b"/>
            <a:pathLst>
              <a:path w="17145" h="208280">
                <a:moveTo>
                  <a:pt x="17144" y="0"/>
                </a:moveTo>
                <a:lnTo>
                  <a:pt x="0" y="0"/>
                </a:lnTo>
                <a:lnTo>
                  <a:pt x="0" y="207771"/>
                </a:lnTo>
                <a:lnTo>
                  <a:pt x="17144" y="207771"/>
                </a:lnTo>
                <a:lnTo>
                  <a:pt x="17144" y="0"/>
                </a:lnTo>
                <a:close/>
              </a:path>
            </a:pathLst>
          </a:custGeom>
          <a:solidFill>
            <a:srgbClr val="000000"/>
          </a:solidFill>
        </p:spPr>
        <p:txBody>
          <a:bodyPr wrap="square" lIns="0" tIns="0" rIns="0" bIns="0" rtlCol="0"/>
          <a:lstStyle/>
          <a:p>
            <a:endParaRPr/>
          </a:p>
        </p:txBody>
      </p:sp>
      <p:sp>
        <p:nvSpPr>
          <p:cNvPr id="16" name="object 16"/>
          <p:cNvSpPr/>
          <p:nvPr/>
        </p:nvSpPr>
        <p:spPr>
          <a:xfrm>
            <a:off x="7942708" y="2595246"/>
            <a:ext cx="17145" cy="208279"/>
          </a:xfrm>
          <a:custGeom>
            <a:avLst/>
            <a:gdLst/>
            <a:ahLst/>
            <a:cxnLst/>
            <a:rect l="l" t="t" r="r" b="b"/>
            <a:pathLst>
              <a:path w="17145" h="208280">
                <a:moveTo>
                  <a:pt x="17144" y="0"/>
                </a:moveTo>
                <a:lnTo>
                  <a:pt x="0" y="0"/>
                </a:lnTo>
                <a:lnTo>
                  <a:pt x="0" y="207771"/>
                </a:lnTo>
                <a:lnTo>
                  <a:pt x="17144" y="207771"/>
                </a:lnTo>
                <a:lnTo>
                  <a:pt x="17144" y="0"/>
                </a:lnTo>
                <a:close/>
              </a:path>
            </a:pathLst>
          </a:custGeom>
          <a:solidFill>
            <a:srgbClr val="000000"/>
          </a:solidFill>
        </p:spPr>
        <p:txBody>
          <a:bodyPr wrap="square" lIns="0" tIns="0" rIns="0" bIns="0" rtlCol="0"/>
          <a:lstStyle/>
          <a:p>
            <a:endParaRPr/>
          </a:p>
        </p:txBody>
      </p:sp>
      <p:sp>
        <p:nvSpPr>
          <p:cNvPr id="17" name="object 17"/>
          <p:cNvSpPr txBox="1"/>
          <p:nvPr/>
        </p:nvSpPr>
        <p:spPr>
          <a:xfrm>
            <a:off x="8095234" y="2631135"/>
            <a:ext cx="84455" cy="215444"/>
          </a:xfrm>
          <a:prstGeom prst="rect">
            <a:avLst/>
          </a:prstGeom>
        </p:spPr>
        <p:txBody>
          <a:bodyPr vert="horz" wrap="square" lIns="0" tIns="15240" rIns="0" bIns="0" rtlCol="0">
            <a:spAutoFit/>
          </a:bodyPr>
          <a:lstStyle/>
          <a:p>
            <a:pPr marL="12700">
              <a:spcBef>
                <a:spcPts val="120"/>
              </a:spcBef>
            </a:pPr>
            <a:r>
              <a:rPr sz="1300" spc="-50" dirty="0">
                <a:latin typeface="Cambria Math"/>
                <a:cs typeface="Cambria Math"/>
              </a:rPr>
              <a:t>𝑖</a:t>
            </a:r>
            <a:endParaRPr sz="1300">
              <a:latin typeface="Cambria Math"/>
              <a:cs typeface="Cambria Math"/>
            </a:endParaRPr>
          </a:p>
        </p:txBody>
      </p:sp>
      <p:sp>
        <p:nvSpPr>
          <p:cNvPr id="21" name="object 21"/>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3"/>
              </a:rPr>
              <a:t>rociochavezml.com</a:t>
            </a:r>
            <a:endParaRPr sz="1600">
              <a:latin typeface="Calibri"/>
              <a:cs typeface="Calibri"/>
            </a:endParaRPr>
          </a:p>
        </p:txBody>
      </p:sp>
      <p:sp>
        <p:nvSpPr>
          <p:cNvPr id="22" name="object 22"/>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76</a:t>
            </a:fld>
            <a:endParaRPr spc="-25" dirty="0"/>
          </a:p>
        </p:txBody>
      </p:sp>
      <p:sp>
        <p:nvSpPr>
          <p:cNvPr id="18" name="object 18"/>
          <p:cNvSpPr txBox="1"/>
          <p:nvPr/>
        </p:nvSpPr>
        <p:spPr>
          <a:xfrm>
            <a:off x="6028436" y="2349501"/>
            <a:ext cx="2580005" cy="473709"/>
          </a:xfrm>
          <a:prstGeom prst="rect">
            <a:avLst/>
          </a:prstGeom>
        </p:spPr>
        <p:txBody>
          <a:bodyPr vert="horz" wrap="square" lIns="0" tIns="12700" rIns="0" bIns="0" rtlCol="0">
            <a:spAutoFit/>
          </a:bodyPr>
          <a:lstStyle/>
          <a:p>
            <a:pPr marR="685165" algn="ctr">
              <a:lnSpc>
                <a:spcPts val="1764"/>
              </a:lnSpc>
              <a:spcBef>
                <a:spcPts val="100"/>
              </a:spcBef>
            </a:pPr>
            <a:r>
              <a:rPr spc="-50" dirty="0">
                <a:latin typeface="Cambria Math"/>
                <a:cs typeface="Cambria Math"/>
              </a:rPr>
              <a:t>1</a:t>
            </a:r>
            <a:endParaRPr>
              <a:latin typeface="Cambria Math"/>
              <a:cs typeface="Cambria Math"/>
            </a:endParaRPr>
          </a:p>
          <a:p>
            <a:pPr algn="ctr">
              <a:lnSpc>
                <a:spcPts val="1764"/>
              </a:lnSpc>
              <a:tabLst>
                <a:tab pos="626110" algn="l"/>
                <a:tab pos="1047115" algn="l"/>
              </a:tabLst>
            </a:pPr>
            <a:r>
              <a:rPr dirty="0">
                <a:latin typeface="Cambria Math"/>
                <a:cs typeface="Cambria Math"/>
              </a:rPr>
              <a:t>𝑊</a:t>
            </a:r>
            <a:r>
              <a:rPr spc="405" dirty="0">
                <a:latin typeface="Cambria Math"/>
                <a:cs typeface="Cambria Math"/>
              </a:rPr>
              <a:t> </a:t>
            </a:r>
            <a:r>
              <a:rPr spc="-50" dirty="0">
                <a:latin typeface="Cambria Math"/>
                <a:cs typeface="Cambria Math"/>
              </a:rPr>
              <a:t>𝑃</a:t>
            </a:r>
            <a:r>
              <a:rPr dirty="0">
                <a:latin typeface="Cambria Math"/>
                <a:cs typeface="Cambria Math"/>
              </a:rPr>
              <a:t>	</a:t>
            </a:r>
            <a:r>
              <a:rPr spc="-50" dirty="0">
                <a:latin typeface="Cambria Math"/>
                <a:cs typeface="Cambria Math"/>
              </a:rPr>
              <a:t>=</a:t>
            </a:r>
            <a:r>
              <a:rPr dirty="0">
                <a:latin typeface="Cambria Math"/>
                <a:cs typeface="Cambria Math"/>
              </a:rPr>
              <a:t>	</a:t>
            </a:r>
            <a:r>
              <a:rPr spc="1105" dirty="0">
                <a:latin typeface="Cambria Math"/>
                <a:cs typeface="Cambria Math"/>
              </a:rPr>
              <a:t>∑</a:t>
            </a:r>
            <a:r>
              <a:rPr spc="210" dirty="0">
                <a:latin typeface="Cambria Math"/>
                <a:cs typeface="Cambria Math"/>
              </a:rPr>
              <a:t> </a:t>
            </a:r>
            <a:r>
              <a:rPr spc="1105" dirty="0">
                <a:latin typeface="Cambria Math"/>
                <a:cs typeface="Cambria Math"/>
              </a:rPr>
              <a:t>∑</a:t>
            </a:r>
            <a:r>
              <a:rPr spc="145" dirty="0">
                <a:latin typeface="Cambria Math"/>
                <a:cs typeface="Cambria Math"/>
              </a:rPr>
              <a:t> </a:t>
            </a:r>
            <a:r>
              <a:rPr dirty="0">
                <a:latin typeface="Cambria Math"/>
                <a:cs typeface="Cambria Math"/>
              </a:rPr>
              <a:t>|</a:t>
            </a:r>
            <a:r>
              <a:rPr spc="165" dirty="0">
                <a:latin typeface="Cambria Math"/>
                <a:cs typeface="Cambria Math"/>
              </a:rPr>
              <a:t> </a:t>
            </a:r>
            <a:r>
              <a:rPr dirty="0">
                <a:latin typeface="Cambria Math"/>
                <a:cs typeface="Cambria Math"/>
              </a:rPr>
              <a:t>𝑥</a:t>
            </a:r>
            <a:r>
              <a:rPr spc="85" dirty="0">
                <a:latin typeface="Cambria Math"/>
                <a:cs typeface="Cambria Math"/>
              </a:rPr>
              <a:t>  </a:t>
            </a:r>
            <a:r>
              <a:rPr dirty="0">
                <a:latin typeface="Cambria Math"/>
                <a:cs typeface="Cambria Math"/>
              </a:rPr>
              <a:t>− </a:t>
            </a:r>
            <a:r>
              <a:rPr spc="-50" dirty="0">
                <a:latin typeface="Cambria Math"/>
                <a:cs typeface="Cambria Math"/>
              </a:rPr>
              <a:t>𝑔</a:t>
            </a:r>
            <a:endParaRPr>
              <a:latin typeface="Cambria Math"/>
              <a:cs typeface="Cambria Math"/>
            </a:endParaRPr>
          </a:p>
        </p:txBody>
      </p:sp>
      <p:sp>
        <p:nvSpPr>
          <p:cNvPr id="19" name="object 19"/>
          <p:cNvSpPr txBox="1"/>
          <p:nvPr/>
        </p:nvSpPr>
        <p:spPr>
          <a:xfrm>
            <a:off x="8575675" y="2631135"/>
            <a:ext cx="127000" cy="215444"/>
          </a:xfrm>
          <a:prstGeom prst="rect">
            <a:avLst/>
          </a:prstGeom>
        </p:spPr>
        <p:txBody>
          <a:bodyPr vert="horz" wrap="square" lIns="0" tIns="15240" rIns="0" bIns="0" rtlCol="0">
            <a:spAutoFit/>
          </a:bodyPr>
          <a:lstStyle/>
          <a:p>
            <a:pPr marL="12700">
              <a:spcBef>
                <a:spcPts val="120"/>
              </a:spcBef>
            </a:pPr>
            <a:r>
              <a:rPr sz="1300" spc="35" dirty="0">
                <a:latin typeface="Cambria Math"/>
                <a:cs typeface="Cambria Math"/>
              </a:rPr>
              <a:t>𝑘</a:t>
            </a:r>
            <a:endParaRPr sz="1300">
              <a:latin typeface="Cambria Math"/>
              <a:cs typeface="Cambria Math"/>
            </a:endParaRPr>
          </a:p>
        </p:txBody>
      </p:sp>
      <p:sp>
        <p:nvSpPr>
          <p:cNvPr id="20" name="object 20"/>
          <p:cNvSpPr txBox="1"/>
          <p:nvPr/>
        </p:nvSpPr>
        <p:spPr>
          <a:xfrm>
            <a:off x="8737728" y="2439112"/>
            <a:ext cx="246379" cy="300355"/>
          </a:xfrm>
          <a:prstGeom prst="rect">
            <a:avLst/>
          </a:prstGeom>
        </p:spPr>
        <p:txBody>
          <a:bodyPr vert="horz" wrap="square" lIns="0" tIns="12700" rIns="0" bIns="0" rtlCol="0">
            <a:spAutoFit/>
          </a:bodyPr>
          <a:lstStyle/>
          <a:p>
            <a:pPr marL="38100">
              <a:spcBef>
                <a:spcPts val="100"/>
              </a:spcBef>
            </a:pPr>
            <a:r>
              <a:rPr sz="2700" spc="-37" baseline="-20061" dirty="0">
                <a:latin typeface="Cambria Math"/>
                <a:cs typeface="Cambria Math"/>
              </a:rPr>
              <a:t>|</a:t>
            </a:r>
            <a:r>
              <a:rPr sz="1300" spc="-25" dirty="0">
                <a:latin typeface="Cambria Math"/>
                <a:cs typeface="Cambria Math"/>
              </a:rPr>
              <a:t>2</a:t>
            </a:r>
            <a:endParaRPr sz="1300">
              <a:latin typeface="Cambria Math"/>
              <a:cs typeface="Cambria Math"/>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400" y="338708"/>
            <a:ext cx="4610100" cy="554191"/>
          </a:xfrm>
          <a:prstGeom prst="rect">
            <a:avLst/>
          </a:prstGeom>
        </p:spPr>
        <p:txBody>
          <a:bodyPr vert="horz" wrap="square" lIns="0" tIns="67945" rIns="0" bIns="0" rtlCol="0">
            <a:spAutoFit/>
          </a:bodyPr>
          <a:lstStyle/>
          <a:p>
            <a:pPr marL="12700" marR="5080">
              <a:lnSpc>
                <a:spcPts val="3460"/>
              </a:lnSpc>
              <a:spcBef>
                <a:spcPts val="535"/>
              </a:spcBef>
            </a:pPr>
            <a:r>
              <a:rPr spc="-35" dirty="0">
                <a:solidFill>
                  <a:schemeClr val="accent3">
                    <a:lumMod val="75000"/>
                  </a:schemeClr>
                </a:solidFill>
              </a:rPr>
              <a:t>Igualdad</a:t>
            </a:r>
            <a:r>
              <a:rPr spc="-110" dirty="0">
                <a:solidFill>
                  <a:schemeClr val="accent3">
                    <a:lumMod val="75000"/>
                  </a:schemeClr>
                </a:solidFill>
              </a:rPr>
              <a:t> </a:t>
            </a:r>
            <a:r>
              <a:rPr spc="-25" dirty="0">
                <a:solidFill>
                  <a:schemeClr val="accent3">
                    <a:lumMod val="75000"/>
                  </a:schemeClr>
                </a:solidFill>
              </a:rPr>
              <a:t>de </a:t>
            </a:r>
            <a:r>
              <a:rPr spc="-10" dirty="0">
                <a:solidFill>
                  <a:schemeClr val="accent3">
                    <a:lumMod val="75000"/>
                  </a:schemeClr>
                </a:solidFill>
              </a:rPr>
              <a:t>Fisher</a:t>
            </a:r>
          </a:p>
        </p:txBody>
      </p:sp>
      <p:sp>
        <p:nvSpPr>
          <p:cNvPr id="4" name="object 4"/>
          <p:cNvSpPr txBox="1"/>
          <p:nvPr/>
        </p:nvSpPr>
        <p:spPr>
          <a:xfrm>
            <a:off x="2834387" y="1343660"/>
            <a:ext cx="6637655" cy="1062355"/>
          </a:xfrm>
          <a:prstGeom prst="rect">
            <a:avLst/>
          </a:prstGeom>
        </p:spPr>
        <p:txBody>
          <a:bodyPr vert="horz" wrap="square" lIns="0" tIns="12700" rIns="0" bIns="0" rtlCol="0">
            <a:spAutoFit/>
          </a:bodyPr>
          <a:lstStyle/>
          <a:p>
            <a:pPr marL="2702560">
              <a:spcBef>
                <a:spcPts val="100"/>
              </a:spcBef>
            </a:pPr>
            <a:r>
              <a:rPr sz="2400" dirty="0">
                <a:latin typeface="Cambria Math"/>
                <a:cs typeface="Cambria Math"/>
              </a:rPr>
              <a:t>𝐼</a:t>
            </a:r>
            <a:r>
              <a:rPr sz="2400" spc="240" dirty="0">
                <a:latin typeface="Cambria Math"/>
                <a:cs typeface="Cambria Math"/>
              </a:rPr>
              <a:t> </a:t>
            </a:r>
            <a:r>
              <a:rPr sz="2400" dirty="0">
                <a:latin typeface="Cambria Math"/>
                <a:cs typeface="Cambria Math"/>
              </a:rPr>
              <a:t>=</a:t>
            </a:r>
            <a:r>
              <a:rPr sz="2400" spc="150" dirty="0">
                <a:latin typeface="Cambria Math"/>
                <a:cs typeface="Cambria Math"/>
              </a:rPr>
              <a:t> </a:t>
            </a:r>
            <a:r>
              <a:rPr sz="2400" dirty="0">
                <a:latin typeface="Cambria Math"/>
                <a:cs typeface="Cambria Math"/>
              </a:rPr>
              <a:t>𝐵(𝑃)</a:t>
            </a:r>
            <a:r>
              <a:rPr sz="2400" spc="30" dirty="0">
                <a:latin typeface="Cambria Math"/>
                <a:cs typeface="Cambria Math"/>
              </a:rPr>
              <a:t> </a:t>
            </a:r>
            <a:r>
              <a:rPr sz="2400" dirty="0">
                <a:latin typeface="Cambria Math"/>
                <a:cs typeface="Cambria Math"/>
              </a:rPr>
              <a:t>+</a:t>
            </a:r>
            <a:r>
              <a:rPr sz="2400" spc="10" dirty="0">
                <a:latin typeface="Cambria Math"/>
                <a:cs typeface="Cambria Math"/>
              </a:rPr>
              <a:t> </a:t>
            </a:r>
            <a:r>
              <a:rPr sz="2400" spc="-20" dirty="0">
                <a:latin typeface="Cambria Math"/>
                <a:cs typeface="Cambria Math"/>
              </a:rPr>
              <a:t>𝑊(𝑃)</a:t>
            </a:r>
            <a:endParaRPr sz="2400">
              <a:latin typeface="Cambria Math"/>
              <a:cs typeface="Cambria Math"/>
            </a:endParaRPr>
          </a:p>
          <a:p>
            <a:pPr>
              <a:spcBef>
                <a:spcPts val="70"/>
              </a:spcBef>
            </a:pPr>
            <a:endParaRPr sz="2400">
              <a:latin typeface="Cambria Math"/>
              <a:cs typeface="Cambria Math"/>
            </a:endParaRPr>
          </a:p>
          <a:p>
            <a:pPr marL="12700"/>
            <a:r>
              <a:rPr sz="2000" dirty="0">
                <a:latin typeface="Cambria Math"/>
                <a:cs typeface="Cambria Math"/>
              </a:rPr>
              <a:t>𝐼𝑛𝑒𝑟𝑐𝑖𝑎</a:t>
            </a:r>
            <a:r>
              <a:rPr sz="2000" spc="20" dirty="0">
                <a:latin typeface="Cambria Math"/>
                <a:cs typeface="Cambria Math"/>
              </a:rPr>
              <a:t> </a:t>
            </a:r>
            <a:r>
              <a:rPr sz="2000" dirty="0">
                <a:latin typeface="Cambria Math"/>
                <a:cs typeface="Cambria Math"/>
              </a:rPr>
              <a:t>𝑇𝑜𝑡𝑎𝑙</a:t>
            </a:r>
            <a:r>
              <a:rPr sz="2000" spc="140" dirty="0">
                <a:latin typeface="Cambria Math"/>
                <a:cs typeface="Cambria Math"/>
              </a:rPr>
              <a:t> </a:t>
            </a:r>
            <a:r>
              <a:rPr sz="2000" dirty="0">
                <a:latin typeface="Cambria Math"/>
                <a:cs typeface="Cambria Math"/>
              </a:rPr>
              <a:t>=</a:t>
            </a:r>
            <a:r>
              <a:rPr sz="2000" spc="80" dirty="0">
                <a:latin typeface="Cambria Math"/>
                <a:cs typeface="Cambria Math"/>
              </a:rPr>
              <a:t> </a:t>
            </a:r>
            <a:r>
              <a:rPr sz="2000" dirty="0">
                <a:latin typeface="Cambria Math"/>
                <a:cs typeface="Cambria Math"/>
              </a:rPr>
              <a:t>𝐼𝑛𝑒𝑟𝑐𝑖𝑎</a:t>
            </a:r>
            <a:r>
              <a:rPr sz="2000" spc="25" dirty="0">
                <a:latin typeface="Cambria Math"/>
                <a:cs typeface="Cambria Math"/>
              </a:rPr>
              <a:t> </a:t>
            </a:r>
            <a:r>
              <a:rPr sz="2000" dirty="0">
                <a:latin typeface="Cambria Math"/>
                <a:cs typeface="Cambria Math"/>
              </a:rPr>
              <a:t>𝐼𝑛𝑡𝑒𝑟𝑐𝑙𝑎𝑠𝑒𝑠</a:t>
            </a:r>
            <a:r>
              <a:rPr sz="2000" spc="15" dirty="0">
                <a:latin typeface="Cambria Math"/>
                <a:cs typeface="Cambria Math"/>
              </a:rPr>
              <a:t> </a:t>
            </a:r>
            <a:r>
              <a:rPr sz="2000" dirty="0">
                <a:latin typeface="Cambria Math"/>
                <a:cs typeface="Cambria Math"/>
              </a:rPr>
              <a:t>+</a:t>
            </a:r>
            <a:r>
              <a:rPr sz="2000" spc="395" dirty="0">
                <a:latin typeface="Cambria Math"/>
                <a:cs typeface="Cambria Math"/>
              </a:rPr>
              <a:t> </a:t>
            </a:r>
            <a:r>
              <a:rPr sz="2000" dirty="0">
                <a:latin typeface="Cambria Math"/>
                <a:cs typeface="Cambria Math"/>
              </a:rPr>
              <a:t>𝐼𝑛𝑒𝑟𝑐𝑖𝑎</a:t>
            </a:r>
            <a:r>
              <a:rPr sz="2000" spc="10" dirty="0">
                <a:latin typeface="Cambria Math"/>
                <a:cs typeface="Cambria Math"/>
              </a:rPr>
              <a:t> </a:t>
            </a:r>
            <a:r>
              <a:rPr sz="2000" spc="-10" dirty="0">
                <a:latin typeface="Cambria Math"/>
                <a:cs typeface="Cambria Math"/>
              </a:rPr>
              <a:t>𝐼𝑛𝑡𝑟𝑎𝐶𝑙𝑎𝑠𝑒𝑠</a:t>
            </a:r>
            <a:endParaRPr sz="2000">
              <a:latin typeface="Cambria Math"/>
              <a:cs typeface="Cambria Math"/>
            </a:endParaRPr>
          </a:p>
        </p:txBody>
      </p:sp>
      <p:pic>
        <p:nvPicPr>
          <p:cNvPr id="5" name="object 5"/>
          <p:cNvPicPr/>
          <p:nvPr/>
        </p:nvPicPr>
        <p:blipFill>
          <a:blip r:embed="rId2" cstate="print"/>
          <a:stretch>
            <a:fillRect/>
          </a:stretch>
        </p:blipFill>
        <p:spPr>
          <a:xfrm>
            <a:off x="3753612" y="2769107"/>
            <a:ext cx="5042499" cy="2682240"/>
          </a:xfrm>
          <a:prstGeom prst="rect">
            <a:avLst/>
          </a:prstGeom>
        </p:spPr>
      </p:pic>
      <p:sp>
        <p:nvSpPr>
          <p:cNvPr id="6" name="object 6"/>
          <p:cNvSpPr txBox="1"/>
          <p:nvPr/>
        </p:nvSpPr>
        <p:spPr>
          <a:xfrm>
            <a:off x="2146198" y="6100368"/>
            <a:ext cx="5654040" cy="197490"/>
          </a:xfrm>
          <a:prstGeom prst="rect">
            <a:avLst/>
          </a:prstGeom>
        </p:spPr>
        <p:txBody>
          <a:bodyPr vert="horz" wrap="square" lIns="0" tIns="12700" rIns="0" bIns="0" rtlCol="0">
            <a:spAutoFit/>
          </a:bodyPr>
          <a:lstStyle/>
          <a:p>
            <a:pPr marL="12700">
              <a:spcBef>
                <a:spcPts val="100"/>
              </a:spcBef>
            </a:pPr>
            <a:r>
              <a:rPr sz="1200" dirty="0">
                <a:latin typeface="Calibri"/>
                <a:cs typeface="Calibri"/>
              </a:rPr>
              <a:t>Imagen</a:t>
            </a:r>
            <a:r>
              <a:rPr sz="1200" spc="15" dirty="0">
                <a:latin typeface="Calibri"/>
                <a:cs typeface="Calibri"/>
              </a:rPr>
              <a:t> </a:t>
            </a:r>
            <a:r>
              <a:rPr sz="1200" dirty="0">
                <a:latin typeface="Calibri"/>
                <a:cs typeface="Calibri"/>
              </a:rPr>
              <a:t>tomada</a:t>
            </a:r>
            <a:r>
              <a:rPr sz="1200" spc="5" dirty="0">
                <a:latin typeface="Calibri"/>
                <a:cs typeface="Calibri"/>
              </a:rPr>
              <a:t> </a:t>
            </a:r>
            <a:r>
              <a:rPr sz="1200" dirty="0">
                <a:latin typeface="Calibri"/>
                <a:cs typeface="Calibri"/>
              </a:rPr>
              <a:t>de:</a:t>
            </a:r>
            <a:r>
              <a:rPr sz="1200" spc="15" dirty="0">
                <a:latin typeface="Calibri"/>
                <a:cs typeface="Calibri"/>
              </a:rPr>
              <a:t> </a:t>
            </a:r>
            <a:r>
              <a:rPr sz="1200" spc="-10" dirty="0">
                <a:latin typeface="Calibri"/>
                <a:cs typeface="Calibri"/>
                <a:hlinkClick r:id="rId3"/>
              </a:rPr>
              <a:t>http://www.diegocalvo.es/analisis-cluster-no-jerarquico-k-means-en-</a:t>
            </a:r>
            <a:r>
              <a:rPr sz="1200" spc="-25" dirty="0">
                <a:latin typeface="Calibri"/>
                <a:cs typeface="Calibri"/>
                <a:hlinkClick r:id="rId3"/>
              </a:rPr>
              <a:t>r/</a:t>
            </a:r>
            <a:endParaRPr sz="1200">
              <a:latin typeface="Calibri"/>
              <a:cs typeface="Calibri"/>
            </a:endParaRPr>
          </a:p>
        </p:txBody>
      </p:sp>
      <p:sp>
        <p:nvSpPr>
          <p:cNvPr id="7" name="object 7"/>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4"/>
              </a:rPr>
              <a:t>rociochavezml.com</a:t>
            </a:r>
            <a:endParaRPr sz="1600">
              <a:latin typeface="Calibri"/>
              <a:cs typeface="Calibri"/>
            </a:endParaRPr>
          </a:p>
        </p:txBody>
      </p:sp>
      <p:sp>
        <p:nvSpPr>
          <p:cNvPr id="8" name="object 8"/>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77</a:t>
            </a:fld>
            <a:endParaRPr spc="-25"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76251" y="167259"/>
            <a:ext cx="3966108" cy="1003031"/>
          </a:xfrm>
          <a:prstGeom prst="rect">
            <a:avLst/>
          </a:prstGeom>
        </p:spPr>
        <p:txBody>
          <a:bodyPr vert="horz" wrap="square" lIns="0" tIns="67945" rIns="0" bIns="0" rtlCol="0">
            <a:spAutoFit/>
          </a:bodyPr>
          <a:lstStyle/>
          <a:p>
            <a:pPr marL="12700" marR="5080">
              <a:lnSpc>
                <a:spcPts val="3460"/>
              </a:lnSpc>
              <a:spcBef>
                <a:spcPts val="535"/>
              </a:spcBef>
            </a:pPr>
            <a:r>
              <a:rPr spc="-10" dirty="0">
                <a:solidFill>
                  <a:schemeClr val="accent3">
                    <a:lumMod val="75000"/>
                  </a:schemeClr>
                </a:solidFill>
              </a:rPr>
              <a:t>Acciones </a:t>
            </a:r>
            <a:r>
              <a:rPr spc="-25" dirty="0">
                <a:solidFill>
                  <a:schemeClr val="accent3">
                    <a:lumMod val="75000"/>
                  </a:schemeClr>
                </a:solidFill>
              </a:rPr>
              <a:t>Previas</a:t>
            </a:r>
            <a:r>
              <a:rPr spc="-114" dirty="0">
                <a:solidFill>
                  <a:schemeClr val="accent3">
                    <a:lumMod val="75000"/>
                  </a:schemeClr>
                </a:solidFill>
              </a:rPr>
              <a:t> </a:t>
            </a:r>
            <a:r>
              <a:rPr spc="-20" dirty="0">
                <a:solidFill>
                  <a:schemeClr val="accent3">
                    <a:lumMod val="75000"/>
                  </a:schemeClr>
                </a:solidFill>
              </a:rPr>
              <a:t>para </a:t>
            </a:r>
            <a:r>
              <a:rPr spc="-25" dirty="0">
                <a:solidFill>
                  <a:schemeClr val="accent3">
                    <a:lumMod val="75000"/>
                  </a:schemeClr>
                </a:solidFill>
              </a:rPr>
              <a:t>K-</a:t>
            </a:r>
            <a:r>
              <a:rPr spc="-10" dirty="0">
                <a:solidFill>
                  <a:schemeClr val="accent3">
                    <a:lumMod val="75000"/>
                  </a:schemeClr>
                </a:solidFill>
              </a:rPr>
              <a:t>Means</a:t>
            </a:r>
          </a:p>
        </p:txBody>
      </p:sp>
      <p:sp>
        <p:nvSpPr>
          <p:cNvPr id="5" name="object 5"/>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2"/>
              </a:rPr>
              <a:t>rociochavezml.com</a:t>
            </a:r>
            <a:endParaRPr sz="1600">
              <a:latin typeface="Calibri"/>
              <a:cs typeface="Calibri"/>
            </a:endParaRPr>
          </a:p>
        </p:txBody>
      </p:sp>
      <p:sp>
        <p:nvSpPr>
          <p:cNvPr id="6" name="object 6"/>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78</a:t>
            </a:fld>
            <a:endParaRPr spc="-25" dirty="0"/>
          </a:p>
        </p:txBody>
      </p:sp>
      <p:sp>
        <p:nvSpPr>
          <p:cNvPr id="4" name="object 4"/>
          <p:cNvSpPr txBox="1"/>
          <p:nvPr/>
        </p:nvSpPr>
        <p:spPr>
          <a:xfrm>
            <a:off x="476251" y="1876652"/>
            <a:ext cx="9829800" cy="1552348"/>
          </a:xfrm>
          <a:prstGeom prst="rect">
            <a:avLst/>
          </a:prstGeom>
        </p:spPr>
        <p:txBody>
          <a:bodyPr vert="horz" wrap="square" lIns="0" tIns="13335" rIns="0" bIns="0" rtlCol="0">
            <a:spAutoFit/>
          </a:bodyPr>
          <a:lstStyle/>
          <a:p>
            <a:pPr marL="354965" indent="-342265">
              <a:spcBef>
                <a:spcPts val="105"/>
              </a:spcBef>
              <a:buFont typeface="Calibri"/>
              <a:buChar char="-"/>
              <a:tabLst>
                <a:tab pos="354965" algn="l"/>
              </a:tabLst>
            </a:pPr>
            <a:r>
              <a:rPr sz="2000" i="1" dirty="0">
                <a:latin typeface="Calibri"/>
                <a:cs typeface="Calibri"/>
              </a:rPr>
              <a:t>Remover</a:t>
            </a:r>
            <a:r>
              <a:rPr sz="2000" i="1" spc="-95" dirty="0">
                <a:latin typeface="Calibri"/>
                <a:cs typeface="Calibri"/>
              </a:rPr>
              <a:t> </a:t>
            </a:r>
            <a:r>
              <a:rPr sz="2000" i="1" spc="-10" dirty="0">
                <a:latin typeface="Calibri"/>
                <a:cs typeface="Calibri"/>
              </a:rPr>
              <a:t>Outliers</a:t>
            </a:r>
            <a:endParaRPr sz="2000" dirty="0">
              <a:latin typeface="Calibri"/>
              <a:cs typeface="Calibri"/>
            </a:endParaRPr>
          </a:p>
          <a:p>
            <a:pPr marL="355600" marR="5080" indent="-342900">
              <a:spcBef>
                <a:spcPts val="2400"/>
              </a:spcBef>
              <a:buFont typeface="Calibri"/>
              <a:buChar char="-"/>
              <a:tabLst>
                <a:tab pos="355600" algn="l"/>
              </a:tabLst>
            </a:pPr>
            <a:r>
              <a:rPr sz="2000" i="1" dirty="0">
                <a:latin typeface="Calibri"/>
                <a:cs typeface="Calibri"/>
              </a:rPr>
              <a:t>Normalizar</a:t>
            </a:r>
            <a:r>
              <a:rPr sz="2000" i="1" spc="-40" dirty="0">
                <a:latin typeface="Calibri"/>
                <a:cs typeface="Calibri"/>
              </a:rPr>
              <a:t> </a:t>
            </a:r>
            <a:r>
              <a:rPr sz="2000" i="1" dirty="0">
                <a:latin typeface="Calibri"/>
                <a:cs typeface="Calibri"/>
              </a:rPr>
              <a:t>valores</a:t>
            </a:r>
            <a:r>
              <a:rPr sz="2000" i="1" spc="-50" dirty="0">
                <a:latin typeface="Calibri"/>
                <a:cs typeface="Calibri"/>
              </a:rPr>
              <a:t> </a:t>
            </a:r>
            <a:r>
              <a:rPr sz="2000" i="1" dirty="0">
                <a:latin typeface="Calibri"/>
                <a:cs typeface="Calibri"/>
              </a:rPr>
              <a:t>en</a:t>
            </a:r>
            <a:r>
              <a:rPr sz="2000" i="1" spc="-50" dirty="0">
                <a:latin typeface="Calibri"/>
                <a:cs typeface="Calibri"/>
              </a:rPr>
              <a:t> </a:t>
            </a:r>
            <a:r>
              <a:rPr sz="2000" i="1" dirty="0">
                <a:latin typeface="Calibri"/>
                <a:cs typeface="Calibri"/>
              </a:rPr>
              <a:t>caso</a:t>
            </a:r>
            <a:r>
              <a:rPr sz="2000" i="1" spc="-50" dirty="0">
                <a:latin typeface="Calibri"/>
                <a:cs typeface="Calibri"/>
              </a:rPr>
              <a:t> </a:t>
            </a:r>
            <a:r>
              <a:rPr sz="2000" i="1" dirty="0">
                <a:latin typeface="Calibri"/>
                <a:cs typeface="Calibri"/>
              </a:rPr>
              <a:t>de</a:t>
            </a:r>
            <a:r>
              <a:rPr sz="2000" i="1" spc="-45" dirty="0">
                <a:latin typeface="Calibri"/>
                <a:cs typeface="Calibri"/>
              </a:rPr>
              <a:t> </a:t>
            </a:r>
            <a:r>
              <a:rPr sz="2000" i="1" dirty="0">
                <a:latin typeface="Calibri"/>
                <a:cs typeface="Calibri"/>
              </a:rPr>
              <a:t>que</a:t>
            </a:r>
            <a:r>
              <a:rPr sz="2000" i="1" spc="-40" dirty="0">
                <a:latin typeface="Calibri"/>
                <a:cs typeface="Calibri"/>
              </a:rPr>
              <a:t> </a:t>
            </a:r>
            <a:r>
              <a:rPr sz="2000" i="1" dirty="0">
                <a:latin typeface="Calibri"/>
                <a:cs typeface="Calibri"/>
              </a:rPr>
              <a:t>estos</a:t>
            </a:r>
            <a:r>
              <a:rPr sz="2000" i="1" spc="-60" dirty="0">
                <a:latin typeface="Calibri"/>
                <a:cs typeface="Calibri"/>
              </a:rPr>
              <a:t> </a:t>
            </a:r>
            <a:r>
              <a:rPr sz="2000" i="1" dirty="0">
                <a:latin typeface="Calibri"/>
                <a:cs typeface="Calibri"/>
              </a:rPr>
              <a:t>no</a:t>
            </a:r>
            <a:r>
              <a:rPr sz="2000" i="1" spc="-30" dirty="0">
                <a:latin typeface="Calibri"/>
                <a:cs typeface="Calibri"/>
              </a:rPr>
              <a:t> </a:t>
            </a:r>
            <a:r>
              <a:rPr sz="2000" i="1" spc="-20" dirty="0">
                <a:latin typeface="Calibri"/>
                <a:cs typeface="Calibri"/>
              </a:rPr>
              <a:t>sean </a:t>
            </a:r>
            <a:r>
              <a:rPr sz="2000" i="1" spc="-10" dirty="0">
                <a:latin typeface="Calibri"/>
                <a:cs typeface="Calibri"/>
              </a:rPr>
              <a:t>comparables</a:t>
            </a:r>
            <a:endParaRPr sz="2000" dirty="0">
              <a:latin typeface="Calibri"/>
              <a:cs typeface="Calibri"/>
            </a:endParaRPr>
          </a:p>
          <a:p>
            <a:pPr marL="354965" indent="-342265">
              <a:spcBef>
                <a:spcPts val="2400"/>
              </a:spcBef>
              <a:buFont typeface="Calibri"/>
              <a:buChar char="-"/>
              <a:tabLst>
                <a:tab pos="354965" algn="l"/>
              </a:tabLst>
            </a:pPr>
            <a:r>
              <a:rPr sz="2000" i="1" dirty="0">
                <a:latin typeface="Calibri"/>
                <a:cs typeface="Calibri"/>
              </a:rPr>
              <a:t>Determinar</a:t>
            </a:r>
            <a:r>
              <a:rPr sz="2000" i="1" spc="-60" dirty="0">
                <a:latin typeface="Calibri"/>
                <a:cs typeface="Calibri"/>
              </a:rPr>
              <a:t> </a:t>
            </a:r>
            <a:r>
              <a:rPr sz="2000" i="1" dirty="0">
                <a:latin typeface="Calibri"/>
                <a:cs typeface="Calibri"/>
              </a:rPr>
              <a:t>la</a:t>
            </a:r>
            <a:r>
              <a:rPr sz="2000" i="1" spc="-50" dirty="0">
                <a:latin typeface="Calibri"/>
                <a:cs typeface="Calibri"/>
              </a:rPr>
              <a:t> </a:t>
            </a:r>
            <a:r>
              <a:rPr sz="2000" i="1" dirty="0">
                <a:latin typeface="Calibri"/>
                <a:cs typeface="Calibri"/>
              </a:rPr>
              <a:t>cantidad</a:t>
            </a:r>
            <a:r>
              <a:rPr sz="2000" i="1" spc="-50" dirty="0">
                <a:latin typeface="Calibri"/>
                <a:cs typeface="Calibri"/>
              </a:rPr>
              <a:t> </a:t>
            </a:r>
            <a:r>
              <a:rPr sz="2000" i="1" dirty="0">
                <a:latin typeface="Calibri"/>
                <a:cs typeface="Calibri"/>
              </a:rPr>
              <a:t>de</a:t>
            </a:r>
            <a:r>
              <a:rPr sz="2000" i="1" spc="-55" dirty="0">
                <a:latin typeface="Calibri"/>
                <a:cs typeface="Calibri"/>
              </a:rPr>
              <a:t> </a:t>
            </a:r>
            <a:r>
              <a:rPr sz="2000" i="1" dirty="0">
                <a:latin typeface="Calibri"/>
                <a:cs typeface="Calibri"/>
              </a:rPr>
              <a:t>Clusters</a:t>
            </a:r>
            <a:r>
              <a:rPr sz="2000" i="1" spc="-45" dirty="0">
                <a:latin typeface="Calibri"/>
                <a:cs typeface="Calibri"/>
              </a:rPr>
              <a:t> </a:t>
            </a:r>
            <a:r>
              <a:rPr sz="2000" i="1" dirty="0">
                <a:latin typeface="Calibri"/>
                <a:cs typeface="Calibri"/>
              </a:rPr>
              <a:t>a</a:t>
            </a:r>
            <a:r>
              <a:rPr sz="2000" i="1" spc="-50" dirty="0">
                <a:latin typeface="Calibri"/>
                <a:cs typeface="Calibri"/>
              </a:rPr>
              <a:t> </a:t>
            </a:r>
            <a:r>
              <a:rPr sz="2000" i="1" spc="-10" dirty="0">
                <a:latin typeface="Calibri"/>
                <a:cs typeface="Calibri"/>
              </a:rPr>
              <a:t>formar</a:t>
            </a:r>
            <a:endParaRPr sz="2000" dirty="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flipH="1">
            <a:off x="361949" y="168861"/>
            <a:ext cx="3438303" cy="1003031"/>
          </a:xfrm>
          <a:prstGeom prst="rect">
            <a:avLst/>
          </a:prstGeom>
        </p:spPr>
        <p:txBody>
          <a:bodyPr vert="horz" wrap="square" lIns="0" tIns="67945" rIns="0" bIns="0" rtlCol="0">
            <a:spAutoFit/>
          </a:bodyPr>
          <a:lstStyle/>
          <a:p>
            <a:pPr marL="12700" marR="5080">
              <a:lnSpc>
                <a:spcPts val="3460"/>
              </a:lnSpc>
              <a:spcBef>
                <a:spcPts val="535"/>
              </a:spcBef>
            </a:pPr>
            <a:r>
              <a:rPr spc="-30" dirty="0">
                <a:solidFill>
                  <a:schemeClr val="accent3">
                    <a:lumMod val="75000"/>
                  </a:schemeClr>
                </a:solidFill>
              </a:rPr>
              <a:t>Asignación</a:t>
            </a:r>
            <a:r>
              <a:rPr spc="-125" dirty="0">
                <a:solidFill>
                  <a:schemeClr val="accent3">
                    <a:lumMod val="75000"/>
                  </a:schemeClr>
                </a:solidFill>
              </a:rPr>
              <a:t> </a:t>
            </a:r>
            <a:r>
              <a:rPr spc="-25" dirty="0">
                <a:solidFill>
                  <a:schemeClr val="accent3">
                    <a:lumMod val="75000"/>
                  </a:schemeClr>
                </a:solidFill>
              </a:rPr>
              <a:t>de </a:t>
            </a:r>
            <a:r>
              <a:rPr spc="-10" dirty="0">
                <a:solidFill>
                  <a:schemeClr val="accent3">
                    <a:lumMod val="75000"/>
                  </a:schemeClr>
                </a:solidFill>
              </a:rPr>
              <a:t>Centroides</a:t>
            </a:r>
          </a:p>
        </p:txBody>
      </p:sp>
      <p:sp>
        <p:nvSpPr>
          <p:cNvPr id="4" name="object 4"/>
          <p:cNvSpPr txBox="1"/>
          <p:nvPr/>
        </p:nvSpPr>
        <p:spPr>
          <a:xfrm>
            <a:off x="5449823" y="874290"/>
            <a:ext cx="5151120" cy="566822"/>
          </a:xfrm>
          <a:prstGeom prst="rect">
            <a:avLst/>
          </a:prstGeom>
        </p:spPr>
        <p:txBody>
          <a:bodyPr vert="horz" wrap="square" lIns="0" tIns="12700" rIns="0" bIns="0" rtlCol="0">
            <a:spAutoFit/>
          </a:bodyPr>
          <a:lstStyle/>
          <a:p>
            <a:pPr marL="12700" marR="5080">
              <a:spcBef>
                <a:spcPts val="1850"/>
              </a:spcBef>
              <a:tabLst>
                <a:tab pos="960755" algn="l"/>
                <a:tab pos="2644775" algn="l"/>
                <a:tab pos="2933065" algn="l"/>
                <a:tab pos="4123054" algn="l"/>
                <a:tab pos="4754245" algn="l"/>
              </a:tabLst>
            </a:pPr>
            <a:r>
              <a:rPr spc="-10" dirty="0" err="1">
                <a:latin typeface="Arial MT"/>
                <a:cs typeface="Arial MT"/>
              </a:rPr>
              <a:t>Asignar</a:t>
            </a:r>
            <a:r>
              <a:rPr dirty="0">
                <a:latin typeface="Arial MT"/>
                <a:cs typeface="Arial MT"/>
              </a:rPr>
              <a:t>	</a:t>
            </a:r>
            <a:r>
              <a:rPr spc="-10" dirty="0">
                <a:latin typeface="Arial MT"/>
                <a:cs typeface="Arial MT"/>
              </a:rPr>
              <a:t>aleatoriamente</a:t>
            </a:r>
            <a:r>
              <a:rPr dirty="0">
                <a:latin typeface="Arial MT"/>
                <a:cs typeface="Arial MT"/>
              </a:rPr>
              <a:t>	</a:t>
            </a:r>
            <a:r>
              <a:rPr spc="-50" dirty="0">
                <a:latin typeface="Arial MT"/>
                <a:cs typeface="Arial MT"/>
              </a:rPr>
              <a:t>k</a:t>
            </a:r>
            <a:r>
              <a:rPr dirty="0">
                <a:latin typeface="Arial MT"/>
                <a:cs typeface="Arial MT"/>
              </a:rPr>
              <a:t>	</a:t>
            </a:r>
            <a:r>
              <a:rPr spc="-10" dirty="0">
                <a:latin typeface="Arial MT"/>
                <a:cs typeface="Arial MT"/>
              </a:rPr>
              <a:t>individuos</a:t>
            </a:r>
            <a:r>
              <a:rPr dirty="0">
                <a:latin typeface="Arial MT"/>
                <a:cs typeface="Arial MT"/>
              </a:rPr>
              <a:t>	</a:t>
            </a:r>
            <a:r>
              <a:rPr spc="-20" dirty="0">
                <a:latin typeface="Arial MT"/>
                <a:cs typeface="Arial MT"/>
              </a:rPr>
              <a:t>para</a:t>
            </a:r>
            <a:r>
              <a:rPr dirty="0">
                <a:latin typeface="Arial MT"/>
                <a:cs typeface="Arial MT"/>
              </a:rPr>
              <a:t>	</a:t>
            </a:r>
            <a:r>
              <a:rPr spc="-25" dirty="0">
                <a:latin typeface="Arial MT"/>
                <a:cs typeface="Arial MT"/>
              </a:rPr>
              <a:t>que </a:t>
            </a:r>
            <a:r>
              <a:rPr dirty="0">
                <a:latin typeface="Arial MT"/>
                <a:cs typeface="Arial MT"/>
              </a:rPr>
              <a:t>sean</a:t>
            </a:r>
            <a:r>
              <a:rPr spc="-20" dirty="0">
                <a:latin typeface="Arial MT"/>
                <a:cs typeface="Arial MT"/>
              </a:rPr>
              <a:t> </a:t>
            </a:r>
            <a:r>
              <a:rPr dirty="0">
                <a:latin typeface="Arial MT"/>
                <a:cs typeface="Arial MT"/>
              </a:rPr>
              <a:t>los</a:t>
            </a:r>
            <a:r>
              <a:rPr spc="-15" dirty="0">
                <a:latin typeface="Arial MT"/>
                <a:cs typeface="Arial MT"/>
              </a:rPr>
              <a:t> </a:t>
            </a:r>
            <a:r>
              <a:rPr dirty="0">
                <a:latin typeface="Arial MT"/>
                <a:cs typeface="Arial MT"/>
              </a:rPr>
              <a:t>centroides</a:t>
            </a:r>
            <a:r>
              <a:rPr spc="-10" dirty="0">
                <a:latin typeface="Arial MT"/>
                <a:cs typeface="Arial MT"/>
              </a:rPr>
              <a:t> </a:t>
            </a:r>
            <a:r>
              <a:rPr dirty="0">
                <a:latin typeface="Arial MT"/>
                <a:cs typeface="Arial MT"/>
              </a:rPr>
              <a:t>de</a:t>
            </a:r>
            <a:r>
              <a:rPr spc="-5" dirty="0">
                <a:latin typeface="Arial MT"/>
                <a:cs typeface="Arial MT"/>
              </a:rPr>
              <a:t> </a:t>
            </a:r>
            <a:r>
              <a:rPr dirty="0">
                <a:latin typeface="Arial MT"/>
                <a:cs typeface="Arial MT"/>
              </a:rPr>
              <a:t>los</a:t>
            </a:r>
            <a:r>
              <a:rPr spc="-20" dirty="0">
                <a:latin typeface="Arial MT"/>
                <a:cs typeface="Arial MT"/>
              </a:rPr>
              <a:t> </a:t>
            </a:r>
            <a:r>
              <a:rPr dirty="0">
                <a:latin typeface="Arial MT"/>
                <a:cs typeface="Arial MT"/>
              </a:rPr>
              <a:t>clusters</a:t>
            </a:r>
            <a:r>
              <a:rPr spc="-15" dirty="0">
                <a:latin typeface="Arial MT"/>
                <a:cs typeface="Arial MT"/>
              </a:rPr>
              <a:t> </a:t>
            </a:r>
            <a:r>
              <a:rPr dirty="0">
                <a:latin typeface="Arial MT"/>
                <a:cs typeface="Arial MT"/>
              </a:rPr>
              <a:t>a</a:t>
            </a:r>
            <a:r>
              <a:rPr spc="-20" dirty="0">
                <a:latin typeface="Arial MT"/>
                <a:cs typeface="Arial MT"/>
              </a:rPr>
              <a:t> </a:t>
            </a:r>
            <a:r>
              <a:rPr spc="-10" dirty="0">
                <a:latin typeface="Arial MT"/>
                <a:cs typeface="Arial MT"/>
              </a:rPr>
              <a:t>formar.</a:t>
            </a:r>
            <a:endParaRPr dirty="0">
              <a:latin typeface="Arial MT"/>
              <a:cs typeface="Arial MT"/>
            </a:endParaRPr>
          </a:p>
        </p:txBody>
      </p:sp>
      <p:pic>
        <p:nvPicPr>
          <p:cNvPr id="5" name="object 5"/>
          <p:cNvPicPr/>
          <p:nvPr/>
        </p:nvPicPr>
        <p:blipFill>
          <a:blip r:embed="rId2" cstate="print"/>
          <a:stretch>
            <a:fillRect/>
          </a:stretch>
        </p:blipFill>
        <p:spPr>
          <a:xfrm>
            <a:off x="1947635" y="1978832"/>
            <a:ext cx="2792300" cy="3707276"/>
          </a:xfrm>
          <a:prstGeom prst="rect">
            <a:avLst/>
          </a:prstGeom>
        </p:spPr>
      </p:pic>
      <p:pic>
        <p:nvPicPr>
          <p:cNvPr id="6" name="object 6"/>
          <p:cNvPicPr/>
          <p:nvPr/>
        </p:nvPicPr>
        <p:blipFill>
          <a:blip r:embed="rId3" cstate="print"/>
          <a:stretch>
            <a:fillRect/>
          </a:stretch>
        </p:blipFill>
        <p:spPr>
          <a:xfrm>
            <a:off x="4962303" y="2612054"/>
            <a:ext cx="4662624" cy="2686974"/>
          </a:xfrm>
          <a:prstGeom prst="rect">
            <a:avLst/>
          </a:prstGeom>
        </p:spPr>
      </p:pic>
      <p:sp>
        <p:nvSpPr>
          <p:cNvPr id="7" name="object 7"/>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4"/>
              </a:rPr>
              <a:t>rociochavezml.com</a:t>
            </a:r>
            <a:endParaRPr sz="1600">
              <a:latin typeface="Calibri"/>
              <a:cs typeface="Calibri"/>
            </a:endParaRPr>
          </a:p>
        </p:txBody>
      </p:sp>
      <p:sp>
        <p:nvSpPr>
          <p:cNvPr id="8" name="object 8"/>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79</a:t>
            </a:fld>
            <a:endParaRPr spc="-2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49588E4-282B-4740-882A-86FF8BDC53BC}"/>
              </a:ext>
            </a:extLst>
          </p:cNvPr>
          <p:cNvSpPr txBox="1">
            <a:spLocks/>
          </p:cNvSpPr>
          <p:nvPr/>
        </p:nvSpPr>
        <p:spPr>
          <a:xfrm>
            <a:off x="-110836" y="74975"/>
            <a:ext cx="5029200" cy="832168"/>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1.4 Analizar los datos:</a:t>
            </a:r>
          </a:p>
        </p:txBody>
      </p:sp>
      <p:sp>
        <p:nvSpPr>
          <p:cNvPr id="2" name="Rectángulo: esquinas redondeadas 1">
            <a:extLst>
              <a:ext uri="{FF2B5EF4-FFF2-40B4-BE49-F238E27FC236}">
                <a16:creationId xmlns:a16="http://schemas.microsoft.com/office/drawing/2014/main" id="{E3C2647E-056E-4399-B709-0274C9A17913}"/>
              </a:ext>
            </a:extLst>
          </p:cNvPr>
          <p:cNvSpPr/>
          <p:nvPr/>
        </p:nvSpPr>
        <p:spPr>
          <a:xfrm>
            <a:off x="362857" y="1813023"/>
            <a:ext cx="6168571" cy="4137834"/>
          </a:xfrm>
          <a:prstGeom prst="roundRect">
            <a:avLst>
              <a:gd name="adj" fmla="val 10505"/>
            </a:avLst>
          </a:prstGeom>
          <a:solidFill>
            <a:srgbClr val="CCFF99"/>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r>
              <a:rPr lang="es-ES" sz="2000" b="1" dirty="0">
                <a:solidFill>
                  <a:schemeClr val="tx2">
                    <a:lumMod val="95000"/>
                  </a:schemeClr>
                </a:solidFill>
                <a:highlight>
                  <a:srgbClr val="0F0A30"/>
                </a:highlight>
              </a:rPr>
              <a:t> Preparar la información:</a:t>
            </a:r>
          </a:p>
          <a:p>
            <a:endParaRPr lang="es-ES" sz="1400" b="1" dirty="0">
              <a:solidFill>
                <a:schemeClr val="bg1"/>
              </a:solidFill>
            </a:endParaRPr>
          </a:p>
          <a:p>
            <a:pPr marL="342900" indent="-342900">
              <a:lnSpc>
                <a:spcPct val="150000"/>
              </a:lnSpc>
              <a:buFont typeface="+mj-lt"/>
              <a:buAutoNum type="arabicPeriod"/>
            </a:pPr>
            <a:r>
              <a:rPr lang="es-ES" sz="1400" b="1" dirty="0">
                <a:solidFill>
                  <a:schemeClr val="bg1"/>
                </a:solidFill>
              </a:rPr>
              <a:t>Integrar diversas fuentes de datos</a:t>
            </a:r>
          </a:p>
          <a:p>
            <a:pPr marL="342900" indent="-342900">
              <a:lnSpc>
                <a:spcPct val="150000"/>
              </a:lnSpc>
              <a:buFont typeface="+mj-lt"/>
              <a:buAutoNum type="arabicPeriod"/>
            </a:pPr>
            <a:r>
              <a:rPr lang="es-ES" sz="1400" b="1" dirty="0">
                <a:solidFill>
                  <a:schemeClr val="bg1"/>
                </a:solidFill>
              </a:rPr>
              <a:t> Analizar datos históricos: </a:t>
            </a:r>
          </a:p>
          <a:p>
            <a:pPr marL="342900" indent="-342900">
              <a:lnSpc>
                <a:spcPct val="150000"/>
              </a:lnSpc>
              <a:buFont typeface="+mj-lt"/>
              <a:buAutoNum type="arabicPeriod"/>
            </a:pPr>
            <a:r>
              <a:rPr lang="es-ES" sz="1400" b="1" dirty="0">
                <a:solidFill>
                  <a:schemeClr val="bg1"/>
                </a:solidFill>
              </a:rPr>
              <a:t>Identificar la estacionalidad del negocio a nivel transaccional para cada factor de riesgo.</a:t>
            </a:r>
          </a:p>
          <a:p>
            <a:pPr marL="342900" indent="-342900">
              <a:lnSpc>
                <a:spcPct val="150000"/>
              </a:lnSpc>
              <a:buFont typeface="+mj-lt"/>
              <a:buAutoNum type="arabicPeriod"/>
            </a:pPr>
            <a:r>
              <a:rPr lang="es-ES" sz="1400" b="1" dirty="0">
                <a:solidFill>
                  <a:schemeClr val="bg1"/>
                </a:solidFill>
              </a:rPr>
              <a:t>Construir variables de riesgo: Desarrollar variables para cada factor de riesgo</a:t>
            </a:r>
          </a:p>
          <a:p>
            <a:pPr marL="342900" indent="-342900">
              <a:lnSpc>
                <a:spcPct val="150000"/>
              </a:lnSpc>
              <a:buFont typeface="+mj-lt"/>
              <a:buAutoNum type="arabicPeriod"/>
            </a:pPr>
            <a:r>
              <a:rPr lang="es-ES" sz="1400" b="1" dirty="0">
                <a:solidFill>
                  <a:schemeClr val="bg1"/>
                </a:solidFill>
              </a:rPr>
              <a:t>Establecer una estrategia de calidad de datos</a:t>
            </a:r>
          </a:p>
          <a:p>
            <a:pPr marL="342900" indent="-342900">
              <a:lnSpc>
                <a:spcPct val="150000"/>
              </a:lnSpc>
              <a:buFont typeface="+mj-lt"/>
              <a:buAutoNum type="arabicPeriod"/>
            </a:pPr>
            <a:r>
              <a:rPr lang="es-ES" sz="1400" b="1" dirty="0">
                <a:solidFill>
                  <a:schemeClr val="bg1"/>
                </a:solidFill>
              </a:rPr>
              <a:t>Incorporar variables de negocio relevantes. </a:t>
            </a:r>
            <a:endParaRPr lang="es-CO" b="0" i="0" dirty="0">
              <a:solidFill>
                <a:schemeClr val="bg2"/>
              </a:solidFill>
              <a:latin typeface="+mj-lt"/>
              <a:ea typeface="MarkPro" charset="0"/>
              <a:cs typeface="MarkPro" charset="0"/>
            </a:endParaRPr>
          </a:p>
        </p:txBody>
      </p:sp>
      <p:sp>
        <p:nvSpPr>
          <p:cNvPr id="12" name="Rectángulo: esquinas redondeadas 11">
            <a:extLst>
              <a:ext uri="{FF2B5EF4-FFF2-40B4-BE49-F238E27FC236}">
                <a16:creationId xmlns:a16="http://schemas.microsoft.com/office/drawing/2014/main" id="{3FCA6A95-FEB0-4D3F-8D74-7C32E321E7D8}"/>
              </a:ext>
            </a:extLst>
          </p:cNvPr>
          <p:cNvSpPr/>
          <p:nvPr/>
        </p:nvSpPr>
        <p:spPr>
          <a:xfrm>
            <a:off x="6995886" y="1813023"/>
            <a:ext cx="4499428" cy="4137834"/>
          </a:xfrm>
          <a:prstGeom prst="roundRect">
            <a:avLst>
              <a:gd name="adj" fmla="val 10505"/>
            </a:avLst>
          </a:prstGeom>
          <a:solidFill>
            <a:schemeClr val="accent1">
              <a:lumMod val="50000"/>
              <a:lumOff val="50000"/>
            </a:schemeClr>
          </a:solidFill>
          <a:ln w="381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88000" tIns="288000" rIns="288000" bIns="0" rtlCol="0" anchor="t" anchorCtr="0"/>
          <a:lstStyle/>
          <a:p>
            <a:r>
              <a:rPr lang="es-ES" sz="2000" b="1" dirty="0">
                <a:solidFill>
                  <a:schemeClr val="tx2">
                    <a:lumMod val="95000"/>
                  </a:schemeClr>
                </a:solidFill>
                <a:highlight>
                  <a:srgbClr val="0F0A30"/>
                </a:highlight>
              </a:rPr>
              <a:t> Análisis exploratorio y descriptivo:</a:t>
            </a:r>
          </a:p>
          <a:p>
            <a:pPr marL="342900" indent="-342900">
              <a:lnSpc>
                <a:spcPct val="150000"/>
              </a:lnSpc>
              <a:buFont typeface="+mj-lt"/>
              <a:buAutoNum type="arabicPeriod"/>
            </a:pPr>
            <a:r>
              <a:rPr lang="es-ES" sz="1400" b="1" dirty="0">
                <a:solidFill>
                  <a:schemeClr val="tx2">
                    <a:lumMod val="95000"/>
                  </a:schemeClr>
                </a:solidFill>
              </a:rPr>
              <a:t>Crear tablas e interpretar gráficos: </a:t>
            </a:r>
          </a:p>
          <a:p>
            <a:pPr marL="342900" indent="-342900">
              <a:lnSpc>
                <a:spcPct val="150000"/>
              </a:lnSpc>
              <a:buFont typeface="+mj-lt"/>
              <a:buAutoNum type="arabicPeriod"/>
            </a:pPr>
            <a:r>
              <a:rPr lang="es-ES" sz="1400" b="1" dirty="0">
                <a:solidFill>
                  <a:schemeClr val="tx2">
                    <a:lumMod val="95000"/>
                  </a:schemeClr>
                </a:solidFill>
              </a:rPr>
              <a:t>Calcular medidas estadísticas clave: </a:t>
            </a:r>
          </a:p>
          <a:p>
            <a:pPr marL="342900" indent="-342900">
              <a:lnSpc>
                <a:spcPct val="150000"/>
              </a:lnSpc>
              <a:buFont typeface="+mj-lt"/>
              <a:buAutoNum type="arabicPeriod"/>
            </a:pPr>
            <a:r>
              <a:rPr lang="es-ES" sz="1400" b="1" dirty="0">
                <a:solidFill>
                  <a:schemeClr val="tx2">
                    <a:lumMod val="95000"/>
                  </a:schemeClr>
                </a:solidFill>
              </a:rPr>
              <a:t>Identificar y analizar valores atípicos: identificar puntos de datos anómalos, investigar su origen y proponer posibles soluciones.</a:t>
            </a:r>
          </a:p>
          <a:p>
            <a:pPr marL="342900" indent="-342900">
              <a:lnSpc>
                <a:spcPct val="150000"/>
              </a:lnSpc>
              <a:buFont typeface="+mj-lt"/>
              <a:buAutoNum type="arabicPeriod"/>
            </a:pPr>
            <a:r>
              <a:rPr lang="es-ES" sz="1400" b="1" dirty="0">
                <a:solidFill>
                  <a:schemeClr val="tx2">
                    <a:lumMod val="95000"/>
                  </a:schemeClr>
                </a:solidFill>
              </a:rPr>
              <a:t>Aplicar análisis </a:t>
            </a:r>
            <a:r>
              <a:rPr lang="es-ES" sz="1400" b="1" dirty="0" err="1">
                <a:solidFill>
                  <a:schemeClr val="tx2">
                    <a:lumMod val="95000"/>
                  </a:schemeClr>
                </a:solidFill>
              </a:rPr>
              <a:t>univariado</a:t>
            </a:r>
            <a:r>
              <a:rPr lang="es-ES" sz="1400" b="1" dirty="0">
                <a:solidFill>
                  <a:schemeClr val="tx2">
                    <a:lumMod val="95000"/>
                  </a:schemeClr>
                </a:solidFill>
              </a:rPr>
              <a:t> y multivariado</a:t>
            </a:r>
            <a:endParaRPr lang="es-CO" sz="1400" b="1" dirty="0">
              <a:solidFill>
                <a:schemeClr val="tx2">
                  <a:lumMod val="95000"/>
                </a:schemeClr>
              </a:solidFill>
            </a:endParaRPr>
          </a:p>
        </p:txBody>
      </p:sp>
    </p:spTree>
    <p:extLst>
      <p:ext uri="{BB962C8B-B14F-4D97-AF65-F5344CB8AC3E}">
        <p14:creationId xmlns:p14="http://schemas.microsoft.com/office/powerpoint/2010/main" val="27179632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98775" y="2116329"/>
            <a:ext cx="6973570" cy="757555"/>
          </a:xfrm>
          <a:prstGeom prst="rect">
            <a:avLst/>
          </a:prstGeom>
        </p:spPr>
        <p:txBody>
          <a:bodyPr vert="horz" wrap="square" lIns="0" tIns="12700" rIns="0" bIns="0" rtlCol="0">
            <a:spAutoFit/>
          </a:bodyPr>
          <a:lstStyle/>
          <a:p>
            <a:pPr marL="1891664" marR="5080" indent="-1879600">
              <a:spcBef>
                <a:spcPts val="100"/>
              </a:spcBef>
            </a:pPr>
            <a:r>
              <a:rPr sz="2400" dirty="0">
                <a:latin typeface="Calibri"/>
                <a:cs typeface="Calibri"/>
              </a:rPr>
              <a:t>Distancia</a:t>
            </a:r>
            <a:r>
              <a:rPr sz="2400" spc="-65" dirty="0">
                <a:latin typeface="Calibri"/>
                <a:cs typeface="Calibri"/>
              </a:rPr>
              <a:t> </a:t>
            </a:r>
            <a:r>
              <a:rPr sz="2400" dirty="0">
                <a:latin typeface="Calibri"/>
                <a:cs typeface="Calibri"/>
              </a:rPr>
              <a:t>Euclidea</a:t>
            </a:r>
            <a:r>
              <a:rPr sz="2400" spc="-45" dirty="0">
                <a:latin typeface="Calibri"/>
                <a:cs typeface="Calibri"/>
              </a:rPr>
              <a:t> </a:t>
            </a:r>
            <a:r>
              <a:rPr sz="2400" dirty="0">
                <a:latin typeface="Calibri"/>
                <a:cs typeface="Calibri"/>
              </a:rPr>
              <a:t>entre</a:t>
            </a:r>
            <a:r>
              <a:rPr sz="2400" spc="-40" dirty="0">
                <a:latin typeface="Calibri"/>
                <a:cs typeface="Calibri"/>
              </a:rPr>
              <a:t> </a:t>
            </a:r>
            <a:r>
              <a:rPr sz="2400" dirty="0">
                <a:latin typeface="Calibri"/>
                <a:cs typeface="Calibri"/>
              </a:rPr>
              <a:t>el</a:t>
            </a:r>
            <a:r>
              <a:rPr sz="2400" spc="-50" dirty="0">
                <a:latin typeface="Calibri"/>
                <a:cs typeface="Calibri"/>
              </a:rPr>
              <a:t> </a:t>
            </a:r>
            <a:r>
              <a:rPr sz="2400" dirty="0">
                <a:latin typeface="Calibri"/>
                <a:cs typeface="Calibri"/>
              </a:rPr>
              <a:t>Individuo</a:t>
            </a:r>
            <a:r>
              <a:rPr sz="2400" spc="-45" dirty="0">
                <a:latin typeface="Calibri"/>
                <a:cs typeface="Calibri"/>
              </a:rPr>
              <a:t> </a:t>
            </a:r>
            <a:r>
              <a:rPr sz="2400" dirty="0">
                <a:latin typeface="Calibri"/>
                <a:cs typeface="Calibri"/>
              </a:rPr>
              <a:t>1</a:t>
            </a:r>
            <a:r>
              <a:rPr sz="2400" spc="-40" dirty="0">
                <a:latin typeface="Calibri"/>
                <a:cs typeface="Calibri"/>
              </a:rPr>
              <a:t> </a:t>
            </a:r>
            <a:r>
              <a:rPr sz="2400" dirty="0">
                <a:latin typeface="Calibri"/>
                <a:cs typeface="Calibri"/>
              </a:rPr>
              <a:t>y</a:t>
            </a:r>
            <a:r>
              <a:rPr sz="2400" spc="-35" dirty="0">
                <a:latin typeface="Calibri"/>
                <a:cs typeface="Calibri"/>
              </a:rPr>
              <a:t> </a:t>
            </a:r>
            <a:r>
              <a:rPr sz="2400" dirty="0">
                <a:latin typeface="Calibri"/>
                <a:cs typeface="Calibri"/>
              </a:rPr>
              <a:t>los</a:t>
            </a:r>
            <a:r>
              <a:rPr sz="2400" spc="-50" dirty="0">
                <a:latin typeface="Calibri"/>
                <a:cs typeface="Calibri"/>
              </a:rPr>
              <a:t> </a:t>
            </a:r>
            <a:r>
              <a:rPr sz="2400" dirty="0">
                <a:latin typeface="Calibri"/>
                <a:cs typeface="Calibri"/>
              </a:rPr>
              <a:t>3</a:t>
            </a:r>
            <a:r>
              <a:rPr sz="2400" spc="-60" dirty="0">
                <a:latin typeface="Calibri"/>
                <a:cs typeface="Calibri"/>
              </a:rPr>
              <a:t> </a:t>
            </a:r>
            <a:r>
              <a:rPr sz="2400" spc="-10" dirty="0">
                <a:latin typeface="Calibri"/>
                <a:cs typeface="Calibri"/>
              </a:rPr>
              <a:t>Centroides </a:t>
            </a:r>
            <a:r>
              <a:rPr sz="2400" dirty="0">
                <a:latin typeface="Calibri"/>
                <a:cs typeface="Calibri"/>
              </a:rPr>
              <a:t>asignados</a:t>
            </a:r>
            <a:r>
              <a:rPr sz="2400" spc="-65" dirty="0">
                <a:latin typeface="Calibri"/>
                <a:cs typeface="Calibri"/>
              </a:rPr>
              <a:t> </a:t>
            </a:r>
            <a:r>
              <a:rPr sz="2400" spc="-10" dirty="0">
                <a:latin typeface="Calibri"/>
                <a:cs typeface="Calibri"/>
              </a:rPr>
              <a:t>aleatoriamente</a:t>
            </a:r>
            <a:endParaRPr sz="2400">
              <a:latin typeface="Calibri"/>
              <a:cs typeface="Calibri"/>
            </a:endParaRPr>
          </a:p>
        </p:txBody>
      </p:sp>
      <p:sp>
        <p:nvSpPr>
          <p:cNvPr id="4" name="object 4"/>
          <p:cNvSpPr txBox="1">
            <a:spLocks noGrp="1"/>
          </p:cNvSpPr>
          <p:nvPr>
            <p:ph type="title"/>
          </p:nvPr>
        </p:nvSpPr>
        <p:spPr>
          <a:xfrm>
            <a:off x="364846" y="198332"/>
            <a:ext cx="4321454" cy="1003031"/>
          </a:xfrm>
          <a:prstGeom prst="rect">
            <a:avLst/>
          </a:prstGeom>
        </p:spPr>
        <p:txBody>
          <a:bodyPr vert="horz" wrap="square" lIns="0" tIns="67945" rIns="0" bIns="0" rtlCol="0">
            <a:spAutoFit/>
          </a:bodyPr>
          <a:lstStyle/>
          <a:p>
            <a:pPr marL="12700" marR="5080">
              <a:lnSpc>
                <a:spcPts val="3460"/>
              </a:lnSpc>
              <a:spcBef>
                <a:spcPts val="535"/>
              </a:spcBef>
            </a:pPr>
            <a:r>
              <a:rPr spc="-35" dirty="0">
                <a:solidFill>
                  <a:schemeClr val="accent3">
                    <a:lumMod val="75000"/>
                  </a:schemeClr>
                </a:solidFill>
              </a:rPr>
              <a:t>Distancia</a:t>
            </a:r>
            <a:r>
              <a:rPr spc="-110" dirty="0">
                <a:solidFill>
                  <a:schemeClr val="accent3">
                    <a:lumMod val="75000"/>
                  </a:schemeClr>
                </a:solidFill>
              </a:rPr>
              <a:t> </a:t>
            </a:r>
            <a:r>
              <a:rPr spc="-50" dirty="0">
                <a:solidFill>
                  <a:schemeClr val="accent3">
                    <a:lumMod val="75000"/>
                  </a:schemeClr>
                </a:solidFill>
              </a:rPr>
              <a:t>a </a:t>
            </a:r>
            <a:r>
              <a:rPr dirty="0">
                <a:solidFill>
                  <a:schemeClr val="accent3">
                    <a:lumMod val="75000"/>
                  </a:schemeClr>
                </a:solidFill>
              </a:rPr>
              <a:t>los</a:t>
            </a:r>
            <a:r>
              <a:rPr spc="-110" dirty="0">
                <a:solidFill>
                  <a:schemeClr val="accent3">
                    <a:lumMod val="75000"/>
                  </a:schemeClr>
                </a:solidFill>
              </a:rPr>
              <a:t> </a:t>
            </a:r>
            <a:r>
              <a:rPr spc="-35" dirty="0">
                <a:solidFill>
                  <a:schemeClr val="accent3">
                    <a:lumMod val="75000"/>
                  </a:schemeClr>
                </a:solidFill>
              </a:rPr>
              <a:t>centroides</a:t>
            </a:r>
          </a:p>
        </p:txBody>
      </p:sp>
      <p:sp>
        <p:nvSpPr>
          <p:cNvPr id="5" name="object 5"/>
          <p:cNvSpPr txBox="1"/>
          <p:nvPr/>
        </p:nvSpPr>
        <p:spPr>
          <a:xfrm>
            <a:off x="5182615" y="802971"/>
            <a:ext cx="6007671" cy="955389"/>
          </a:xfrm>
          <a:prstGeom prst="rect">
            <a:avLst/>
          </a:prstGeom>
        </p:spPr>
        <p:txBody>
          <a:bodyPr vert="horz" wrap="square" lIns="0" tIns="123189" rIns="0" bIns="0" rtlCol="0">
            <a:spAutoFit/>
          </a:bodyPr>
          <a:lstStyle/>
          <a:p>
            <a:pPr marL="12700" marR="5080" algn="just">
              <a:spcBef>
                <a:spcPts val="650"/>
              </a:spcBef>
            </a:pPr>
            <a:r>
              <a:rPr dirty="0" err="1">
                <a:latin typeface="Arial MT"/>
                <a:cs typeface="Arial MT"/>
              </a:rPr>
              <a:t>Calcular</a:t>
            </a:r>
            <a:r>
              <a:rPr spc="15" dirty="0">
                <a:latin typeface="Arial MT"/>
                <a:cs typeface="Arial MT"/>
              </a:rPr>
              <a:t> </a:t>
            </a:r>
            <a:r>
              <a:rPr dirty="0">
                <a:latin typeface="Arial MT"/>
                <a:cs typeface="Arial MT"/>
              </a:rPr>
              <a:t>las</a:t>
            </a:r>
            <a:r>
              <a:rPr spc="25" dirty="0">
                <a:latin typeface="Arial MT"/>
                <a:cs typeface="Arial MT"/>
              </a:rPr>
              <a:t> </a:t>
            </a:r>
            <a:r>
              <a:rPr dirty="0">
                <a:latin typeface="Arial MT"/>
                <a:cs typeface="Arial MT"/>
              </a:rPr>
              <a:t>distancias</a:t>
            </a:r>
            <a:r>
              <a:rPr spc="20" dirty="0">
                <a:latin typeface="Arial MT"/>
                <a:cs typeface="Arial MT"/>
              </a:rPr>
              <a:t> </a:t>
            </a:r>
            <a:r>
              <a:rPr dirty="0">
                <a:latin typeface="Arial MT"/>
                <a:cs typeface="Arial MT"/>
              </a:rPr>
              <a:t>entre</a:t>
            </a:r>
            <a:r>
              <a:rPr spc="20" dirty="0">
                <a:latin typeface="Arial MT"/>
                <a:cs typeface="Arial MT"/>
              </a:rPr>
              <a:t> </a:t>
            </a:r>
            <a:r>
              <a:rPr dirty="0">
                <a:latin typeface="Arial MT"/>
                <a:cs typeface="Arial MT"/>
              </a:rPr>
              <a:t>cada</a:t>
            </a:r>
            <a:r>
              <a:rPr spc="15" dirty="0">
                <a:latin typeface="Arial MT"/>
                <a:cs typeface="Arial MT"/>
              </a:rPr>
              <a:t> </a:t>
            </a:r>
            <a:r>
              <a:rPr dirty="0">
                <a:latin typeface="Arial MT"/>
                <a:cs typeface="Arial MT"/>
              </a:rPr>
              <a:t>uno</a:t>
            </a:r>
            <a:r>
              <a:rPr spc="20" dirty="0">
                <a:latin typeface="Arial MT"/>
                <a:cs typeface="Arial MT"/>
              </a:rPr>
              <a:t> </a:t>
            </a:r>
            <a:r>
              <a:rPr dirty="0">
                <a:latin typeface="Arial MT"/>
                <a:cs typeface="Arial MT"/>
              </a:rPr>
              <a:t>de</a:t>
            </a:r>
            <a:r>
              <a:rPr spc="10" dirty="0">
                <a:latin typeface="Arial MT"/>
                <a:cs typeface="Arial MT"/>
              </a:rPr>
              <a:t> </a:t>
            </a:r>
            <a:r>
              <a:rPr dirty="0">
                <a:latin typeface="Arial MT"/>
                <a:cs typeface="Arial MT"/>
              </a:rPr>
              <a:t>los</a:t>
            </a:r>
            <a:r>
              <a:rPr spc="35" dirty="0">
                <a:latin typeface="Arial MT"/>
                <a:cs typeface="Arial MT"/>
              </a:rPr>
              <a:t> </a:t>
            </a:r>
            <a:r>
              <a:rPr spc="-10" dirty="0">
                <a:latin typeface="Arial MT"/>
                <a:cs typeface="Arial MT"/>
              </a:rPr>
              <a:t>individuos </a:t>
            </a:r>
            <a:r>
              <a:rPr dirty="0">
                <a:latin typeface="Arial MT"/>
                <a:cs typeface="Arial MT"/>
              </a:rPr>
              <a:t>restantes</a:t>
            </a:r>
            <a:r>
              <a:rPr spc="254" dirty="0">
                <a:latin typeface="Arial MT"/>
                <a:cs typeface="Arial MT"/>
              </a:rPr>
              <a:t> </a:t>
            </a:r>
            <a:r>
              <a:rPr dirty="0">
                <a:latin typeface="Arial MT"/>
                <a:cs typeface="Arial MT"/>
              </a:rPr>
              <a:t>y</a:t>
            </a:r>
            <a:r>
              <a:rPr spc="215" dirty="0">
                <a:latin typeface="Arial MT"/>
                <a:cs typeface="Arial MT"/>
              </a:rPr>
              <a:t> </a:t>
            </a:r>
            <a:r>
              <a:rPr dirty="0">
                <a:latin typeface="Arial MT"/>
                <a:cs typeface="Arial MT"/>
              </a:rPr>
              <a:t>los</a:t>
            </a:r>
            <a:r>
              <a:rPr spc="250" dirty="0">
                <a:latin typeface="Arial MT"/>
                <a:cs typeface="Arial MT"/>
              </a:rPr>
              <a:t> </a:t>
            </a:r>
            <a:r>
              <a:rPr dirty="0">
                <a:latin typeface="Arial MT"/>
                <a:cs typeface="Arial MT"/>
              </a:rPr>
              <a:t>k</a:t>
            </a:r>
            <a:r>
              <a:rPr spc="240" dirty="0">
                <a:latin typeface="Arial MT"/>
                <a:cs typeface="Arial MT"/>
              </a:rPr>
              <a:t> </a:t>
            </a:r>
            <a:r>
              <a:rPr dirty="0">
                <a:latin typeface="Arial MT"/>
                <a:cs typeface="Arial MT"/>
              </a:rPr>
              <a:t>centroides</a:t>
            </a:r>
            <a:r>
              <a:rPr spc="250" dirty="0">
                <a:latin typeface="Arial MT"/>
                <a:cs typeface="Arial MT"/>
              </a:rPr>
              <a:t> </a:t>
            </a:r>
            <a:r>
              <a:rPr dirty="0">
                <a:latin typeface="Arial MT"/>
                <a:cs typeface="Arial MT"/>
              </a:rPr>
              <a:t>asignados</a:t>
            </a:r>
            <a:r>
              <a:rPr spc="245" dirty="0">
                <a:latin typeface="Arial MT"/>
                <a:cs typeface="Arial MT"/>
              </a:rPr>
              <a:t> </a:t>
            </a:r>
            <a:r>
              <a:rPr spc="-10" dirty="0">
                <a:latin typeface="Arial MT"/>
                <a:cs typeface="Arial MT"/>
              </a:rPr>
              <a:t>aleatoriamente </a:t>
            </a:r>
            <a:r>
              <a:rPr dirty="0">
                <a:latin typeface="Arial MT"/>
                <a:cs typeface="Arial MT"/>
              </a:rPr>
              <a:t>para</a:t>
            </a:r>
            <a:r>
              <a:rPr spc="-25" dirty="0">
                <a:latin typeface="Arial MT"/>
                <a:cs typeface="Arial MT"/>
              </a:rPr>
              <a:t> </a:t>
            </a:r>
            <a:r>
              <a:rPr dirty="0">
                <a:latin typeface="Arial MT"/>
                <a:cs typeface="Arial MT"/>
              </a:rPr>
              <a:t>asignarlos al</a:t>
            </a:r>
            <a:r>
              <a:rPr spc="-20" dirty="0">
                <a:latin typeface="Arial MT"/>
                <a:cs typeface="Arial MT"/>
              </a:rPr>
              <a:t> </a:t>
            </a:r>
            <a:r>
              <a:rPr dirty="0">
                <a:latin typeface="Arial MT"/>
                <a:cs typeface="Arial MT"/>
              </a:rPr>
              <a:t>cluster</a:t>
            </a:r>
            <a:r>
              <a:rPr spc="-20" dirty="0">
                <a:latin typeface="Arial MT"/>
                <a:cs typeface="Arial MT"/>
              </a:rPr>
              <a:t> </a:t>
            </a:r>
            <a:r>
              <a:rPr dirty="0">
                <a:latin typeface="Arial MT"/>
                <a:cs typeface="Arial MT"/>
              </a:rPr>
              <a:t>más</a:t>
            </a:r>
            <a:r>
              <a:rPr spc="-20" dirty="0">
                <a:latin typeface="Arial MT"/>
                <a:cs typeface="Arial MT"/>
              </a:rPr>
              <a:t> </a:t>
            </a:r>
            <a:r>
              <a:rPr spc="-10" dirty="0">
                <a:latin typeface="Arial MT"/>
                <a:cs typeface="Arial MT"/>
              </a:rPr>
              <a:t>cercano.</a:t>
            </a:r>
            <a:endParaRPr dirty="0">
              <a:latin typeface="Arial MT"/>
              <a:cs typeface="Arial MT"/>
            </a:endParaRPr>
          </a:p>
        </p:txBody>
      </p:sp>
      <p:pic>
        <p:nvPicPr>
          <p:cNvPr id="6" name="object 6"/>
          <p:cNvPicPr/>
          <p:nvPr/>
        </p:nvPicPr>
        <p:blipFill>
          <a:blip r:embed="rId2" cstate="print"/>
          <a:stretch>
            <a:fillRect/>
          </a:stretch>
        </p:blipFill>
        <p:spPr>
          <a:xfrm>
            <a:off x="2457131" y="3246031"/>
            <a:ext cx="6999254" cy="2808998"/>
          </a:xfrm>
          <a:prstGeom prst="rect">
            <a:avLst/>
          </a:prstGeom>
        </p:spPr>
      </p:pic>
      <p:sp>
        <p:nvSpPr>
          <p:cNvPr id="7" name="object 7"/>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3"/>
              </a:rPr>
              <a:t>rociochavezml.com</a:t>
            </a:r>
            <a:endParaRPr sz="1600">
              <a:latin typeface="Calibri"/>
              <a:cs typeface="Calibri"/>
            </a:endParaRPr>
          </a:p>
        </p:txBody>
      </p:sp>
      <p:sp>
        <p:nvSpPr>
          <p:cNvPr id="8" name="object 8"/>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80</a:t>
            </a:fld>
            <a:endParaRPr spc="-25"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17113" y="2185465"/>
            <a:ext cx="7364095" cy="756920"/>
          </a:xfrm>
          <a:prstGeom prst="rect">
            <a:avLst/>
          </a:prstGeom>
        </p:spPr>
        <p:txBody>
          <a:bodyPr vert="horz" wrap="square" lIns="0" tIns="12700" rIns="0" bIns="0" rtlCol="0">
            <a:spAutoFit/>
          </a:bodyPr>
          <a:lstStyle/>
          <a:p>
            <a:pPr marL="2733040" marR="5080" indent="-2720975">
              <a:spcBef>
                <a:spcPts val="100"/>
              </a:spcBef>
              <a:tabLst>
                <a:tab pos="3875404" algn="l"/>
              </a:tabLst>
            </a:pPr>
            <a:r>
              <a:rPr sz="2400" dirty="0">
                <a:latin typeface="Calibri"/>
                <a:cs typeface="Calibri"/>
              </a:rPr>
              <a:t>Distancia</a:t>
            </a:r>
            <a:r>
              <a:rPr sz="2400" spc="-100" dirty="0">
                <a:latin typeface="Calibri"/>
                <a:cs typeface="Calibri"/>
              </a:rPr>
              <a:t> </a:t>
            </a:r>
            <a:r>
              <a:rPr sz="2400" dirty="0">
                <a:latin typeface="Calibri"/>
                <a:cs typeface="Calibri"/>
              </a:rPr>
              <a:t>entre</a:t>
            </a:r>
            <a:r>
              <a:rPr sz="2400" spc="-70" dirty="0">
                <a:latin typeface="Calibri"/>
                <a:cs typeface="Calibri"/>
              </a:rPr>
              <a:t> </a:t>
            </a:r>
            <a:r>
              <a:rPr sz="2400" dirty="0">
                <a:latin typeface="Calibri"/>
                <a:cs typeface="Calibri"/>
              </a:rPr>
              <a:t>cada</a:t>
            </a:r>
            <a:r>
              <a:rPr sz="2400" spc="-85" dirty="0">
                <a:latin typeface="Calibri"/>
                <a:cs typeface="Calibri"/>
              </a:rPr>
              <a:t> </a:t>
            </a:r>
            <a:r>
              <a:rPr sz="2400" spc="-10" dirty="0">
                <a:latin typeface="Calibri"/>
                <a:cs typeface="Calibri"/>
              </a:rPr>
              <a:t>Individuo</a:t>
            </a:r>
            <a:r>
              <a:rPr sz="2400" dirty="0">
                <a:latin typeface="Calibri"/>
                <a:cs typeface="Calibri"/>
              </a:rPr>
              <a:t>	y</a:t>
            </a:r>
            <a:r>
              <a:rPr sz="2400" spc="-35" dirty="0">
                <a:latin typeface="Calibri"/>
                <a:cs typeface="Calibri"/>
              </a:rPr>
              <a:t> </a:t>
            </a:r>
            <a:r>
              <a:rPr sz="2400" dirty="0">
                <a:latin typeface="Calibri"/>
                <a:cs typeface="Calibri"/>
              </a:rPr>
              <a:t>los</a:t>
            </a:r>
            <a:r>
              <a:rPr sz="2400" spc="-30" dirty="0">
                <a:latin typeface="Calibri"/>
                <a:cs typeface="Calibri"/>
              </a:rPr>
              <a:t> </a:t>
            </a:r>
            <a:r>
              <a:rPr sz="2400" dirty="0">
                <a:latin typeface="Calibri"/>
                <a:cs typeface="Calibri"/>
              </a:rPr>
              <a:t>3</a:t>
            </a:r>
            <a:r>
              <a:rPr sz="2400" spc="-30" dirty="0">
                <a:latin typeface="Calibri"/>
                <a:cs typeface="Calibri"/>
              </a:rPr>
              <a:t> </a:t>
            </a:r>
            <a:r>
              <a:rPr sz="2400" spc="-10" dirty="0">
                <a:latin typeface="Calibri"/>
                <a:cs typeface="Calibri"/>
              </a:rPr>
              <a:t>Centroides</a:t>
            </a:r>
            <a:r>
              <a:rPr sz="2400" spc="-45" dirty="0">
                <a:latin typeface="Calibri"/>
                <a:cs typeface="Calibri"/>
              </a:rPr>
              <a:t> </a:t>
            </a:r>
            <a:r>
              <a:rPr sz="2400" spc="-10" dirty="0">
                <a:latin typeface="Calibri"/>
                <a:cs typeface="Calibri"/>
              </a:rPr>
              <a:t>asignados aleatoriamente</a:t>
            </a:r>
            <a:endParaRPr sz="2400" dirty="0">
              <a:latin typeface="Calibri"/>
              <a:cs typeface="Calibri"/>
            </a:endParaRPr>
          </a:p>
        </p:txBody>
      </p:sp>
      <p:sp>
        <p:nvSpPr>
          <p:cNvPr id="4" name="object 4"/>
          <p:cNvSpPr txBox="1">
            <a:spLocks noGrp="1"/>
          </p:cNvSpPr>
          <p:nvPr>
            <p:ph type="title"/>
          </p:nvPr>
        </p:nvSpPr>
        <p:spPr>
          <a:xfrm>
            <a:off x="247651" y="179079"/>
            <a:ext cx="6096000" cy="554191"/>
          </a:xfrm>
          <a:prstGeom prst="rect">
            <a:avLst/>
          </a:prstGeom>
        </p:spPr>
        <p:txBody>
          <a:bodyPr vert="horz" wrap="square" lIns="0" tIns="67945" rIns="0" bIns="0" rtlCol="0">
            <a:spAutoFit/>
          </a:bodyPr>
          <a:lstStyle/>
          <a:p>
            <a:pPr marL="12700" marR="5080">
              <a:lnSpc>
                <a:spcPts val="3460"/>
              </a:lnSpc>
              <a:spcBef>
                <a:spcPts val="535"/>
              </a:spcBef>
            </a:pPr>
            <a:r>
              <a:rPr spc="-20" dirty="0">
                <a:solidFill>
                  <a:schemeClr val="accent3">
                    <a:lumMod val="75000"/>
                  </a:schemeClr>
                </a:solidFill>
              </a:rPr>
              <a:t>Cálculo</a:t>
            </a:r>
            <a:r>
              <a:rPr spc="-135" dirty="0">
                <a:solidFill>
                  <a:schemeClr val="accent3">
                    <a:lumMod val="75000"/>
                  </a:schemeClr>
                </a:solidFill>
              </a:rPr>
              <a:t> </a:t>
            </a:r>
            <a:r>
              <a:rPr spc="-35" dirty="0">
                <a:solidFill>
                  <a:schemeClr val="accent3">
                    <a:lumMod val="75000"/>
                  </a:schemeClr>
                </a:solidFill>
              </a:rPr>
              <a:t>de </a:t>
            </a:r>
            <a:r>
              <a:rPr spc="-25" dirty="0">
                <a:solidFill>
                  <a:schemeClr val="accent3">
                    <a:lumMod val="75000"/>
                  </a:schemeClr>
                </a:solidFill>
              </a:rPr>
              <a:t>Distancias</a:t>
            </a:r>
          </a:p>
        </p:txBody>
      </p:sp>
      <p:sp>
        <p:nvSpPr>
          <p:cNvPr id="5" name="object 5"/>
          <p:cNvSpPr txBox="1"/>
          <p:nvPr/>
        </p:nvSpPr>
        <p:spPr>
          <a:xfrm>
            <a:off x="495301" y="1333907"/>
            <a:ext cx="11696700" cy="730328"/>
          </a:xfrm>
          <a:prstGeom prst="rect">
            <a:avLst/>
          </a:prstGeom>
        </p:spPr>
        <p:txBody>
          <a:bodyPr vert="horz" wrap="square" lIns="0" tIns="174625" rIns="0" bIns="0" rtlCol="0">
            <a:spAutoFit/>
          </a:bodyPr>
          <a:lstStyle/>
          <a:p>
            <a:pPr marL="12700" marR="5080" algn="just">
              <a:spcBef>
                <a:spcPts val="960"/>
              </a:spcBef>
            </a:pPr>
            <a:r>
              <a:rPr dirty="0" err="1">
                <a:latin typeface="Arial MT"/>
                <a:cs typeface="Arial MT"/>
              </a:rPr>
              <a:t>Calcular</a:t>
            </a:r>
            <a:r>
              <a:rPr spc="15" dirty="0">
                <a:latin typeface="Arial MT"/>
                <a:cs typeface="Arial MT"/>
              </a:rPr>
              <a:t> </a:t>
            </a:r>
            <a:r>
              <a:rPr dirty="0">
                <a:latin typeface="Arial MT"/>
                <a:cs typeface="Arial MT"/>
              </a:rPr>
              <a:t>las</a:t>
            </a:r>
            <a:r>
              <a:rPr spc="25" dirty="0">
                <a:latin typeface="Arial MT"/>
                <a:cs typeface="Arial MT"/>
              </a:rPr>
              <a:t> </a:t>
            </a:r>
            <a:r>
              <a:rPr dirty="0">
                <a:latin typeface="Arial MT"/>
                <a:cs typeface="Arial MT"/>
              </a:rPr>
              <a:t>distancias</a:t>
            </a:r>
            <a:r>
              <a:rPr spc="20" dirty="0">
                <a:latin typeface="Arial MT"/>
                <a:cs typeface="Arial MT"/>
              </a:rPr>
              <a:t> </a:t>
            </a:r>
            <a:r>
              <a:rPr dirty="0">
                <a:latin typeface="Arial MT"/>
                <a:cs typeface="Arial MT"/>
              </a:rPr>
              <a:t>entre</a:t>
            </a:r>
            <a:r>
              <a:rPr spc="20" dirty="0">
                <a:latin typeface="Arial MT"/>
                <a:cs typeface="Arial MT"/>
              </a:rPr>
              <a:t> </a:t>
            </a:r>
            <a:r>
              <a:rPr dirty="0">
                <a:latin typeface="Arial MT"/>
                <a:cs typeface="Arial MT"/>
              </a:rPr>
              <a:t>cada</a:t>
            </a:r>
            <a:r>
              <a:rPr spc="15" dirty="0">
                <a:latin typeface="Arial MT"/>
                <a:cs typeface="Arial MT"/>
              </a:rPr>
              <a:t> </a:t>
            </a:r>
            <a:r>
              <a:rPr dirty="0">
                <a:latin typeface="Arial MT"/>
                <a:cs typeface="Arial MT"/>
              </a:rPr>
              <a:t>uno</a:t>
            </a:r>
            <a:r>
              <a:rPr spc="20" dirty="0">
                <a:latin typeface="Arial MT"/>
                <a:cs typeface="Arial MT"/>
              </a:rPr>
              <a:t> </a:t>
            </a:r>
            <a:r>
              <a:rPr dirty="0">
                <a:latin typeface="Arial MT"/>
                <a:cs typeface="Arial MT"/>
              </a:rPr>
              <a:t>de</a:t>
            </a:r>
            <a:r>
              <a:rPr spc="10" dirty="0">
                <a:latin typeface="Arial MT"/>
                <a:cs typeface="Arial MT"/>
              </a:rPr>
              <a:t> </a:t>
            </a:r>
            <a:r>
              <a:rPr dirty="0">
                <a:latin typeface="Arial MT"/>
                <a:cs typeface="Arial MT"/>
              </a:rPr>
              <a:t>los</a:t>
            </a:r>
            <a:r>
              <a:rPr spc="35" dirty="0">
                <a:latin typeface="Arial MT"/>
                <a:cs typeface="Arial MT"/>
              </a:rPr>
              <a:t> </a:t>
            </a:r>
            <a:r>
              <a:rPr spc="-10" dirty="0">
                <a:latin typeface="Arial MT"/>
                <a:cs typeface="Arial MT"/>
              </a:rPr>
              <a:t>individuos </a:t>
            </a:r>
            <a:r>
              <a:rPr dirty="0">
                <a:latin typeface="Arial MT"/>
                <a:cs typeface="Arial MT"/>
              </a:rPr>
              <a:t>restantes</a:t>
            </a:r>
            <a:r>
              <a:rPr spc="254" dirty="0">
                <a:latin typeface="Arial MT"/>
                <a:cs typeface="Arial MT"/>
              </a:rPr>
              <a:t> </a:t>
            </a:r>
            <a:r>
              <a:rPr dirty="0">
                <a:latin typeface="Arial MT"/>
                <a:cs typeface="Arial MT"/>
              </a:rPr>
              <a:t>y</a:t>
            </a:r>
            <a:r>
              <a:rPr spc="215" dirty="0">
                <a:latin typeface="Arial MT"/>
                <a:cs typeface="Arial MT"/>
              </a:rPr>
              <a:t> </a:t>
            </a:r>
            <a:r>
              <a:rPr dirty="0">
                <a:latin typeface="Arial MT"/>
                <a:cs typeface="Arial MT"/>
              </a:rPr>
              <a:t>los</a:t>
            </a:r>
            <a:r>
              <a:rPr spc="250" dirty="0">
                <a:latin typeface="Arial MT"/>
                <a:cs typeface="Arial MT"/>
              </a:rPr>
              <a:t> </a:t>
            </a:r>
            <a:r>
              <a:rPr dirty="0">
                <a:latin typeface="Arial MT"/>
                <a:cs typeface="Arial MT"/>
              </a:rPr>
              <a:t>k</a:t>
            </a:r>
            <a:r>
              <a:rPr spc="240" dirty="0">
                <a:latin typeface="Arial MT"/>
                <a:cs typeface="Arial MT"/>
              </a:rPr>
              <a:t> </a:t>
            </a:r>
            <a:r>
              <a:rPr dirty="0">
                <a:latin typeface="Arial MT"/>
                <a:cs typeface="Arial MT"/>
              </a:rPr>
              <a:t>centroides</a:t>
            </a:r>
            <a:r>
              <a:rPr spc="250" dirty="0">
                <a:latin typeface="Arial MT"/>
                <a:cs typeface="Arial MT"/>
              </a:rPr>
              <a:t> </a:t>
            </a:r>
            <a:r>
              <a:rPr dirty="0">
                <a:latin typeface="Arial MT"/>
                <a:cs typeface="Arial MT"/>
              </a:rPr>
              <a:t>asignados</a:t>
            </a:r>
            <a:r>
              <a:rPr spc="245" dirty="0">
                <a:latin typeface="Arial MT"/>
                <a:cs typeface="Arial MT"/>
              </a:rPr>
              <a:t> </a:t>
            </a:r>
            <a:r>
              <a:rPr spc="-10" dirty="0">
                <a:latin typeface="Arial MT"/>
                <a:cs typeface="Arial MT"/>
              </a:rPr>
              <a:t>aleatoriamente </a:t>
            </a:r>
            <a:r>
              <a:rPr dirty="0">
                <a:latin typeface="Arial MT"/>
                <a:cs typeface="Arial MT"/>
              </a:rPr>
              <a:t>para</a:t>
            </a:r>
            <a:r>
              <a:rPr spc="-25" dirty="0">
                <a:latin typeface="Arial MT"/>
                <a:cs typeface="Arial MT"/>
              </a:rPr>
              <a:t> </a:t>
            </a:r>
            <a:r>
              <a:rPr dirty="0">
                <a:latin typeface="Arial MT"/>
                <a:cs typeface="Arial MT"/>
              </a:rPr>
              <a:t>asignarlos al</a:t>
            </a:r>
            <a:r>
              <a:rPr spc="-20" dirty="0">
                <a:latin typeface="Arial MT"/>
                <a:cs typeface="Arial MT"/>
              </a:rPr>
              <a:t> </a:t>
            </a:r>
            <a:r>
              <a:rPr dirty="0">
                <a:latin typeface="Arial MT"/>
                <a:cs typeface="Arial MT"/>
              </a:rPr>
              <a:t>cluster</a:t>
            </a:r>
            <a:r>
              <a:rPr spc="-20" dirty="0">
                <a:latin typeface="Arial MT"/>
                <a:cs typeface="Arial MT"/>
              </a:rPr>
              <a:t> </a:t>
            </a:r>
            <a:r>
              <a:rPr dirty="0">
                <a:latin typeface="Arial MT"/>
                <a:cs typeface="Arial MT"/>
              </a:rPr>
              <a:t>más</a:t>
            </a:r>
            <a:r>
              <a:rPr spc="-20" dirty="0">
                <a:latin typeface="Arial MT"/>
                <a:cs typeface="Arial MT"/>
              </a:rPr>
              <a:t> </a:t>
            </a:r>
            <a:r>
              <a:rPr spc="-10" dirty="0">
                <a:latin typeface="Arial MT"/>
                <a:cs typeface="Arial MT"/>
              </a:rPr>
              <a:t>cercano.</a:t>
            </a:r>
            <a:endParaRPr dirty="0">
              <a:latin typeface="Arial MT"/>
              <a:cs typeface="Arial MT"/>
            </a:endParaRPr>
          </a:p>
        </p:txBody>
      </p:sp>
      <p:grpSp>
        <p:nvGrpSpPr>
          <p:cNvPr id="6" name="object 6"/>
          <p:cNvGrpSpPr/>
          <p:nvPr/>
        </p:nvGrpSpPr>
        <p:grpSpPr>
          <a:xfrm>
            <a:off x="1757042" y="2879699"/>
            <a:ext cx="8484235" cy="3763010"/>
            <a:chOff x="292608" y="2593848"/>
            <a:chExt cx="8484235" cy="3763010"/>
          </a:xfrm>
        </p:grpSpPr>
        <p:pic>
          <p:nvPicPr>
            <p:cNvPr id="7" name="object 7"/>
            <p:cNvPicPr/>
            <p:nvPr/>
          </p:nvPicPr>
          <p:blipFill>
            <a:blip r:embed="rId2" cstate="print"/>
            <a:stretch>
              <a:fillRect/>
            </a:stretch>
          </p:blipFill>
          <p:spPr>
            <a:xfrm>
              <a:off x="292608" y="2593848"/>
              <a:ext cx="8484108" cy="3762755"/>
            </a:xfrm>
            <a:prstGeom prst="rect">
              <a:avLst/>
            </a:prstGeom>
          </p:spPr>
        </p:pic>
        <p:sp>
          <p:nvSpPr>
            <p:cNvPr id="8" name="object 8"/>
            <p:cNvSpPr/>
            <p:nvPr/>
          </p:nvSpPr>
          <p:spPr>
            <a:xfrm>
              <a:off x="3242309" y="3025902"/>
              <a:ext cx="2827020" cy="208915"/>
            </a:xfrm>
            <a:custGeom>
              <a:avLst/>
              <a:gdLst/>
              <a:ahLst/>
              <a:cxnLst/>
              <a:rect l="l" t="t" r="r" b="b"/>
              <a:pathLst>
                <a:path w="2827020" h="208914">
                  <a:moveTo>
                    <a:pt x="0" y="208787"/>
                  </a:moveTo>
                  <a:lnTo>
                    <a:pt x="2827019" y="208787"/>
                  </a:lnTo>
                  <a:lnTo>
                    <a:pt x="2827019" y="0"/>
                  </a:lnTo>
                  <a:lnTo>
                    <a:pt x="0" y="0"/>
                  </a:lnTo>
                  <a:lnTo>
                    <a:pt x="0" y="208787"/>
                  </a:lnTo>
                  <a:close/>
                </a:path>
              </a:pathLst>
            </a:custGeom>
            <a:ln w="25908">
              <a:solidFill>
                <a:srgbClr val="FF0000"/>
              </a:solidFill>
            </a:ln>
          </p:spPr>
          <p:txBody>
            <a:bodyPr wrap="square" lIns="0" tIns="0" rIns="0" bIns="0" rtlCol="0"/>
            <a:lstStyle/>
            <a:p>
              <a:endParaRPr/>
            </a:p>
          </p:txBody>
        </p:sp>
      </p:grpSp>
      <p:sp>
        <p:nvSpPr>
          <p:cNvPr id="9" name="object 9"/>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3"/>
              </a:rPr>
              <a:t>rociochavezml.com</a:t>
            </a:r>
            <a:endParaRPr sz="1600">
              <a:latin typeface="Calibri"/>
              <a:cs typeface="Calibri"/>
            </a:endParaRPr>
          </a:p>
        </p:txBody>
      </p:sp>
      <p:sp>
        <p:nvSpPr>
          <p:cNvPr id="10" name="object 10"/>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81</a:t>
            </a:fld>
            <a:endParaRPr spc="-25"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9267" y="2000758"/>
            <a:ext cx="6630670" cy="391160"/>
          </a:xfrm>
          <a:prstGeom prst="rect">
            <a:avLst/>
          </a:prstGeom>
        </p:spPr>
        <p:txBody>
          <a:bodyPr vert="horz" wrap="square" lIns="0" tIns="12700" rIns="0" bIns="0" rtlCol="0">
            <a:spAutoFit/>
          </a:bodyPr>
          <a:lstStyle/>
          <a:p>
            <a:pPr marL="12700">
              <a:spcBef>
                <a:spcPts val="100"/>
              </a:spcBef>
              <a:tabLst>
                <a:tab pos="3528060" algn="l"/>
              </a:tabLst>
            </a:pPr>
            <a:r>
              <a:rPr sz="2400" dirty="0">
                <a:latin typeface="Calibri"/>
                <a:cs typeface="Calibri"/>
              </a:rPr>
              <a:t>Asignando</a:t>
            </a:r>
            <a:r>
              <a:rPr sz="2400" spc="-50" dirty="0">
                <a:latin typeface="Calibri"/>
                <a:cs typeface="Calibri"/>
              </a:rPr>
              <a:t> </a:t>
            </a:r>
            <a:r>
              <a:rPr sz="2400" dirty="0">
                <a:latin typeface="Calibri"/>
                <a:cs typeface="Calibri"/>
              </a:rPr>
              <a:t>a</a:t>
            </a:r>
            <a:r>
              <a:rPr sz="2400" spc="-50" dirty="0">
                <a:latin typeface="Calibri"/>
                <a:cs typeface="Calibri"/>
              </a:rPr>
              <a:t> </a:t>
            </a:r>
            <a:r>
              <a:rPr sz="2400" dirty="0">
                <a:latin typeface="Calibri"/>
                <a:cs typeface="Calibri"/>
              </a:rPr>
              <a:t>cada</a:t>
            </a:r>
            <a:r>
              <a:rPr sz="2400" spc="-40" dirty="0">
                <a:latin typeface="Calibri"/>
                <a:cs typeface="Calibri"/>
              </a:rPr>
              <a:t> </a:t>
            </a:r>
            <a:r>
              <a:rPr sz="2400" spc="-10" dirty="0">
                <a:latin typeface="Calibri"/>
                <a:cs typeface="Calibri"/>
              </a:rPr>
              <a:t>Individuo</a:t>
            </a:r>
            <a:r>
              <a:rPr sz="2400" dirty="0">
                <a:latin typeface="Calibri"/>
                <a:cs typeface="Calibri"/>
              </a:rPr>
              <a:t>	al</a:t>
            </a:r>
            <a:r>
              <a:rPr sz="2400" spc="-35" dirty="0">
                <a:latin typeface="Calibri"/>
                <a:cs typeface="Calibri"/>
              </a:rPr>
              <a:t> </a:t>
            </a:r>
            <a:r>
              <a:rPr sz="2400" spc="-10" dirty="0">
                <a:latin typeface="Calibri"/>
                <a:cs typeface="Calibri"/>
              </a:rPr>
              <a:t>centroide</a:t>
            </a:r>
            <a:r>
              <a:rPr sz="2400" spc="-30" dirty="0">
                <a:latin typeface="Calibri"/>
                <a:cs typeface="Calibri"/>
              </a:rPr>
              <a:t> </a:t>
            </a:r>
            <a:r>
              <a:rPr sz="2400" dirty="0">
                <a:latin typeface="Calibri"/>
                <a:cs typeface="Calibri"/>
              </a:rPr>
              <a:t>más</a:t>
            </a:r>
            <a:r>
              <a:rPr sz="2400" spc="-35" dirty="0">
                <a:latin typeface="Calibri"/>
                <a:cs typeface="Calibri"/>
              </a:rPr>
              <a:t> </a:t>
            </a:r>
            <a:r>
              <a:rPr sz="2400" spc="-10" dirty="0">
                <a:latin typeface="Calibri"/>
                <a:cs typeface="Calibri"/>
              </a:rPr>
              <a:t>cercano</a:t>
            </a:r>
            <a:endParaRPr sz="2400">
              <a:latin typeface="Calibri"/>
              <a:cs typeface="Calibri"/>
            </a:endParaRPr>
          </a:p>
        </p:txBody>
      </p:sp>
      <p:sp>
        <p:nvSpPr>
          <p:cNvPr id="4" name="object 4"/>
          <p:cNvSpPr txBox="1">
            <a:spLocks noGrp="1"/>
          </p:cNvSpPr>
          <p:nvPr>
            <p:ph type="title"/>
          </p:nvPr>
        </p:nvSpPr>
        <p:spPr>
          <a:xfrm flipH="1">
            <a:off x="539585" y="273953"/>
            <a:ext cx="3943350" cy="1003031"/>
          </a:xfrm>
          <a:prstGeom prst="rect">
            <a:avLst/>
          </a:prstGeom>
        </p:spPr>
        <p:txBody>
          <a:bodyPr vert="horz" wrap="square" lIns="0" tIns="67945" rIns="0" bIns="0" rtlCol="0">
            <a:spAutoFit/>
          </a:bodyPr>
          <a:lstStyle/>
          <a:p>
            <a:pPr marL="12700" marR="5080">
              <a:lnSpc>
                <a:spcPts val="3460"/>
              </a:lnSpc>
              <a:spcBef>
                <a:spcPts val="535"/>
              </a:spcBef>
            </a:pPr>
            <a:r>
              <a:rPr spc="-30" dirty="0">
                <a:solidFill>
                  <a:schemeClr val="accent3">
                    <a:lumMod val="75000"/>
                  </a:schemeClr>
                </a:solidFill>
              </a:rPr>
              <a:t>Asignación</a:t>
            </a:r>
            <a:r>
              <a:rPr spc="-125" dirty="0">
                <a:solidFill>
                  <a:schemeClr val="accent3">
                    <a:lumMod val="75000"/>
                  </a:schemeClr>
                </a:solidFill>
              </a:rPr>
              <a:t> </a:t>
            </a:r>
            <a:r>
              <a:rPr spc="-25" dirty="0">
                <a:solidFill>
                  <a:schemeClr val="accent3">
                    <a:lumMod val="75000"/>
                  </a:schemeClr>
                </a:solidFill>
              </a:rPr>
              <a:t>de </a:t>
            </a:r>
            <a:r>
              <a:rPr spc="-10" dirty="0">
                <a:solidFill>
                  <a:schemeClr val="accent3">
                    <a:lumMod val="75000"/>
                  </a:schemeClr>
                </a:solidFill>
              </a:rPr>
              <a:t>Clusters</a:t>
            </a:r>
          </a:p>
        </p:txBody>
      </p:sp>
      <p:sp>
        <p:nvSpPr>
          <p:cNvPr id="5" name="object 5"/>
          <p:cNvSpPr txBox="1"/>
          <p:nvPr/>
        </p:nvSpPr>
        <p:spPr>
          <a:xfrm>
            <a:off x="5182615" y="927962"/>
            <a:ext cx="6630669" cy="955389"/>
          </a:xfrm>
          <a:prstGeom prst="rect">
            <a:avLst/>
          </a:prstGeom>
        </p:spPr>
        <p:txBody>
          <a:bodyPr vert="horz" wrap="square" lIns="0" tIns="123189" rIns="0" bIns="0" rtlCol="0">
            <a:spAutoFit/>
          </a:bodyPr>
          <a:lstStyle/>
          <a:p>
            <a:pPr marL="12700" marR="5080" algn="just">
              <a:spcBef>
                <a:spcPts val="650"/>
              </a:spcBef>
            </a:pPr>
            <a:r>
              <a:rPr dirty="0" err="1">
                <a:latin typeface="Arial MT"/>
                <a:cs typeface="Arial MT"/>
              </a:rPr>
              <a:t>Calcular</a:t>
            </a:r>
            <a:r>
              <a:rPr spc="15" dirty="0">
                <a:latin typeface="Arial MT"/>
                <a:cs typeface="Arial MT"/>
              </a:rPr>
              <a:t> </a:t>
            </a:r>
            <a:r>
              <a:rPr dirty="0">
                <a:latin typeface="Arial MT"/>
                <a:cs typeface="Arial MT"/>
              </a:rPr>
              <a:t>las</a:t>
            </a:r>
            <a:r>
              <a:rPr spc="25" dirty="0">
                <a:latin typeface="Arial MT"/>
                <a:cs typeface="Arial MT"/>
              </a:rPr>
              <a:t> </a:t>
            </a:r>
            <a:r>
              <a:rPr dirty="0">
                <a:latin typeface="Arial MT"/>
                <a:cs typeface="Arial MT"/>
              </a:rPr>
              <a:t>distancias</a:t>
            </a:r>
            <a:r>
              <a:rPr spc="20" dirty="0">
                <a:latin typeface="Arial MT"/>
                <a:cs typeface="Arial MT"/>
              </a:rPr>
              <a:t> </a:t>
            </a:r>
            <a:r>
              <a:rPr dirty="0">
                <a:latin typeface="Arial MT"/>
                <a:cs typeface="Arial MT"/>
              </a:rPr>
              <a:t>entre</a:t>
            </a:r>
            <a:r>
              <a:rPr spc="20" dirty="0">
                <a:latin typeface="Arial MT"/>
                <a:cs typeface="Arial MT"/>
              </a:rPr>
              <a:t> </a:t>
            </a:r>
            <a:r>
              <a:rPr dirty="0">
                <a:latin typeface="Arial MT"/>
                <a:cs typeface="Arial MT"/>
              </a:rPr>
              <a:t>cada</a:t>
            </a:r>
            <a:r>
              <a:rPr spc="15" dirty="0">
                <a:latin typeface="Arial MT"/>
                <a:cs typeface="Arial MT"/>
              </a:rPr>
              <a:t> </a:t>
            </a:r>
            <a:r>
              <a:rPr dirty="0">
                <a:latin typeface="Arial MT"/>
                <a:cs typeface="Arial MT"/>
              </a:rPr>
              <a:t>uno</a:t>
            </a:r>
            <a:r>
              <a:rPr spc="20" dirty="0">
                <a:latin typeface="Arial MT"/>
                <a:cs typeface="Arial MT"/>
              </a:rPr>
              <a:t> </a:t>
            </a:r>
            <a:r>
              <a:rPr dirty="0">
                <a:latin typeface="Arial MT"/>
                <a:cs typeface="Arial MT"/>
              </a:rPr>
              <a:t>de</a:t>
            </a:r>
            <a:r>
              <a:rPr spc="10" dirty="0">
                <a:latin typeface="Arial MT"/>
                <a:cs typeface="Arial MT"/>
              </a:rPr>
              <a:t> </a:t>
            </a:r>
            <a:r>
              <a:rPr dirty="0">
                <a:latin typeface="Arial MT"/>
                <a:cs typeface="Arial MT"/>
              </a:rPr>
              <a:t>los</a:t>
            </a:r>
            <a:r>
              <a:rPr spc="35" dirty="0">
                <a:latin typeface="Arial MT"/>
                <a:cs typeface="Arial MT"/>
              </a:rPr>
              <a:t> </a:t>
            </a:r>
            <a:r>
              <a:rPr spc="-10" dirty="0">
                <a:latin typeface="Arial MT"/>
                <a:cs typeface="Arial MT"/>
              </a:rPr>
              <a:t>individuos </a:t>
            </a:r>
            <a:r>
              <a:rPr dirty="0">
                <a:latin typeface="Arial MT"/>
                <a:cs typeface="Arial MT"/>
              </a:rPr>
              <a:t>restantes</a:t>
            </a:r>
            <a:r>
              <a:rPr spc="254" dirty="0">
                <a:latin typeface="Arial MT"/>
                <a:cs typeface="Arial MT"/>
              </a:rPr>
              <a:t> </a:t>
            </a:r>
            <a:r>
              <a:rPr dirty="0">
                <a:latin typeface="Arial MT"/>
                <a:cs typeface="Arial MT"/>
              </a:rPr>
              <a:t>y</a:t>
            </a:r>
            <a:r>
              <a:rPr spc="215" dirty="0">
                <a:latin typeface="Arial MT"/>
                <a:cs typeface="Arial MT"/>
              </a:rPr>
              <a:t> </a:t>
            </a:r>
            <a:r>
              <a:rPr dirty="0">
                <a:latin typeface="Arial MT"/>
                <a:cs typeface="Arial MT"/>
              </a:rPr>
              <a:t>los</a:t>
            </a:r>
            <a:r>
              <a:rPr spc="250" dirty="0">
                <a:latin typeface="Arial MT"/>
                <a:cs typeface="Arial MT"/>
              </a:rPr>
              <a:t> </a:t>
            </a:r>
            <a:r>
              <a:rPr dirty="0">
                <a:latin typeface="Arial MT"/>
                <a:cs typeface="Arial MT"/>
              </a:rPr>
              <a:t>k</a:t>
            </a:r>
            <a:r>
              <a:rPr spc="240" dirty="0">
                <a:latin typeface="Arial MT"/>
                <a:cs typeface="Arial MT"/>
              </a:rPr>
              <a:t> </a:t>
            </a:r>
            <a:r>
              <a:rPr dirty="0">
                <a:latin typeface="Arial MT"/>
                <a:cs typeface="Arial MT"/>
              </a:rPr>
              <a:t>centroides</a:t>
            </a:r>
            <a:r>
              <a:rPr spc="250" dirty="0">
                <a:latin typeface="Arial MT"/>
                <a:cs typeface="Arial MT"/>
              </a:rPr>
              <a:t> </a:t>
            </a:r>
            <a:r>
              <a:rPr dirty="0">
                <a:latin typeface="Arial MT"/>
                <a:cs typeface="Arial MT"/>
              </a:rPr>
              <a:t>asignados</a:t>
            </a:r>
            <a:r>
              <a:rPr spc="245" dirty="0">
                <a:latin typeface="Arial MT"/>
                <a:cs typeface="Arial MT"/>
              </a:rPr>
              <a:t> </a:t>
            </a:r>
            <a:r>
              <a:rPr spc="-10" dirty="0">
                <a:latin typeface="Arial MT"/>
                <a:cs typeface="Arial MT"/>
              </a:rPr>
              <a:t>aleatoriamente </a:t>
            </a:r>
            <a:r>
              <a:rPr dirty="0">
                <a:latin typeface="Arial MT"/>
                <a:cs typeface="Arial MT"/>
              </a:rPr>
              <a:t>para</a:t>
            </a:r>
            <a:r>
              <a:rPr spc="-25" dirty="0">
                <a:latin typeface="Arial MT"/>
                <a:cs typeface="Arial MT"/>
              </a:rPr>
              <a:t> </a:t>
            </a:r>
            <a:r>
              <a:rPr dirty="0">
                <a:latin typeface="Arial MT"/>
                <a:cs typeface="Arial MT"/>
              </a:rPr>
              <a:t>asignarlos al</a:t>
            </a:r>
            <a:r>
              <a:rPr spc="-20" dirty="0">
                <a:latin typeface="Arial MT"/>
                <a:cs typeface="Arial MT"/>
              </a:rPr>
              <a:t> </a:t>
            </a:r>
            <a:r>
              <a:rPr dirty="0">
                <a:latin typeface="Arial MT"/>
                <a:cs typeface="Arial MT"/>
              </a:rPr>
              <a:t>cluster</a:t>
            </a:r>
            <a:r>
              <a:rPr spc="-20" dirty="0">
                <a:latin typeface="Arial MT"/>
                <a:cs typeface="Arial MT"/>
              </a:rPr>
              <a:t> </a:t>
            </a:r>
            <a:r>
              <a:rPr dirty="0">
                <a:latin typeface="Arial MT"/>
                <a:cs typeface="Arial MT"/>
              </a:rPr>
              <a:t>más</a:t>
            </a:r>
            <a:r>
              <a:rPr spc="-20" dirty="0">
                <a:latin typeface="Arial MT"/>
                <a:cs typeface="Arial MT"/>
              </a:rPr>
              <a:t> </a:t>
            </a:r>
            <a:r>
              <a:rPr spc="-10" dirty="0">
                <a:latin typeface="Arial MT"/>
                <a:cs typeface="Arial MT"/>
              </a:rPr>
              <a:t>cercano.</a:t>
            </a:r>
            <a:endParaRPr dirty="0">
              <a:latin typeface="Arial MT"/>
              <a:cs typeface="Arial MT"/>
            </a:endParaRPr>
          </a:p>
        </p:txBody>
      </p:sp>
      <p:pic>
        <p:nvPicPr>
          <p:cNvPr id="6" name="object 6"/>
          <p:cNvPicPr/>
          <p:nvPr/>
        </p:nvPicPr>
        <p:blipFill>
          <a:blip r:embed="rId2" cstate="print"/>
          <a:stretch>
            <a:fillRect/>
          </a:stretch>
        </p:blipFill>
        <p:spPr>
          <a:xfrm>
            <a:off x="2228348" y="2697309"/>
            <a:ext cx="1371501" cy="3437766"/>
          </a:xfrm>
          <a:prstGeom prst="rect">
            <a:avLst/>
          </a:prstGeom>
        </p:spPr>
      </p:pic>
      <p:pic>
        <p:nvPicPr>
          <p:cNvPr id="7" name="object 7"/>
          <p:cNvPicPr/>
          <p:nvPr/>
        </p:nvPicPr>
        <p:blipFill>
          <a:blip r:embed="rId3" cstate="print"/>
          <a:stretch>
            <a:fillRect/>
          </a:stretch>
        </p:blipFill>
        <p:spPr>
          <a:xfrm>
            <a:off x="4235285" y="2958083"/>
            <a:ext cx="5377445" cy="2743200"/>
          </a:xfrm>
          <a:prstGeom prst="rect">
            <a:avLst/>
          </a:prstGeom>
        </p:spPr>
      </p:pic>
      <p:sp>
        <p:nvSpPr>
          <p:cNvPr id="8" name="object 8"/>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4"/>
              </a:rPr>
              <a:t>rociochavezml.com</a:t>
            </a:r>
            <a:endParaRPr sz="1600">
              <a:latin typeface="Calibri"/>
              <a:cs typeface="Calibri"/>
            </a:endParaRPr>
          </a:p>
        </p:txBody>
      </p:sp>
      <p:sp>
        <p:nvSpPr>
          <p:cNvPr id="9" name="object 9"/>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82</a:t>
            </a:fld>
            <a:endParaRPr spc="-25"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flipH="1">
            <a:off x="504444" y="155061"/>
            <a:ext cx="4162806" cy="1003031"/>
          </a:xfrm>
          <a:prstGeom prst="rect">
            <a:avLst/>
          </a:prstGeom>
        </p:spPr>
        <p:txBody>
          <a:bodyPr vert="horz" wrap="square" lIns="0" tIns="67945" rIns="0" bIns="0" rtlCol="0">
            <a:spAutoFit/>
          </a:bodyPr>
          <a:lstStyle/>
          <a:p>
            <a:pPr marL="12700" marR="5080">
              <a:lnSpc>
                <a:spcPts val="3460"/>
              </a:lnSpc>
              <a:spcBef>
                <a:spcPts val="535"/>
              </a:spcBef>
            </a:pPr>
            <a:r>
              <a:rPr spc="-20" dirty="0" err="1">
                <a:solidFill>
                  <a:schemeClr val="accent3">
                    <a:lumMod val="75000"/>
                  </a:schemeClr>
                </a:solidFill>
              </a:rPr>
              <a:t>Cálculo</a:t>
            </a:r>
            <a:r>
              <a:rPr spc="-135" dirty="0">
                <a:solidFill>
                  <a:schemeClr val="accent3">
                    <a:lumMod val="75000"/>
                  </a:schemeClr>
                </a:solidFill>
              </a:rPr>
              <a:t> </a:t>
            </a:r>
            <a:r>
              <a:rPr spc="-35" dirty="0">
                <a:solidFill>
                  <a:schemeClr val="accent3">
                    <a:lumMod val="75000"/>
                  </a:schemeClr>
                </a:solidFill>
              </a:rPr>
              <a:t>de</a:t>
            </a:r>
            <a:r>
              <a:rPr lang="es-ES" spc="-35" dirty="0">
                <a:solidFill>
                  <a:schemeClr val="accent3">
                    <a:lumMod val="75000"/>
                  </a:schemeClr>
                </a:solidFill>
              </a:rPr>
              <a:t> </a:t>
            </a:r>
            <a:r>
              <a:rPr spc="-35" dirty="0" err="1">
                <a:solidFill>
                  <a:schemeClr val="accent3">
                    <a:lumMod val="75000"/>
                  </a:schemeClr>
                </a:solidFill>
              </a:rPr>
              <a:t>Centroides</a:t>
            </a:r>
            <a:endParaRPr spc="-35" dirty="0">
              <a:solidFill>
                <a:schemeClr val="accent3">
                  <a:lumMod val="75000"/>
                </a:schemeClr>
              </a:solidFill>
            </a:endParaRPr>
          </a:p>
        </p:txBody>
      </p:sp>
      <p:sp>
        <p:nvSpPr>
          <p:cNvPr id="4" name="object 4"/>
          <p:cNvSpPr txBox="1"/>
          <p:nvPr/>
        </p:nvSpPr>
        <p:spPr>
          <a:xfrm>
            <a:off x="504444" y="1443932"/>
            <a:ext cx="11192256" cy="673902"/>
          </a:xfrm>
          <a:prstGeom prst="rect">
            <a:avLst/>
          </a:prstGeom>
        </p:spPr>
        <p:txBody>
          <a:bodyPr vert="horz" wrap="square" lIns="0" tIns="118745" rIns="0" bIns="0" rtlCol="0">
            <a:spAutoFit/>
          </a:bodyPr>
          <a:lstStyle/>
          <a:p>
            <a:pPr marL="12700" marR="5080" algn="just">
              <a:spcBef>
                <a:spcPts val="625"/>
              </a:spcBef>
            </a:pPr>
            <a:r>
              <a:rPr dirty="0" err="1">
                <a:latin typeface="Arial MT"/>
                <a:cs typeface="Arial MT"/>
              </a:rPr>
              <a:t>Calcular</a:t>
            </a:r>
            <a:r>
              <a:rPr spc="270" dirty="0">
                <a:latin typeface="Arial MT"/>
                <a:cs typeface="Arial MT"/>
              </a:rPr>
              <a:t> </a:t>
            </a:r>
            <a:r>
              <a:rPr dirty="0">
                <a:latin typeface="Arial MT"/>
                <a:cs typeface="Arial MT"/>
              </a:rPr>
              <a:t>los</a:t>
            </a:r>
            <a:r>
              <a:rPr spc="270" dirty="0">
                <a:latin typeface="Arial MT"/>
                <a:cs typeface="Arial MT"/>
              </a:rPr>
              <a:t> </a:t>
            </a:r>
            <a:r>
              <a:rPr dirty="0">
                <a:latin typeface="Arial MT"/>
                <a:cs typeface="Arial MT"/>
              </a:rPr>
              <a:t>centroides</a:t>
            </a:r>
            <a:r>
              <a:rPr spc="275" dirty="0">
                <a:latin typeface="Arial MT"/>
                <a:cs typeface="Arial MT"/>
              </a:rPr>
              <a:t> </a:t>
            </a:r>
            <a:r>
              <a:rPr dirty="0">
                <a:latin typeface="Arial MT"/>
                <a:cs typeface="Arial MT"/>
              </a:rPr>
              <a:t>de</a:t>
            </a:r>
            <a:r>
              <a:rPr spc="275" dirty="0">
                <a:latin typeface="Arial MT"/>
                <a:cs typeface="Arial MT"/>
              </a:rPr>
              <a:t> </a:t>
            </a:r>
            <a:r>
              <a:rPr dirty="0">
                <a:latin typeface="Arial MT"/>
                <a:cs typeface="Arial MT"/>
              </a:rPr>
              <a:t>los</a:t>
            </a:r>
            <a:r>
              <a:rPr spc="270" dirty="0">
                <a:latin typeface="Arial MT"/>
                <a:cs typeface="Arial MT"/>
              </a:rPr>
              <a:t> </a:t>
            </a:r>
            <a:r>
              <a:rPr dirty="0">
                <a:latin typeface="Arial MT"/>
                <a:cs typeface="Arial MT"/>
              </a:rPr>
              <a:t>clusters,</a:t>
            </a:r>
            <a:r>
              <a:rPr spc="280" dirty="0">
                <a:latin typeface="Arial MT"/>
                <a:cs typeface="Arial MT"/>
              </a:rPr>
              <a:t> </a:t>
            </a:r>
            <a:r>
              <a:rPr dirty="0">
                <a:latin typeface="Arial MT"/>
                <a:cs typeface="Arial MT"/>
              </a:rPr>
              <a:t>es</a:t>
            </a:r>
            <a:r>
              <a:rPr spc="290" dirty="0">
                <a:latin typeface="Arial MT"/>
                <a:cs typeface="Arial MT"/>
              </a:rPr>
              <a:t> </a:t>
            </a:r>
            <a:r>
              <a:rPr dirty="0">
                <a:latin typeface="Arial MT"/>
                <a:cs typeface="Arial MT"/>
              </a:rPr>
              <a:t>decir,</a:t>
            </a:r>
            <a:r>
              <a:rPr spc="280" dirty="0">
                <a:latin typeface="Arial MT"/>
                <a:cs typeface="Arial MT"/>
              </a:rPr>
              <a:t> </a:t>
            </a:r>
            <a:r>
              <a:rPr spc="-25" dirty="0">
                <a:latin typeface="Arial MT"/>
                <a:cs typeface="Arial MT"/>
              </a:rPr>
              <a:t>el </a:t>
            </a:r>
            <a:r>
              <a:rPr dirty="0">
                <a:latin typeface="Arial MT"/>
                <a:cs typeface="Arial MT"/>
              </a:rPr>
              <a:t>valor</a:t>
            </a:r>
            <a:r>
              <a:rPr spc="10" dirty="0">
                <a:latin typeface="Arial MT"/>
                <a:cs typeface="Arial MT"/>
              </a:rPr>
              <a:t>  </a:t>
            </a:r>
            <a:r>
              <a:rPr dirty="0">
                <a:latin typeface="Arial MT"/>
                <a:cs typeface="Arial MT"/>
              </a:rPr>
              <a:t>promedio</a:t>
            </a:r>
            <a:r>
              <a:rPr spc="15" dirty="0">
                <a:latin typeface="Arial MT"/>
                <a:cs typeface="Arial MT"/>
              </a:rPr>
              <a:t>  </a:t>
            </a:r>
            <a:r>
              <a:rPr dirty="0">
                <a:latin typeface="Arial MT"/>
                <a:cs typeface="Arial MT"/>
              </a:rPr>
              <a:t>que</a:t>
            </a:r>
            <a:r>
              <a:rPr spc="15" dirty="0">
                <a:latin typeface="Arial MT"/>
                <a:cs typeface="Arial MT"/>
              </a:rPr>
              <a:t>  </a:t>
            </a:r>
            <a:r>
              <a:rPr dirty="0">
                <a:latin typeface="Arial MT"/>
                <a:cs typeface="Arial MT"/>
              </a:rPr>
              <a:t>tienen</a:t>
            </a:r>
            <a:r>
              <a:rPr spc="10" dirty="0">
                <a:latin typeface="Arial MT"/>
                <a:cs typeface="Arial MT"/>
              </a:rPr>
              <a:t>  </a:t>
            </a:r>
            <a:r>
              <a:rPr dirty="0">
                <a:latin typeface="Arial MT"/>
                <a:cs typeface="Arial MT"/>
              </a:rPr>
              <a:t>los</a:t>
            </a:r>
            <a:r>
              <a:rPr spc="15" dirty="0">
                <a:latin typeface="Arial MT"/>
                <a:cs typeface="Arial MT"/>
              </a:rPr>
              <a:t>  </a:t>
            </a:r>
            <a:r>
              <a:rPr dirty="0">
                <a:latin typeface="Arial MT"/>
                <a:cs typeface="Arial MT"/>
              </a:rPr>
              <a:t>individuos</a:t>
            </a:r>
            <a:r>
              <a:rPr spc="20" dirty="0">
                <a:latin typeface="Arial MT"/>
                <a:cs typeface="Arial MT"/>
              </a:rPr>
              <a:t>  </a:t>
            </a:r>
            <a:r>
              <a:rPr dirty="0">
                <a:latin typeface="Arial MT"/>
                <a:cs typeface="Arial MT"/>
              </a:rPr>
              <a:t>que</a:t>
            </a:r>
            <a:r>
              <a:rPr spc="10" dirty="0">
                <a:latin typeface="Arial MT"/>
                <a:cs typeface="Arial MT"/>
              </a:rPr>
              <a:t>  </a:t>
            </a:r>
            <a:r>
              <a:rPr spc="-25" dirty="0">
                <a:latin typeface="Arial MT"/>
                <a:cs typeface="Arial MT"/>
              </a:rPr>
              <a:t>los </a:t>
            </a:r>
            <a:r>
              <a:rPr dirty="0">
                <a:latin typeface="Arial MT"/>
                <a:cs typeface="Arial MT"/>
              </a:rPr>
              <a:t>conforman,</a:t>
            </a:r>
            <a:r>
              <a:rPr spc="-15" dirty="0">
                <a:latin typeface="Arial MT"/>
                <a:cs typeface="Arial MT"/>
              </a:rPr>
              <a:t> </a:t>
            </a:r>
            <a:r>
              <a:rPr dirty="0">
                <a:latin typeface="Arial MT"/>
                <a:cs typeface="Arial MT"/>
              </a:rPr>
              <a:t>en</a:t>
            </a:r>
            <a:r>
              <a:rPr spc="-25" dirty="0">
                <a:latin typeface="Arial MT"/>
                <a:cs typeface="Arial MT"/>
              </a:rPr>
              <a:t> </a:t>
            </a:r>
            <a:r>
              <a:rPr dirty="0">
                <a:latin typeface="Arial MT"/>
                <a:cs typeface="Arial MT"/>
              </a:rPr>
              <a:t>cada</a:t>
            </a:r>
            <a:r>
              <a:rPr spc="-15" dirty="0">
                <a:latin typeface="Arial MT"/>
                <a:cs typeface="Arial MT"/>
              </a:rPr>
              <a:t> </a:t>
            </a:r>
            <a:r>
              <a:rPr dirty="0">
                <a:latin typeface="Arial MT"/>
                <a:cs typeface="Arial MT"/>
              </a:rPr>
              <a:t>una</a:t>
            </a:r>
            <a:r>
              <a:rPr spc="-25" dirty="0">
                <a:latin typeface="Arial MT"/>
                <a:cs typeface="Arial MT"/>
              </a:rPr>
              <a:t> </a:t>
            </a:r>
            <a:r>
              <a:rPr dirty="0">
                <a:latin typeface="Arial MT"/>
                <a:cs typeface="Arial MT"/>
              </a:rPr>
              <a:t>de</a:t>
            </a:r>
            <a:r>
              <a:rPr spc="-10" dirty="0">
                <a:latin typeface="Arial MT"/>
                <a:cs typeface="Arial MT"/>
              </a:rPr>
              <a:t> </a:t>
            </a:r>
            <a:r>
              <a:rPr dirty="0">
                <a:latin typeface="Arial MT"/>
                <a:cs typeface="Arial MT"/>
              </a:rPr>
              <a:t>las</a:t>
            </a:r>
            <a:r>
              <a:rPr spc="-20" dirty="0">
                <a:latin typeface="Arial MT"/>
                <a:cs typeface="Arial MT"/>
              </a:rPr>
              <a:t> </a:t>
            </a:r>
            <a:r>
              <a:rPr spc="-10" dirty="0">
                <a:latin typeface="Arial MT"/>
                <a:cs typeface="Arial MT"/>
              </a:rPr>
              <a:t>características.</a:t>
            </a:r>
            <a:endParaRPr dirty="0">
              <a:latin typeface="Arial MT"/>
              <a:cs typeface="Arial MT"/>
            </a:endParaRPr>
          </a:p>
        </p:txBody>
      </p:sp>
      <p:pic>
        <p:nvPicPr>
          <p:cNvPr id="5" name="object 5"/>
          <p:cNvPicPr/>
          <p:nvPr/>
        </p:nvPicPr>
        <p:blipFill>
          <a:blip r:embed="rId2" cstate="print"/>
          <a:stretch>
            <a:fillRect/>
          </a:stretch>
        </p:blipFill>
        <p:spPr>
          <a:xfrm>
            <a:off x="6457758" y="2117834"/>
            <a:ext cx="4003631" cy="4370567"/>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9061" y="1885569"/>
            <a:ext cx="6912609" cy="391160"/>
          </a:xfrm>
          <a:prstGeom prst="rect">
            <a:avLst/>
          </a:prstGeom>
        </p:spPr>
        <p:txBody>
          <a:bodyPr vert="horz" wrap="square" lIns="0" tIns="12700" rIns="0" bIns="0" rtlCol="0">
            <a:spAutoFit/>
          </a:bodyPr>
          <a:lstStyle/>
          <a:p>
            <a:pPr marL="12700">
              <a:spcBef>
                <a:spcPts val="100"/>
              </a:spcBef>
              <a:tabLst>
                <a:tab pos="3810000" algn="l"/>
              </a:tabLst>
            </a:pPr>
            <a:r>
              <a:rPr sz="2400" dirty="0">
                <a:latin typeface="Calibri"/>
                <a:cs typeface="Calibri"/>
              </a:rPr>
              <a:t>Reasignando</a:t>
            </a:r>
            <a:r>
              <a:rPr sz="2400" spc="-80" dirty="0">
                <a:latin typeface="Calibri"/>
                <a:cs typeface="Calibri"/>
              </a:rPr>
              <a:t> </a:t>
            </a:r>
            <a:r>
              <a:rPr sz="2400" dirty="0">
                <a:latin typeface="Calibri"/>
                <a:cs typeface="Calibri"/>
              </a:rPr>
              <a:t>a</a:t>
            </a:r>
            <a:r>
              <a:rPr sz="2400" spc="-70" dirty="0">
                <a:latin typeface="Calibri"/>
                <a:cs typeface="Calibri"/>
              </a:rPr>
              <a:t> </a:t>
            </a:r>
            <a:r>
              <a:rPr sz="2400" dirty="0">
                <a:latin typeface="Calibri"/>
                <a:cs typeface="Calibri"/>
              </a:rPr>
              <a:t>cada</a:t>
            </a:r>
            <a:r>
              <a:rPr sz="2400" spc="-60" dirty="0">
                <a:latin typeface="Calibri"/>
                <a:cs typeface="Calibri"/>
              </a:rPr>
              <a:t> </a:t>
            </a:r>
            <a:r>
              <a:rPr sz="2400" spc="-10" dirty="0">
                <a:latin typeface="Calibri"/>
                <a:cs typeface="Calibri"/>
              </a:rPr>
              <a:t>Individuo</a:t>
            </a:r>
            <a:r>
              <a:rPr sz="2400" dirty="0">
                <a:latin typeface="Calibri"/>
                <a:cs typeface="Calibri"/>
              </a:rPr>
              <a:t>	al</a:t>
            </a:r>
            <a:r>
              <a:rPr sz="2400" spc="-35" dirty="0">
                <a:latin typeface="Calibri"/>
                <a:cs typeface="Calibri"/>
              </a:rPr>
              <a:t> </a:t>
            </a:r>
            <a:r>
              <a:rPr sz="2400" spc="-10" dirty="0">
                <a:latin typeface="Calibri"/>
                <a:cs typeface="Calibri"/>
              </a:rPr>
              <a:t>centroide</a:t>
            </a:r>
            <a:r>
              <a:rPr sz="2400" spc="-30" dirty="0">
                <a:latin typeface="Calibri"/>
                <a:cs typeface="Calibri"/>
              </a:rPr>
              <a:t> </a:t>
            </a:r>
            <a:r>
              <a:rPr sz="2400" dirty="0">
                <a:latin typeface="Calibri"/>
                <a:cs typeface="Calibri"/>
              </a:rPr>
              <a:t>más</a:t>
            </a:r>
            <a:r>
              <a:rPr sz="2400" spc="-35" dirty="0">
                <a:latin typeface="Calibri"/>
                <a:cs typeface="Calibri"/>
              </a:rPr>
              <a:t> </a:t>
            </a:r>
            <a:r>
              <a:rPr sz="2400" spc="-10" dirty="0">
                <a:latin typeface="Calibri"/>
                <a:cs typeface="Calibri"/>
              </a:rPr>
              <a:t>cercano</a:t>
            </a:r>
            <a:endParaRPr sz="2400">
              <a:latin typeface="Calibri"/>
              <a:cs typeface="Calibri"/>
            </a:endParaRPr>
          </a:p>
        </p:txBody>
      </p:sp>
      <p:sp>
        <p:nvSpPr>
          <p:cNvPr id="4" name="object 4"/>
          <p:cNvSpPr txBox="1">
            <a:spLocks noGrp="1"/>
          </p:cNvSpPr>
          <p:nvPr>
            <p:ph type="title"/>
          </p:nvPr>
        </p:nvSpPr>
        <p:spPr>
          <a:xfrm flipH="1">
            <a:off x="590549" y="0"/>
            <a:ext cx="4592065" cy="1451872"/>
          </a:xfrm>
          <a:prstGeom prst="rect">
            <a:avLst/>
          </a:prstGeom>
        </p:spPr>
        <p:txBody>
          <a:bodyPr vert="horz" wrap="square" lIns="0" tIns="67945" rIns="0" bIns="0" rtlCol="0">
            <a:spAutoFit/>
          </a:bodyPr>
          <a:lstStyle/>
          <a:p>
            <a:pPr marL="12700" marR="5080">
              <a:lnSpc>
                <a:spcPts val="3460"/>
              </a:lnSpc>
              <a:spcBef>
                <a:spcPts val="535"/>
              </a:spcBef>
            </a:pPr>
            <a:r>
              <a:rPr spc="-20" dirty="0">
                <a:solidFill>
                  <a:schemeClr val="accent3">
                    <a:lumMod val="75000"/>
                  </a:schemeClr>
                </a:solidFill>
              </a:rPr>
              <a:t>Calculo</a:t>
            </a:r>
            <a:r>
              <a:rPr spc="-135" dirty="0">
                <a:solidFill>
                  <a:schemeClr val="accent3">
                    <a:lumMod val="75000"/>
                  </a:schemeClr>
                </a:solidFill>
              </a:rPr>
              <a:t> </a:t>
            </a:r>
            <a:r>
              <a:rPr spc="-35" dirty="0">
                <a:solidFill>
                  <a:schemeClr val="accent3">
                    <a:lumMod val="75000"/>
                  </a:schemeClr>
                </a:solidFill>
              </a:rPr>
              <a:t>de Distancias</a:t>
            </a:r>
            <a:r>
              <a:rPr spc="-105" dirty="0">
                <a:solidFill>
                  <a:schemeClr val="accent3">
                    <a:lumMod val="75000"/>
                  </a:schemeClr>
                </a:solidFill>
              </a:rPr>
              <a:t> </a:t>
            </a:r>
            <a:r>
              <a:rPr spc="-50" dirty="0">
                <a:solidFill>
                  <a:schemeClr val="accent3">
                    <a:lumMod val="75000"/>
                  </a:schemeClr>
                </a:solidFill>
              </a:rPr>
              <a:t>y </a:t>
            </a:r>
            <a:r>
              <a:rPr spc="-10" dirty="0">
                <a:solidFill>
                  <a:schemeClr val="accent3">
                    <a:lumMod val="75000"/>
                  </a:schemeClr>
                </a:solidFill>
              </a:rPr>
              <a:t>Asignación</a:t>
            </a:r>
          </a:p>
        </p:txBody>
      </p:sp>
      <p:sp>
        <p:nvSpPr>
          <p:cNvPr id="5" name="object 5"/>
          <p:cNvSpPr txBox="1"/>
          <p:nvPr/>
        </p:nvSpPr>
        <p:spPr>
          <a:xfrm>
            <a:off x="5525514" y="1066451"/>
            <a:ext cx="5133340" cy="566822"/>
          </a:xfrm>
          <a:prstGeom prst="rect">
            <a:avLst/>
          </a:prstGeom>
        </p:spPr>
        <p:txBody>
          <a:bodyPr vert="horz" wrap="square" lIns="0" tIns="12700" rIns="0" bIns="0" rtlCol="0">
            <a:spAutoFit/>
          </a:bodyPr>
          <a:lstStyle/>
          <a:p>
            <a:pPr marL="12700" marR="5080">
              <a:spcBef>
                <a:spcPts val="1610"/>
              </a:spcBef>
            </a:pPr>
            <a:r>
              <a:rPr dirty="0" err="1">
                <a:latin typeface="Arial MT"/>
                <a:cs typeface="Arial MT"/>
              </a:rPr>
              <a:t>Reasignar</a:t>
            </a:r>
            <a:r>
              <a:rPr spc="229" dirty="0">
                <a:latin typeface="Arial MT"/>
                <a:cs typeface="Arial MT"/>
              </a:rPr>
              <a:t> </a:t>
            </a:r>
            <a:r>
              <a:rPr dirty="0">
                <a:latin typeface="Arial MT"/>
                <a:cs typeface="Arial MT"/>
              </a:rPr>
              <a:t>a</a:t>
            </a:r>
            <a:r>
              <a:rPr spc="220" dirty="0">
                <a:latin typeface="Arial MT"/>
                <a:cs typeface="Arial MT"/>
              </a:rPr>
              <a:t> </a:t>
            </a:r>
            <a:r>
              <a:rPr dirty="0">
                <a:latin typeface="Arial MT"/>
                <a:cs typeface="Arial MT"/>
              </a:rPr>
              <a:t>cada</a:t>
            </a:r>
            <a:r>
              <a:rPr spc="220" dirty="0">
                <a:latin typeface="Arial MT"/>
                <a:cs typeface="Arial MT"/>
              </a:rPr>
              <a:t> </a:t>
            </a:r>
            <a:r>
              <a:rPr dirty="0">
                <a:latin typeface="Arial MT"/>
                <a:cs typeface="Arial MT"/>
              </a:rPr>
              <a:t>individuo</a:t>
            </a:r>
            <a:r>
              <a:rPr spc="229" dirty="0">
                <a:latin typeface="Arial MT"/>
                <a:cs typeface="Arial MT"/>
              </a:rPr>
              <a:t> </a:t>
            </a:r>
            <a:r>
              <a:rPr dirty="0">
                <a:latin typeface="Arial MT"/>
                <a:cs typeface="Arial MT"/>
              </a:rPr>
              <a:t>el</a:t>
            </a:r>
            <a:r>
              <a:rPr spc="225" dirty="0">
                <a:latin typeface="Arial MT"/>
                <a:cs typeface="Arial MT"/>
              </a:rPr>
              <a:t> </a:t>
            </a:r>
            <a:r>
              <a:rPr dirty="0">
                <a:latin typeface="Arial MT"/>
                <a:cs typeface="Arial MT"/>
              </a:rPr>
              <a:t>número</a:t>
            </a:r>
            <a:r>
              <a:rPr spc="215" dirty="0">
                <a:latin typeface="Arial MT"/>
                <a:cs typeface="Arial MT"/>
              </a:rPr>
              <a:t> </a:t>
            </a:r>
            <a:r>
              <a:rPr dirty="0">
                <a:latin typeface="Arial MT"/>
                <a:cs typeface="Arial MT"/>
              </a:rPr>
              <a:t>de</a:t>
            </a:r>
            <a:r>
              <a:rPr spc="235" dirty="0">
                <a:latin typeface="Arial MT"/>
                <a:cs typeface="Arial MT"/>
              </a:rPr>
              <a:t> </a:t>
            </a:r>
            <a:r>
              <a:rPr spc="-10" dirty="0">
                <a:latin typeface="Arial MT"/>
                <a:cs typeface="Arial MT"/>
              </a:rPr>
              <a:t>cluster </a:t>
            </a:r>
            <a:r>
              <a:rPr dirty="0">
                <a:latin typeface="Arial MT"/>
                <a:cs typeface="Arial MT"/>
              </a:rPr>
              <a:t>cuyo</a:t>
            </a:r>
            <a:r>
              <a:rPr spc="-5" dirty="0">
                <a:latin typeface="Arial MT"/>
                <a:cs typeface="Arial MT"/>
              </a:rPr>
              <a:t> </a:t>
            </a:r>
            <a:r>
              <a:rPr dirty="0">
                <a:latin typeface="Arial MT"/>
                <a:cs typeface="Arial MT"/>
              </a:rPr>
              <a:t>centroide esté</a:t>
            </a:r>
            <a:r>
              <a:rPr spc="-30" dirty="0">
                <a:latin typeface="Arial MT"/>
                <a:cs typeface="Arial MT"/>
              </a:rPr>
              <a:t> </a:t>
            </a:r>
            <a:r>
              <a:rPr dirty="0">
                <a:latin typeface="Arial MT"/>
                <a:cs typeface="Arial MT"/>
              </a:rPr>
              <a:t>más</a:t>
            </a:r>
            <a:r>
              <a:rPr spc="-25" dirty="0">
                <a:latin typeface="Arial MT"/>
                <a:cs typeface="Arial MT"/>
              </a:rPr>
              <a:t> </a:t>
            </a:r>
            <a:r>
              <a:rPr spc="-10" dirty="0">
                <a:latin typeface="Arial MT"/>
                <a:cs typeface="Arial MT"/>
              </a:rPr>
              <a:t>cercano</a:t>
            </a:r>
            <a:endParaRPr dirty="0">
              <a:latin typeface="Arial MT"/>
              <a:cs typeface="Arial MT"/>
            </a:endParaRPr>
          </a:p>
        </p:txBody>
      </p:sp>
      <p:pic>
        <p:nvPicPr>
          <p:cNvPr id="6" name="object 6"/>
          <p:cNvPicPr/>
          <p:nvPr/>
        </p:nvPicPr>
        <p:blipFill>
          <a:blip r:embed="rId2" cstate="print"/>
          <a:stretch>
            <a:fillRect/>
          </a:stretch>
        </p:blipFill>
        <p:spPr>
          <a:xfrm>
            <a:off x="2167732" y="2493397"/>
            <a:ext cx="7420744" cy="3679364"/>
          </a:xfrm>
          <a:prstGeom prst="rect">
            <a:avLst/>
          </a:prstGeom>
        </p:spPr>
      </p:pic>
      <p:sp>
        <p:nvSpPr>
          <p:cNvPr id="7" name="object 7"/>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3"/>
              </a:rPr>
              <a:t>rociochavezml.com</a:t>
            </a:r>
            <a:endParaRPr sz="1600">
              <a:latin typeface="Calibri"/>
              <a:cs typeface="Calibri"/>
            </a:endParaRPr>
          </a:p>
        </p:txBody>
      </p:sp>
      <p:sp>
        <p:nvSpPr>
          <p:cNvPr id="8" name="object 8"/>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84</a:t>
            </a:fld>
            <a:endParaRPr spc="-25"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9061" y="2000758"/>
            <a:ext cx="6912609" cy="391160"/>
          </a:xfrm>
          <a:prstGeom prst="rect">
            <a:avLst/>
          </a:prstGeom>
        </p:spPr>
        <p:txBody>
          <a:bodyPr vert="horz" wrap="square" lIns="0" tIns="12700" rIns="0" bIns="0" rtlCol="0">
            <a:spAutoFit/>
          </a:bodyPr>
          <a:lstStyle/>
          <a:p>
            <a:pPr marL="12700">
              <a:spcBef>
                <a:spcPts val="100"/>
              </a:spcBef>
              <a:tabLst>
                <a:tab pos="3810000" algn="l"/>
              </a:tabLst>
            </a:pPr>
            <a:r>
              <a:rPr sz="2400" dirty="0">
                <a:latin typeface="Calibri"/>
                <a:cs typeface="Calibri"/>
              </a:rPr>
              <a:t>Reasignando</a:t>
            </a:r>
            <a:r>
              <a:rPr sz="2400" spc="-80" dirty="0">
                <a:latin typeface="Calibri"/>
                <a:cs typeface="Calibri"/>
              </a:rPr>
              <a:t> </a:t>
            </a:r>
            <a:r>
              <a:rPr sz="2400" dirty="0">
                <a:latin typeface="Calibri"/>
                <a:cs typeface="Calibri"/>
              </a:rPr>
              <a:t>a</a:t>
            </a:r>
            <a:r>
              <a:rPr sz="2400" spc="-70" dirty="0">
                <a:latin typeface="Calibri"/>
                <a:cs typeface="Calibri"/>
              </a:rPr>
              <a:t> </a:t>
            </a:r>
            <a:r>
              <a:rPr sz="2400" dirty="0">
                <a:latin typeface="Calibri"/>
                <a:cs typeface="Calibri"/>
              </a:rPr>
              <a:t>cada</a:t>
            </a:r>
            <a:r>
              <a:rPr sz="2400" spc="-60" dirty="0">
                <a:latin typeface="Calibri"/>
                <a:cs typeface="Calibri"/>
              </a:rPr>
              <a:t> </a:t>
            </a:r>
            <a:r>
              <a:rPr sz="2400" spc="-10" dirty="0">
                <a:latin typeface="Calibri"/>
                <a:cs typeface="Calibri"/>
              </a:rPr>
              <a:t>Individuo</a:t>
            </a:r>
            <a:r>
              <a:rPr sz="2400" dirty="0">
                <a:latin typeface="Calibri"/>
                <a:cs typeface="Calibri"/>
              </a:rPr>
              <a:t>	al</a:t>
            </a:r>
            <a:r>
              <a:rPr sz="2400" spc="-35" dirty="0">
                <a:latin typeface="Calibri"/>
                <a:cs typeface="Calibri"/>
              </a:rPr>
              <a:t> </a:t>
            </a:r>
            <a:r>
              <a:rPr sz="2400" spc="-10" dirty="0">
                <a:latin typeface="Calibri"/>
                <a:cs typeface="Calibri"/>
              </a:rPr>
              <a:t>centroide</a:t>
            </a:r>
            <a:r>
              <a:rPr sz="2400" spc="-30" dirty="0">
                <a:latin typeface="Calibri"/>
                <a:cs typeface="Calibri"/>
              </a:rPr>
              <a:t> </a:t>
            </a:r>
            <a:r>
              <a:rPr sz="2400" dirty="0">
                <a:latin typeface="Calibri"/>
                <a:cs typeface="Calibri"/>
              </a:rPr>
              <a:t>más</a:t>
            </a:r>
            <a:r>
              <a:rPr sz="2400" spc="-35" dirty="0">
                <a:latin typeface="Calibri"/>
                <a:cs typeface="Calibri"/>
              </a:rPr>
              <a:t> </a:t>
            </a:r>
            <a:r>
              <a:rPr sz="2400" spc="-10" dirty="0">
                <a:latin typeface="Calibri"/>
                <a:cs typeface="Calibri"/>
              </a:rPr>
              <a:t>cercano</a:t>
            </a:r>
            <a:endParaRPr sz="2400">
              <a:latin typeface="Calibri"/>
              <a:cs typeface="Calibri"/>
            </a:endParaRPr>
          </a:p>
        </p:txBody>
      </p:sp>
      <p:pic>
        <p:nvPicPr>
          <p:cNvPr id="3" name="object 3"/>
          <p:cNvPicPr/>
          <p:nvPr/>
        </p:nvPicPr>
        <p:blipFill>
          <a:blip r:embed="rId2" cstate="print"/>
          <a:stretch>
            <a:fillRect/>
          </a:stretch>
        </p:blipFill>
        <p:spPr>
          <a:xfrm>
            <a:off x="1772362" y="197002"/>
            <a:ext cx="2642910" cy="1608734"/>
          </a:xfrm>
          <a:prstGeom prst="rect">
            <a:avLst/>
          </a:prstGeom>
        </p:spPr>
      </p:pic>
      <p:sp>
        <p:nvSpPr>
          <p:cNvPr id="4" name="object 4"/>
          <p:cNvSpPr txBox="1">
            <a:spLocks noGrp="1"/>
          </p:cNvSpPr>
          <p:nvPr>
            <p:ph type="title"/>
          </p:nvPr>
        </p:nvSpPr>
        <p:spPr>
          <a:xfrm>
            <a:off x="1524000" y="0"/>
            <a:ext cx="0" cy="9082166"/>
          </a:xfrm>
          <a:prstGeom prst="rect">
            <a:avLst/>
          </a:prstGeom>
        </p:spPr>
        <p:txBody>
          <a:bodyPr vert="horz" wrap="square" lIns="0" tIns="67945" rIns="0" bIns="0" rtlCol="0">
            <a:spAutoFit/>
          </a:bodyPr>
          <a:lstStyle/>
          <a:p>
            <a:pPr marL="12700" marR="5080">
              <a:lnSpc>
                <a:spcPts val="3460"/>
              </a:lnSpc>
              <a:spcBef>
                <a:spcPts val="535"/>
              </a:spcBef>
            </a:pPr>
            <a:r>
              <a:rPr spc="-30" dirty="0"/>
              <a:t>Asignación</a:t>
            </a:r>
            <a:r>
              <a:rPr spc="-125" dirty="0"/>
              <a:t> </a:t>
            </a:r>
            <a:r>
              <a:rPr spc="-25" dirty="0"/>
              <a:t>de </a:t>
            </a:r>
            <a:r>
              <a:rPr spc="-10" dirty="0"/>
              <a:t>Clusters</a:t>
            </a:r>
          </a:p>
        </p:txBody>
      </p:sp>
      <p:sp>
        <p:nvSpPr>
          <p:cNvPr id="5" name="object 5"/>
          <p:cNvSpPr txBox="1"/>
          <p:nvPr/>
        </p:nvSpPr>
        <p:spPr>
          <a:xfrm>
            <a:off x="4827523" y="564007"/>
            <a:ext cx="5133340" cy="1144270"/>
          </a:xfrm>
          <a:prstGeom prst="rect">
            <a:avLst/>
          </a:prstGeom>
        </p:spPr>
        <p:txBody>
          <a:bodyPr vert="horz" wrap="square" lIns="0" tIns="12700" rIns="0" bIns="0" rtlCol="0">
            <a:spAutoFit/>
          </a:bodyPr>
          <a:lstStyle/>
          <a:p>
            <a:pPr marL="137160" algn="ctr">
              <a:spcBef>
                <a:spcPts val="100"/>
              </a:spcBef>
            </a:pPr>
            <a:r>
              <a:rPr sz="2400" b="1" i="1" dirty="0">
                <a:latin typeface="Calibri"/>
                <a:cs typeface="Calibri"/>
              </a:rPr>
              <a:t>Paso</a:t>
            </a:r>
            <a:r>
              <a:rPr sz="2400" b="1" i="1" spc="-35" dirty="0">
                <a:latin typeface="Calibri"/>
                <a:cs typeface="Calibri"/>
              </a:rPr>
              <a:t> </a:t>
            </a:r>
            <a:r>
              <a:rPr sz="2400" b="1" i="1" dirty="0">
                <a:latin typeface="Calibri"/>
                <a:cs typeface="Calibri"/>
              </a:rPr>
              <a:t>4</a:t>
            </a:r>
            <a:r>
              <a:rPr sz="2400" b="1" i="1" spc="-40" dirty="0">
                <a:latin typeface="Calibri"/>
                <a:cs typeface="Calibri"/>
              </a:rPr>
              <a:t> </a:t>
            </a:r>
            <a:r>
              <a:rPr sz="2400" b="1" i="1" dirty="0">
                <a:latin typeface="Calibri"/>
                <a:cs typeface="Calibri"/>
              </a:rPr>
              <a:t>del</a:t>
            </a:r>
            <a:r>
              <a:rPr sz="2400" b="1" i="1" spc="-45" dirty="0">
                <a:latin typeface="Calibri"/>
                <a:cs typeface="Calibri"/>
              </a:rPr>
              <a:t> </a:t>
            </a:r>
            <a:r>
              <a:rPr sz="2400" b="1" i="1" dirty="0">
                <a:latin typeface="Calibri"/>
                <a:cs typeface="Calibri"/>
              </a:rPr>
              <a:t>Algoritmo</a:t>
            </a:r>
            <a:r>
              <a:rPr sz="2400" b="1" i="1" spc="-30" dirty="0">
                <a:latin typeface="Calibri"/>
                <a:cs typeface="Calibri"/>
              </a:rPr>
              <a:t> </a:t>
            </a:r>
            <a:r>
              <a:rPr sz="2400" b="1" i="1" spc="-10" dirty="0">
                <a:latin typeface="Calibri"/>
                <a:cs typeface="Calibri"/>
              </a:rPr>
              <a:t>(Cont.)</a:t>
            </a:r>
            <a:endParaRPr sz="2400">
              <a:latin typeface="Calibri"/>
              <a:cs typeface="Calibri"/>
            </a:endParaRPr>
          </a:p>
          <a:p>
            <a:pPr marL="12700" marR="5080">
              <a:spcBef>
                <a:spcPts val="1610"/>
              </a:spcBef>
            </a:pPr>
            <a:r>
              <a:rPr dirty="0">
                <a:latin typeface="Arial MT"/>
                <a:cs typeface="Arial MT"/>
              </a:rPr>
              <a:t>Reasignar</a:t>
            </a:r>
            <a:r>
              <a:rPr spc="229" dirty="0">
                <a:latin typeface="Arial MT"/>
                <a:cs typeface="Arial MT"/>
              </a:rPr>
              <a:t> </a:t>
            </a:r>
            <a:r>
              <a:rPr dirty="0">
                <a:latin typeface="Arial MT"/>
                <a:cs typeface="Arial MT"/>
              </a:rPr>
              <a:t>a</a:t>
            </a:r>
            <a:r>
              <a:rPr spc="220" dirty="0">
                <a:latin typeface="Arial MT"/>
                <a:cs typeface="Arial MT"/>
              </a:rPr>
              <a:t> </a:t>
            </a:r>
            <a:r>
              <a:rPr dirty="0">
                <a:latin typeface="Arial MT"/>
                <a:cs typeface="Arial MT"/>
              </a:rPr>
              <a:t>cada</a:t>
            </a:r>
            <a:r>
              <a:rPr spc="220" dirty="0">
                <a:latin typeface="Arial MT"/>
                <a:cs typeface="Arial MT"/>
              </a:rPr>
              <a:t> </a:t>
            </a:r>
            <a:r>
              <a:rPr dirty="0">
                <a:latin typeface="Arial MT"/>
                <a:cs typeface="Arial MT"/>
              </a:rPr>
              <a:t>individuo</a:t>
            </a:r>
            <a:r>
              <a:rPr spc="229" dirty="0">
                <a:latin typeface="Arial MT"/>
                <a:cs typeface="Arial MT"/>
              </a:rPr>
              <a:t> </a:t>
            </a:r>
            <a:r>
              <a:rPr dirty="0">
                <a:latin typeface="Arial MT"/>
                <a:cs typeface="Arial MT"/>
              </a:rPr>
              <a:t>el</a:t>
            </a:r>
            <a:r>
              <a:rPr spc="225" dirty="0">
                <a:latin typeface="Arial MT"/>
                <a:cs typeface="Arial MT"/>
              </a:rPr>
              <a:t> </a:t>
            </a:r>
            <a:r>
              <a:rPr dirty="0">
                <a:latin typeface="Arial MT"/>
                <a:cs typeface="Arial MT"/>
              </a:rPr>
              <a:t>número</a:t>
            </a:r>
            <a:r>
              <a:rPr spc="215" dirty="0">
                <a:latin typeface="Arial MT"/>
                <a:cs typeface="Arial MT"/>
              </a:rPr>
              <a:t> </a:t>
            </a:r>
            <a:r>
              <a:rPr dirty="0">
                <a:latin typeface="Arial MT"/>
                <a:cs typeface="Arial MT"/>
              </a:rPr>
              <a:t>de</a:t>
            </a:r>
            <a:r>
              <a:rPr spc="235" dirty="0">
                <a:latin typeface="Arial MT"/>
                <a:cs typeface="Arial MT"/>
              </a:rPr>
              <a:t> </a:t>
            </a:r>
            <a:r>
              <a:rPr spc="-10" dirty="0">
                <a:latin typeface="Arial MT"/>
                <a:cs typeface="Arial MT"/>
              </a:rPr>
              <a:t>cluster </a:t>
            </a:r>
            <a:r>
              <a:rPr dirty="0">
                <a:latin typeface="Arial MT"/>
                <a:cs typeface="Arial MT"/>
              </a:rPr>
              <a:t>cuyo</a:t>
            </a:r>
            <a:r>
              <a:rPr spc="-5" dirty="0">
                <a:latin typeface="Arial MT"/>
                <a:cs typeface="Arial MT"/>
              </a:rPr>
              <a:t> </a:t>
            </a:r>
            <a:r>
              <a:rPr dirty="0">
                <a:latin typeface="Arial MT"/>
                <a:cs typeface="Arial MT"/>
              </a:rPr>
              <a:t>centroide esté</a:t>
            </a:r>
            <a:r>
              <a:rPr spc="-30" dirty="0">
                <a:latin typeface="Arial MT"/>
                <a:cs typeface="Arial MT"/>
              </a:rPr>
              <a:t> </a:t>
            </a:r>
            <a:r>
              <a:rPr dirty="0">
                <a:latin typeface="Arial MT"/>
                <a:cs typeface="Arial MT"/>
              </a:rPr>
              <a:t>más</a:t>
            </a:r>
            <a:r>
              <a:rPr spc="-25" dirty="0">
                <a:latin typeface="Arial MT"/>
                <a:cs typeface="Arial MT"/>
              </a:rPr>
              <a:t> </a:t>
            </a:r>
            <a:r>
              <a:rPr spc="-10" dirty="0">
                <a:latin typeface="Arial MT"/>
                <a:cs typeface="Arial MT"/>
              </a:rPr>
              <a:t>cercano</a:t>
            </a:r>
            <a:endParaRPr>
              <a:latin typeface="Arial MT"/>
              <a:cs typeface="Arial MT"/>
            </a:endParaRPr>
          </a:p>
        </p:txBody>
      </p:sp>
      <p:pic>
        <p:nvPicPr>
          <p:cNvPr id="6" name="object 6"/>
          <p:cNvPicPr/>
          <p:nvPr/>
        </p:nvPicPr>
        <p:blipFill>
          <a:blip r:embed="rId3" cstate="print"/>
          <a:stretch>
            <a:fillRect/>
          </a:stretch>
        </p:blipFill>
        <p:spPr>
          <a:xfrm>
            <a:off x="2153412" y="2630517"/>
            <a:ext cx="1533892" cy="3742851"/>
          </a:xfrm>
          <a:prstGeom prst="rect">
            <a:avLst/>
          </a:prstGeom>
        </p:spPr>
      </p:pic>
      <p:pic>
        <p:nvPicPr>
          <p:cNvPr id="7" name="object 7"/>
          <p:cNvPicPr/>
          <p:nvPr/>
        </p:nvPicPr>
        <p:blipFill>
          <a:blip r:embed="rId4" cstate="print"/>
          <a:stretch>
            <a:fillRect/>
          </a:stretch>
        </p:blipFill>
        <p:spPr>
          <a:xfrm>
            <a:off x="4171188" y="3168451"/>
            <a:ext cx="5187262" cy="2583125"/>
          </a:xfrm>
          <a:prstGeom prst="rect">
            <a:avLst/>
          </a:prstGeom>
        </p:spPr>
      </p:pic>
      <p:sp>
        <p:nvSpPr>
          <p:cNvPr id="8" name="object 8"/>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5"/>
              </a:rPr>
              <a:t>rociochavezml.com</a:t>
            </a:r>
            <a:endParaRPr sz="1600">
              <a:latin typeface="Calibri"/>
              <a:cs typeface="Calibri"/>
            </a:endParaRPr>
          </a:p>
        </p:txBody>
      </p:sp>
      <p:sp>
        <p:nvSpPr>
          <p:cNvPr id="9" name="object 9"/>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85</a:t>
            </a:fld>
            <a:endParaRPr spc="-25"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flipH="1">
            <a:off x="560413" y="247290"/>
            <a:ext cx="4925986" cy="1003031"/>
          </a:xfrm>
          <a:prstGeom prst="rect">
            <a:avLst/>
          </a:prstGeom>
        </p:spPr>
        <p:txBody>
          <a:bodyPr vert="horz" wrap="square" lIns="0" tIns="67945" rIns="0" bIns="0" rtlCol="0">
            <a:spAutoFit/>
          </a:bodyPr>
          <a:lstStyle/>
          <a:p>
            <a:pPr marL="12700" marR="5080">
              <a:lnSpc>
                <a:spcPts val="3460"/>
              </a:lnSpc>
              <a:spcBef>
                <a:spcPts val="535"/>
              </a:spcBef>
            </a:pPr>
            <a:r>
              <a:rPr spc="-20" dirty="0">
                <a:solidFill>
                  <a:schemeClr val="accent3">
                    <a:lumMod val="75000"/>
                  </a:schemeClr>
                </a:solidFill>
              </a:rPr>
              <a:t>Calculo</a:t>
            </a:r>
            <a:r>
              <a:rPr spc="-135" dirty="0">
                <a:solidFill>
                  <a:schemeClr val="accent3">
                    <a:lumMod val="75000"/>
                  </a:schemeClr>
                </a:solidFill>
              </a:rPr>
              <a:t> </a:t>
            </a:r>
            <a:r>
              <a:rPr spc="-35" dirty="0">
                <a:solidFill>
                  <a:schemeClr val="accent3">
                    <a:lumMod val="75000"/>
                  </a:schemeClr>
                </a:solidFill>
              </a:rPr>
              <a:t>de Distancias</a:t>
            </a:r>
            <a:r>
              <a:rPr spc="-105" dirty="0">
                <a:solidFill>
                  <a:schemeClr val="accent3">
                    <a:lumMod val="75000"/>
                  </a:schemeClr>
                </a:solidFill>
              </a:rPr>
              <a:t> </a:t>
            </a:r>
            <a:r>
              <a:rPr spc="-50" dirty="0">
                <a:solidFill>
                  <a:schemeClr val="accent3">
                    <a:lumMod val="75000"/>
                  </a:schemeClr>
                </a:solidFill>
              </a:rPr>
              <a:t>y </a:t>
            </a:r>
            <a:r>
              <a:rPr spc="-10" dirty="0">
                <a:solidFill>
                  <a:schemeClr val="accent3">
                    <a:lumMod val="75000"/>
                  </a:schemeClr>
                </a:solidFill>
              </a:rPr>
              <a:t>Asignación</a:t>
            </a:r>
          </a:p>
        </p:txBody>
      </p:sp>
      <p:sp>
        <p:nvSpPr>
          <p:cNvPr id="4" name="object 4"/>
          <p:cNvSpPr txBox="1"/>
          <p:nvPr/>
        </p:nvSpPr>
        <p:spPr>
          <a:xfrm>
            <a:off x="5182614" y="720383"/>
            <a:ext cx="6799835" cy="950901"/>
          </a:xfrm>
          <a:prstGeom prst="rect">
            <a:avLst/>
          </a:prstGeom>
        </p:spPr>
        <p:txBody>
          <a:bodyPr vert="horz" wrap="square" lIns="0" tIns="118745" rIns="0" bIns="0" rtlCol="0">
            <a:spAutoFit/>
          </a:bodyPr>
          <a:lstStyle/>
          <a:p>
            <a:pPr marL="12700" marR="5080" algn="just">
              <a:spcBef>
                <a:spcPts val="625"/>
              </a:spcBef>
            </a:pPr>
            <a:r>
              <a:rPr dirty="0" err="1">
                <a:latin typeface="Arial MT"/>
                <a:cs typeface="Arial MT"/>
              </a:rPr>
              <a:t>Calcular</a:t>
            </a:r>
            <a:r>
              <a:rPr spc="270" dirty="0">
                <a:latin typeface="Arial MT"/>
                <a:cs typeface="Arial MT"/>
              </a:rPr>
              <a:t> </a:t>
            </a:r>
            <a:r>
              <a:rPr dirty="0">
                <a:latin typeface="Arial MT"/>
                <a:cs typeface="Arial MT"/>
              </a:rPr>
              <a:t>los</a:t>
            </a:r>
            <a:r>
              <a:rPr spc="270" dirty="0">
                <a:latin typeface="Arial MT"/>
                <a:cs typeface="Arial MT"/>
              </a:rPr>
              <a:t> </a:t>
            </a:r>
            <a:r>
              <a:rPr dirty="0">
                <a:latin typeface="Arial MT"/>
                <a:cs typeface="Arial MT"/>
              </a:rPr>
              <a:t>centroides</a:t>
            </a:r>
            <a:r>
              <a:rPr spc="275" dirty="0">
                <a:latin typeface="Arial MT"/>
                <a:cs typeface="Arial MT"/>
              </a:rPr>
              <a:t> </a:t>
            </a:r>
            <a:r>
              <a:rPr dirty="0">
                <a:latin typeface="Arial MT"/>
                <a:cs typeface="Arial MT"/>
              </a:rPr>
              <a:t>de</a:t>
            </a:r>
            <a:r>
              <a:rPr spc="275" dirty="0">
                <a:latin typeface="Arial MT"/>
                <a:cs typeface="Arial MT"/>
              </a:rPr>
              <a:t> </a:t>
            </a:r>
            <a:r>
              <a:rPr dirty="0">
                <a:latin typeface="Arial MT"/>
                <a:cs typeface="Arial MT"/>
              </a:rPr>
              <a:t>los</a:t>
            </a:r>
            <a:r>
              <a:rPr spc="270" dirty="0">
                <a:latin typeface="Arial MT"/>
                <a:cs typeface="Arial MT"/>
              </a:rPr>
              <a:t> </a:t>
            </a:r>
            <a:r>
              <a:rPr dirty="0">
                <a:latin typeface="Arial MT"/>
                <a:cs typeface="Arial MT"/>
              </a:rPr>
              <a:t>clusters,</a:t>
            </a:r>
            <a:r>
              <a:rPr spc="280" dirty="0">
                <a:latin typeface="Arial MT"/>
                <a:cs typeface="Arial MT"/>
              </a:rPr>
              <a:t> </a:t>
            </a:r>
            <a:r>
              <a:rPr dirty="0">
                <a:latin typeface="Arial MT"/>
                <a:cs typeface="Arial MT"/>
              </a:rPr>
              <a:t>es</a:t>
            </a:r>
            <a:r>
              <a:rPr spc="290" dirty="0">
                <a:latin typeface="Arial MT"/>
                <a:cs typeface="Arial MT"/>
              </a:rPr>
              <a:t> </a:t>
            </a:r>
            <a:r>
              <a:rPr dirty="0">
                <a:latin typeface="Arial MT"/>
                <a:cs typeface="Arial MT"/>
              </a:rPr>
              <a:t>decir,</a:t>
            </a:r>
            <a:r>
              <a:rPr spc="280" dirty="0">
                <a:latin typeface="Arial MT"/>
                <a:cs typeface="Arial MT"/>
              </a:rPr>
              <a:t> </a:t>
            </a:r>
            <a:r>
              <a:rPr spc="-25" dirty="0">
                <a:latin typeface="Arial MT"/>
                <a:cs typeface="Arial MT"/>
              </a:rPr>
              <a:t>el </a:t>
            </a:r>
            <a:r>
              <a:rPr dirty="0">
                <a:latin typeface="Arial MT"/>
                <a:cs typeface="Arial MT"/>
              </a:rPr>
              <a:t>valor</a:t>
            </a:r>
            <a:r>
              <a:rPr spc="10" dirty="0">
                <a:latin typeface="Arial MT"/>
                <a:cs typeface="Arial MT"/>
              </a:rPr>
              <a:t>  </a:t>
            </a:r>
            <a:r>
              <a:rPr dirty="0">
                <a:latin typeface="Arial MT"/>
                <a:cs typeface="Arial MT"/>
              </a:rPr>
              <a:t>promedio</a:t>
            </a:r>
            <a:r>
              <a:rPr spc="15" dirty="0">
                <a:latin typeface="Arial MT"/>
                <a:cs typeface="Arial MT"/>
              </a:rPr>
              <a:t>  </a:t>
            </a:r>
            <a:r>
              <a:rPr dirty="0">
                <a:latin typeface="Arial MT"/>
                <a:cs typeface="Arial MT"/>
              </a:rPr>
              <a:t>que</a:t>
            </a:r>
            <a:r>
              <a:rPr spc="15" dirty="0">
                <a:latin typeface="Arial MT"/>
                <a:cs typeface="Arial MT"/>
              </a:rPr>
              <a:t>  </a:t>
            </a:r>
            <a:r>
              <a:rPr dirty="0">
                <a:latin typeface="Arial MT"/>
                <a:cs typeface="Arial MT"/>
              </a:rPr>
              <a:t>tienen</a:t>
            </a:r>
            <a:r>
              <a:rPr spc="10" dirty="0">
                <a:latin typeface="Arial MT"/>
                <a:cs typeface="Arial MT"/>
              </a:rPr>
              <a:t>  </a:t>
            </a:r>
            <a:r>
              <a:rPr dirty="0">
                <a:latin typeface="Arial MT"/>
                <a:cs typeface="Arial MT"/>
              </a:rPr>
              <a:t>los</a:t>
            </a:r>
            <a:r>
              <a:rPr spc="15" dirty="0">
                <a:latin typeface="Arial MT"/>
                <a:cs typeface="Arial MT"/>
              </a:rPr>
              <a:t>  </a:t>
            </a:r>
            <a:r>
              <a:rPr dirty="0">
                <a:latin typeface="Arial MT"/>
                <a:cs typeface="Arial MT"/>
              </a:rPr>
              <a:t>individuos</a:t>
            </a:r>
            <a:r>
              <a:rPr spc="20" dirty="0">
                <a:latin typeface="Arial MT"/>
                <a:cs typeface="Arial MT"/>
              </a:rPr>
              <a:t>  </a:t>
            </a:r>
            <a:r>
              <a:rPr dirty="0">
                <a:latin typeface="Arial MT"/>
                <a:cs typeface="Arial MT"/>
              </a:rPr>
              <a:t>que</a:t>
            </a:r>
            <a:r>
              <a:rPr spc="10" dirty="0">
                <a:latin typeface="Arial MT"/>
                <a:cs typeface="Arial MT"/>
              </a:rPr>
              <a:t>  </a:t>
            </a:r>
            <a:r>
              <a:rPr spc="-25" dirty="0">
                <a:latin typeface="Arial MT"/>
                <a:cs typeface="Arial MT"/>
              </a:rPr>
              <a:t>los </a:t>
            </a:r>
            <a:r>
              <a:rPr dirty="0">
                <a:latin typeface="Arial MT"/>
                <a:cs typeface="Arial MT"/>
              </a:rPr>
              <a:t>conforman,</a:t>
            </a:r>
            <a:r>
              <a:rPr spc="30" dirty="0">
                <a:latin typeface="Arial MT"/>
                <a:cs typeface="Arial MT"/>
              </a:rPr>
              <a:t>  </a:t>
            </a:r>
            <a:r>
              <a:rPr dirty="0">
                <a:latin typeface="Arial MT"/>
                <a:cs typeface="Arial MT"/>
              </a:rPr>
              <a:t>en</a:t>
            </a:r>
            <a:r>
              <a:rPr spc="30" dirty="0">
                <a:latin typeface="Arial MT"/>
                <a:cs typeface="Arial MT"/>
              </a:rPr>
              <a:t>  </a:t>
            </a:r>
            <a:r>
              <a:rPr dirty="0">
                <a:latin typeface="Arial MT"/>
                <a:cs typeface="Arial MT"/>
              </a:rPr>
              <a:t>cada</a:t>
            </a:r>
            <a:r>
              <a:rPr spc="20" dirty="0">
                <a:latin typeface="Arial MT"/>
                <a:cs typeface="Arial MT"/>
              </a:rPr>
              <a:t>  </a:t>
            </a:r>
            <a:r>
              <a:rPr dirty="0">
                <a:latin typeface="Arial MT"/>
                <a:cs typeface="Arial MT"/>
              </a:rPr>
              <a:t>una</a:t>
            </a:r>
            <a:r>
              <a:rPr spc="25" dirty="0">
                <a:latin typeface="Arial MT"/>
                <a:cs typeface="Arial MT"/>
              </a:rPr>
              <a:t>  </a:t>
            </a:r>
            <a:r>
              <a:rPr dirty="0">
                <a:latin typeface="Arial MT"/>
                <a:cs typeface="Arial MT"/>
              </a:rPr>
              <a:t>de</a:t>
            </a:r>
            <a:r>
              <a:rPr spc="30" dirty="0">
                <a:latin typeface="Arial MT"/>
                <a:cs typeface="Arial MT"/>
              </a:rPr>
              <a:t>  </a:t>
            </a:r>
            <a:r>
              <a:rPr dirty="0">
                <a:latin typeface="Arial MT"/>
                <a:cs typeface="Arial MT"/>
              </a:rPr>
              <a:t>las</a:t>
            </a:r>
            <a:r>
              <a:rPr spc="30" dirty="0">
                <a:latin typeface="Arial MT"/>
                <a:cs typeface="Arial MT"/>
              </a:rPr>
              <a:t>  </a:t>
            </a:r>
            <a:r>
              <a:rPr dirty="0">
                <a:latin typeface="Arial MT"/>
                <a:cs typeface="Arial MT"/>
              </a:rPr>
              <a:t>características</a:t>
            </a:r>
            <a:r>
              <a:rPr spc="40" dirty="0">
                <a:latin typeface="Arial MT"/>
                <a:cs typeface="Arial MT"/>
              </a:rPr>
              <a:t>  </a:t>
            </a:r>
            <a:r>
              <a:rPr spc="-50" dirty="0">
                <a:latin typeface="Arial MT"/>
                <a:cs typeface="Arial MT"/>
              </a:rPr>
              <a:t>y </a:t>
            </a:r>
            <a:r>
              <a:rPr dirty="0">
                <a:latin typeface="Arial MT"/>
                <a:cs typeface="Arial MT"/>
              </a:rPr>
              <a:t>reasignar</a:t>
            </a:r>
            <a:r>
              <a:rPr spc="-10" dirty="0">
                <a:latin typeface="Arial MT"/>
                <a:cs typeface="Arial MT"/>
              </a:rPr>
              <a:t> </a:t>
            </a:r>
            <a:r>
              <a:rPr dirty="0">
                <a:latin typeface="Arial MT"/>
                <a:cs typeface="Arial MT"/>
              </a:rPr>
              <a:t>los</a:t>
            </a:r>
            <a:r>
              <a:rPr spc="-40" dirty="0">
                <a:latin typeface="Arial MT"/>
                <a:cs typeface="Arial MT"/>
              </a:rPr>
              <a:t> </a:t>
            </a:r>
            <a:r>
              <a:rPr spc="-10" dirty="0">
                <a:latin typeface="Arial MT"/>
                <a:cs typeface="Arial MT"/>
              </a:rPr>
              <a:t>clusters</a:t>
            </a:r>
            <a:endParaRPr dirty="0">
              <a:latin typeface="Arial MT"/>
              <a:cs typeface="Arial MT"/>
            </a:endParaRPr>
          </a:p>
        </p:txBody>
      </p:sp>
      <p:pic>
        <p:nvPicPr>
          <p:cNvPr id="5" name="object 5"/>
          <p:cNvPicPr/>
          <p:nvPr/>
        </p:nvPicPr>
        <p:blipFill>
          <a:blip r:embed="rId2" cstate="print"/>
          <a:stretch>
            <a:fillRect/>
          </a:stretch>
        </p:blipFill>
        <p:spPr>
          <a:xfrm>
            <a:off x="2174502" y="2313923"/>
            <a:ext cx="7757438" cy="3843676"/>
          </a:xfrm>
          <a:prstGeom prst="rect">
            <a:avLst/>
          </a:prstGeom>
        </p:spPr>
      </p:pic>
      <p:sp>
        <p:nvSpPr>
          <p:cNvPr id="6" name="object 6"/>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3"/>
              </a:rPr>
              <a:t>rociochavezml.com</a:t>
            </a:r>
            <a:endParaRPr sz="1600">
              <a:latin typeface="Calibri"/>
              <a:cs typeface="Calibri"/>
            </a:endParaRPr>
          </a:p>
        </p:txBody>
      </p:sp>
      <p:sp>
        <p:nvSpPr>
          <p:cNvPr id="7" name="object 7"/>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86</a:t>
            </a:fld>
            <a:endParaRPr spc="-25"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4750" y="1822677"/>
            <a:ext cx="10648949" cy="505267"/>
          </a:xfrm>
          <a:prstGeom prst="rect">
            <a:avLst/>
          </a:prstGeom>
        </p:spPr>
        <p:txBody>
          <a:bodyPr vert="horz" wrap="square" lIns="0" tIns="12700" rIns="0" bIns="0" rtlCol="0">
            <a:spAutoFit/>
          </a:bodyPr>
          <a:lstStyle/>
          <a:p>
            <a:pPr marL="12700">
              <a:spcBef>
                <a:spcPts val="100"/>
              </a:spcBef>
              <a:tabLst>
                <a:tab pos="3810000" algn="l"/>
              </a:tabLst>
            </a:pPr>
            <a:r>
              <a:rPr sz="3200" b="1" dirty="0">
                <a:latin typeface="Calibri"/>
                <a:cs typeface="Calibri"/>
              </a:rPr>
              <a:t>Reasignando</a:t>
            </a:r>
            <a:r>
              <a:rPr sz="3200" b="1" spc="-80" dirty="0">
                <a:latin typeface="Calibri"/>
                <a:cs typeface="Calibri"/>
              </a:rPr>
              <a:t> </a:t>
            </a:r>
            <a:r>
              <a:rPr sz="3200" b="1" dirty="0">
                <a:latin typeface="Calibri"/>
                <a:cs typeface="Calibri"/>
              </a:rPr>
              <a:t>a</a:t>
            </a:r>
            <a:r>
              <a:rPr sz="3200" b="1" spc="-70" dirty="0">
                <a:latin typeface="Calibri"/>
                <a:cs typeface="Calibri"/>
              </a:rPr>
              <a:t> </a:t>
            </a:r>
            <a:r>
              <a:rPr sz="3200" b="1" dirty="0">
                <a:latin typeface="Calibri"/>
                <a:cs typeface="Calibri"/>
              </a:rPr>
              <a:t>cada</a:t>
            </a:r>
            <a:r>
              <a:rPr sz="3200" b="1" spc="-60" dirty="0">
                <a:latin typeface="Calibri"/>
                <a:cs typeface="Calibri"/>
              </a:rPr>
              <a:t> </a:t>
            </a:r>
            <a:r>
              <a:rPr sz="3200" b="1" spc="-10" dirty="0">
                <a:latin typeface="Calibri"/>
                <a:cs typeface="Calibri"/>
              </a:rPr>
              <a:t>Individuo</a:t>
            </a:r>
            <a:r>
              <a:rPr sz="3200" b="1" dirty="0">
                <a:latin typeface="Calibri"/>
                <a:cs typeface="Calibri"/>
              </a:rPr>
              <a:t>	al</a:t>
            </a:r>
            <a:r>
              <a:rPr sz="3200" b="1" spc="-35" dirty="0">
                <a:latin typeface="Calibri"/>
                <a:cs typeface="Calibri"/>
              </a:rPr>
              <a:t> </a:t>
            </a:r>
            <a:r>
              <a:rPr sz="3200" b="1" spc="-10" dirty="0">
                <a:latin typeface="Calibri"/>
                <a:cs typeface="Calibri"/>
              </a:rPr>
              <a:t>centroide</a:t>
            </a:r>
            <a:r>
              <a:rPr sz="3200" b="1" spc="-30" dirty="0">
                <a:latin typeface="Calibri"/>
                <a:cs typeface="Calibri"/>
              </a:rPr>
              <a:t> </a:t>
            </a:r>
            <a:r>
              <a:rPr sz="3200" b="1" dirty="0">
                <a:latin typeface="Calibri"/>
                <a:cs typeface="Calibri"/>
              </a:rPr>
              <a:t>más</a:t>
            </a:r>
            <a:r>
              <a:rPr sz="3200" b="1" spc="-35" dirty="0">
                <a:latin typeface="Calibri"/>
                <a:cs typeface="Calibri"/>
              </a:rPr>
              <a:t> </a:t>
            </a:r>
            <a:r>
              <a:rPr sz="3200" b="1" spc="-10" dirty="0">
                <a:latin typeface="Calibri"/>
                <a:cs typeface="Calibri"/>
              </a:rPr>
              <a:t>cercano</a:t>
            </a:r>
            <a:endParaRPr sz="3200" b="1" dirty="0">
              <a:latin typeface="Calibri"/>
              <a:cs typeface="Calibri"/>
            </a:endParaRPr>
          </a:p>
        </p:txBody>
      </p:sp>
      <p:sp>
        <p:nvSpPr>
          <p:cNvPr id="4" name="object 4"/>
          <p:cNvSpPr txBox="1">
            <a:spLocks noGrp="1"/>
          </p:cNvSpPr>
          <p:nvPr>
            <p:ph type="title"/>
          </p:nvPr>
        </p:nvSpPr>
        <p:spPr>
          <a:xfrm flipH="1">
            <a:off x="257811" y="236751"/>
            <a:ext cx="4762500" cy="1003031"/>
          </a:xfrm>
          <a:prstGeom prst="rect">
            <a:avLst/>
          </a:prstGeom>
        </p:spPr>
        <p:txBody>
          <a:bodyPr vert="horz" wrap="square" lIns="0" tIns="67945" rIns="0" bIns="0" rtlCol="0">
            <a:spAutoFit/>
          </a:bodyPr>
          <a:lstStyle/>
          <a:p>
            <a:pPr marL="12700" marR="5080">
              <a:lnSpc>
                <a:spcPts val="3460"/>
              </a:lnSpc>
              <a:spcBef>
                <a:spcPts val="535"/>
              </a:spcBef>
            </a:pPr>
            <a:r>
              <a:rPr spc="-30" dirty="0">
                <a:solidFill>
                  <a:schemeClr val="accent3">
                    <a:lumMod val="75000"/>
                  </a:schemeClr>
                </a:solidFill>
              </a:rPr>
              <a:t>Asignación</a:t>
            </a:r>
            <a:r>
              <a:rPr spc="-125" dirty="0">
                <a:solidFill>
                  <a:schemeClr val="accent3">
                    <a:lumMod val="75000"/>
                  </a:schemeClr>
                </a:solidFill>
              </a:rPr>
              <a:t> </a:t>
            </a:r>
            <a:r>
              <a:rPr spc="-25" dirty="0">
                <a:solidFill>
                  <a:schemeClr val="accent3">
                    <a:lumMod val="75000"/>
                  </a:schemeClr>
                </a:solidFill>
              </a:rPr>
              <a:t>de </a:t>
            </a:r>
            <a:r>
              <a:rPr spc="-10" dirty="0">
                <a:solidFill>
                  <a:schemeClr val="accent3">
                    <a:lumMod val="75000"/>
                  </a:schemeClr>
                </a:solidFill>
              </a:rPr>
              <a:t>Clusters</a:t>
            </a:r>
          </a:p>
        </p:txBody>
      </p:sp>
      <p:sp>
        <p:nvSpPr>
          <p:cNvPr id="5" name="object 5"/>
          <p:cNvSpPr txBox="1"/>
          <p:nvPr/>
        </p:nvSpPr>
        <p:spPr>
          <a:xfrm>
            <a:off x="5456173" y="956371"/>
            <a:ext cx="5133340" cy="566822"/>
          </a:xfrm>
          <a:prstGeom prst="rect">
            <a:avLst/>
          </a:prstGeom>
        </p:spPr>
        <p:txBody>
          <a:bodyPr vert="horz" wrap="square" lIns="0" tIns="12700" rIns="0" bIns="0" rtlCol="0">
            <a:spAutoFit/>
          </a:bodyPr>
          <a:lstStyle/>
          <a:p>
            <a:pPr marL="12700" marR="5080">
              <a:spcBef>
                <a:spcPts val="1610"/>
              </a:spcBef>
            </a:pPr>
            <a:r>
              <a:rPr dirty="0" err="1">
                <a:latin typeface="Arial MT"/>
                <a:cs typeface="Arial MT"/>
              </a:rPr>
              <a:t>Reasignar</a:t>
            </a:r>
            <a:r>
              <a:rPr spc="229" dirty="0">
                <a:latin typeface="Arial MT"/>
                <a:cs typeface="Arial MT"/>
              </a:rPr>
              <a:t> </a:t>
            </a:r>
            <a:r>
              <a:rPr dirty="0">
                <a:latin typeface="Arial MT"/>
                <a:cs typeface="Arial MT"/>
              </a:rPr>
              <a:t>a</a:t>
            </a:r>
            <a:r>
              <a:rPr spc="220" dirty="0">
                <a:latin typeface="Arial MT"/>
                <a:cs typeface="Arial MT"/>
              </a:rPr>
              <a:t> </a:t>
            </a:r>
            <a:r>
              <a:rPr dirty="0">
                <a:latin typeface="Arial MT"/>
                <a:cs typeface="Arial MT"/>
              </a:rPr>
              <a:t>cada</a:t>
            </a:r>
            <a:r>
              <a:rPr spc="220" dirty="0">
                <a:latin typeface="Arial MT"/>
                <a:cs typeface="Arial MT"/>
              </a:rPr>
              <a:t> </a:t>
            </a:r>
            <a:r>
              <a:rPr dirty="0">
                <a:latin typeface="Arial MT"/>
                <a:cs typeface="Arial MT"/>
              </a:rPr>
              <a:t>individuo</a:t>
            </a:r>
            <a:r>
              <a:rPr spc="229" dirty="0">
                <a:latin typeface="Arial MT"/>
                <a:cs typeface="Arial MT"/>
              </a:rPr>
              <a:t> </a:t>
            </a:r>
            <a:r>
              <a:rPr dirty="0">
                <a:latin typeface="Arial MT"/>
                <a:cs typeface="Arial MT"/>
              </a:rPr>
              <a:t>el</a:t>
            </a:r>
            <a:r>
              <a:rPr spc="225" dirty="0">
                <a:latin typeface="Arial MT"/>
                <a:cs typeface="Arial MT"/>
              </a:rPr>
              <a:t> </a:t>
            </a:r>
            <a:r>
              <a:rPr dirty="0">
                <a:latin typeface="Arial MT"/>
                <a:cs typeface="Arial MT"/>
              </a:rPr>
              <a:t>número</a:t>
            </a:r>
            <a:r>
              <a:rPr spc="215" dirty="0">
                <a:latin typeface="Arial MT"/>
                <a:cs typeface="Arial MT"/>
              </a:rPr>
              <a:t> </a:t>
            </a:r>
            <a:r>
              <a:rPr dirty="0">
                <a:latin typeface="Arial MT"/>
                <a:cs typeface="Arial MT"/>
              </a:rPr>
              <a:t>de</a:t>
            </a:r>
            <a:r>
              <a:rPr spc="235" dirty="0">
                <a:latin typeface="Arial MT"/>
                <a:cs typeface="Arial MT"/>
              </a:rPr>
              <a:t> </a:t>
            </a:r>
            <a:r>
              <a:rPr spc="-10" dirty="0">
                <a:latin typeface="Arial MT"/>
                <a:cs typeface="Arial MT"/>
              </a:rPr>
              <a:t>cluster </a:t>
            </a:r>
            <a:r>
              <a:rPr dirty="0">
                <a:latin typeface="Arial MT"/>
                <a:cs typeface="Arial MT"/>
              </a:rPr>
              <a:t>cuyo</a:t>
            </a:r>
            <a:r>
              <a:rPr spc="-5" dirty="0">
                <a:latin typeface="Arial MT"/>
                <a:cs typeface="Arial MT"/>
              </a:rPr>
              <a:t> </a:t>
            </a:r>
            <a:r>
              <a:rPr dirty="0">
                <a:latin typeface="Arial MT"/>
                <a:cs typeface="Arial MT"/>
              </a:rPr>
              <a:t>centroide esté</a:t>
            </a:r>
            <a:r>
              <a:rPr spc="-30" dirty="0">
                <a:latin typeface="Arial MT"/>
                <a:cs typeface="Arial MT"/>
              </a:rPr>
              <a:t> </a:t>
            </a:r>
            <a:r>
              <a:rPr dirty="0">
                <a:latin typeface="Arial MT"/>
                <a:cs typeface="Arial MT"/>
              </a:rPr>
              <a:t>más</a:t>
            </a:r>
            <a:r>
              <a:rPr spc="-25" dirty="0">
                <a:latin typeface="Arial MT"/>
                <a:cs typeface="Arial MT"/>
              </a:rPr>
              <a:t> </a:t>
            </a:r>
            <a:r>
              <a:rPr spc="-10" dirty="0">
                <a:latin typeface="Arial MT"/>
                <a:cs typeface="Arial MT"/>
              </a:rPr>
              <a:t>cercano</a:t>
            </a:r>
            <a:endParaRPr dirty="0">
              <a:latin typeface="Arial MT"/>
              <a:cs typeface="Arial MT"/>
            </a:endParaRPr>
          </a:p>
        </p:txBody>
      </p:sp>
      <p:pic>
        <p:nvPicPr>
          <p:cNvPr id="6" name="object 6"/>
          <p:cNvPicPr/>
          <p:nvPr/>
        </p:nvPicPr>
        <p:blipFill>
          <a:blip r:embed="rId2" cstate="print"/>
          <a:stretch>
            <a:fillRect/>
          </a:stretch>
        </p:blipFill>
        <p:spPr>
          <a:xfrm>
            <a:off x="2174815" y="2732970"/>
            <a:ext cx="1333262" cy="3349121"/>
          </a:xfrm>
          <a:prstGeom prst="rect">
            <a:avLst/>
          </a:prstGeom>
        </p:spPr>
      </p:pic>
      <p:pic>
        <p:nvPicPr>
          <p:cNvPr id="7" name="object 7"/>
          <p:cNvPicPr/>
          <p:nvPr/>
        </p:nvPicPr>
        <p:blipFill>
          <a:blip r:embed="rId3" cstate="print"/>
          <a:stretch>
            <a:fillRect/>
          </a:stretch>
        </p:blipFill>
        <p:spPr>
          <a:xfrm>
            <a:off x="3944111" y="2910839"/>
            <a:ext cx="5578278" cy="2840736"/>
          </a:xfrm>
          <a:prstGeom prst="rect">
            <a:avLst/>
          </a:prstGeom>
        </p:spPr>
      </p:pic>
      <p:sp>
        <p:nvSpPr>
          <p:cNvPr id="8" name="object 8"/>
          <p:cNvSpPr txBox="1"/>
          <p:nvPr/>
        </p:nvSpPr>
        <p:spPr>
          <a:xfrm>
            <a:off x="5182615" y="6425057"/>
            <a:ext cx="1633220" cy="208006"/>
          </a:xfrm>
          <a:prstGeom prst="rect">
            <a:avLst/>
          </a:prstGeom>
        </p:spPr>
        <p:txBody>
          <a:bodyPr vert="horz" wrap="square" lIns="0" tIns="0" rIns="0" bIns="0" rtlCol="0">
            <a:spAutoFit/>
          </a:bodyPr>
          <a:lstStyle/>
          <a:p>
            <a:pPr marL="12700">
              <a:lnSpc>
                <a:spcPts val="1614"/>
              </a:lnSpc>
            </a:pPr>
            <a:r>
              <a:rPr sz="1600" b="1" i="1" u="sng" spc="-10" dirty="0">
                <a:solidFill>
                  <a:srgbClr val="0462C1"/>
                </a:solidFill>
                <a:uFill>
                  <a:solidFill>
                    <a:srgbClr val="0462C1"/>
                  </a:solidFill>
                </a:uFill>
                <a:latin typeface="Calibri"/>
                <a:cs typeface="Calibri"/>
                <a:hlinkClick r:id="rId4"/>
              </a:rPr>
              <a:t>rociochavezml.com</a:t>
            </a:r>
            <a:endParaRPr sz="1600">
              <a:latin typeface="Calibri"/>
              <a:cs typeface="Calibri"/>
            </a:endParaRPr>
          </a:p>
        </p:txBody>
      </p:sp>
      <p:sp>
        <p:nvSpPr>
          <p:cNvPr id="9" name="object 9"/>
          <p:cNvSpPr txBox="1">
            <a:spLocks noGrp="1"/>
          </p:cNvSpPr>
          <p:nvPr>
            <p:ph type="sldNum" sz="quarter" idx="7"/>
          </p:nvPr>
        </p:nvSpPr>
        <p:spPr>
          <a:xfrm>
            <a:off x="8230234" y="6464909"/>
            <a:ext cx="244475"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s-CO" spc="-25" smtClean="0"/>
              <a:pPr marL="38100">
                <a:lnSpc>
                  <a:spcPts val="1240"/>
                </a:lnSpc>
              </a:pPr>
              <a:t>87</a:t>
            </a:fld>
            <a:endParaRPr spc="-25"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B49588E4-282B-4740-882A-86FF8BDC53BC}"/>
              </a:ext>
            </a:extLst>
          </p:cNvPr>
          <p:cNvSpPr txBox="1">
            <a:spLocks/>
          </p:cNvSpPr>
          <p:nvPr/>
        </p:nvSpPr>
        <p:spPr>
          <a:xfrm>
            <a:off x="0" y="62382"/>
            <a:ext cx="8284034" cy="832168"/>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Metodologías Según Etapas</a:t>
            </a:r>
          </a:p>
        </p:txBody>
      </p:sp>
      <p:sp>
        <p:nvSpPr>
          <p:cNvPr id="4" name="20 Rectángulo redondeado">
            <a:extLst>
              <a:ext uri="{FF2B5EF4-FFF2-40B4-BE49-F238E27FC236}">
                <a16:creationId xmlns:a16="http://schemas.microsoft.com/office/drawing/2014/main" id="{3239D1F4-A1BB-47E9-A41A-649395A7717F}"/>
              </a:ext>
            </a:extLst>
          </p:cNvPr>
          <p:cNvSpPr/>
          <p:nvPr/>
        </p:nvSpPr>
        <p:spPr>
          <a:xfrm>
            <a:off x="446567" y="1562988"/>
            <a:ext cx="3350530" cy="723610"/>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3200" b="1" dirty="0">
                <a:solidFill>
                  <a:schemeClr val="bg1"/>
                </a:solidFill>
                <a:latin typeface="Arial" panose="020B0604020202020204" pitchFamily="34" charset="0"/>
                <a:cs typeface="Arial" panose="020B0604020202020204" pitchFamily="34" charset="0"/>
              </a:rPr>
              <a:t>Identificación</a:t>
            </a:r>
            <a:endParaRPr lang="es-ES" sz="3200" b="1" dirty="0">
              <a:solidFill>
                <a:schemeClr val="bg1"/>
              </a:solidFill>
              <a:latin typeface="Arial" panose="020B0604020202020204" pitchFamily="34" charset="0"/>
              <a:cs typeface="Arial" panose="020B0604020202020204" pitchFamily="34" charset="0"/>
            </a:endParaRPr>
          </a:p>
        </p:txBody>
      </p:sp>
      <p:sp>
        <p:nvSpPr>
          <p:cNvPr id="5" name="20 Rectángulo redondeado">
            <a:extLst>
              <a:ext uri="{FF2B5EF4-FFF2-40B4-BE49-F238E27FC236}">
                <a16:creationId xmlns:a16="http://schemas.microsoft.com/office/drawing/2014/main" id="{4812CD1D-BD1A-4BBC-B662-E54381E397B6}"/>
              </a:ext>
            </a:extLst>
          </p:cNvPr>
          <p:cNvSpPr/>
          <p:nvPr/>
        </p:nvSpPr>
        <p:spPr>
          <a:xfrm>
            <a:off x="4095935" y="1562986"/>
            <a:ext cx="3350530" cy="723610"/>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3200" b="1" dirty="0">
                <a:solidFill>
                  <a:schemeClr val="bg1"/>
                </a:solidFill>
                <a:latin typeface="Arial" panose="020B0604020202020204" pitchFamily="34" charset="0"/>
                <a:cs typeface="Arial" panose="020B0604020202020204" pitchFamily="34" charset="0"/>
              </a:rPr>
              <a:t>Medición</a:t>
            </a:r>
            <a:endParaRPr lang="es-ES" sz="3200" b="1" dirty="0">
              <a:solidFill>
                <a:schemeClr val="bg1"/>
              </a:solidFill>
              <a:latin typeface="Arial" panose="020B0604020202020204" pitchFamily="34" charset="0"/>
              <a:cs typeface="Arial" panose="020B0604020202020204" pitchFamily="34" charset="0"/>
            </a:endParaRPr>
          </a:p>
        </p:txBody>
      </p:sp>
      <p:sp>
        <p:nvSpPr>
          <p:cNvPr id="6" name="20 Rectángulo redondeado">
            <a:extLst>
              <a:ext uri="{FF2B5EF4-FFF2-40B4-BE49-F238E27FC236}">
                <a16:creationId xmlns:a16="http://schemas.microsoft.com/office/drawing/2014/main" id="{067E7498-7732-4E94-8D46-908536853F35}"/>
              </a:ext>
            </a:extLst>
          </p:cNvPr>
          <p:cNvSpPr/>
          <p:nvPr/>
        </p:nvSpPr>
        <p:spPr>
          <a:xfrm>
            <a:off x="7679206" y="1562986"/>
            <a:ext cx="4080403" cy="723610"/>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3200" b="1" dirty="0">
                <a:solidFill>
                  <a:schemeClr val="bg1"/>
                </a:solidFill>
                <a:latin typeface="Arial" panose="020B0604020202020204" pitchFamily="34" charset="0"/>
                <a:cs typeface="Arial" panose="020B0604020202020204" pitchFamily="34" charset="0"/>
              </a:rPr>
              <a:t>Control</a:t>
            </a:r>
          </a:p>
        </p:txBody>
      </p:sp>
      <p:sp>
        <p:nvSpPr>
          <p:cNvPr id="7" name="5 Rectángulo redondeado">
            <a:extLst>
              <a:ext uri="{FF2B5EF4-FFF2-40B4-BE49-F238E27FC236}">
                <a16:creationId xmlns:a16="http://schemas.microsoft.com/office/drawing/2014/main" id="{92574992-1922-4216-B594-35C61E5EEF49}"/>
              </a:ext>
            </a:extLst>
          </p:cNvPr>
          <p:cNvSpPr/>
          <p:nvPr/>
        </p:nvSpPr>
        <p:spPr>
          <a:xfrm>
            <a:off x="993971" y="2923027"/>
            <a:ext cx="2359523" cy="13274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000" dirty="0"/>
              <a:t>Identificación de Riesgos por Factores</a:t>
            </a:r>
          </a:p>
        </p:txBody>
      </p:sp>
      <p:sp>
        <p:nvSpPr>
          <p:cNvPr id="8" name="43 Rectángulo redondeado">
            <a:extLst>
              <a:ext uri="{FF2B5EF4-FFF2-40B4-BE49-F238E27FC236}">
                <a16:creationId xmlns:a16="http://schemas.microsoft.com/office/drawing/2014/main" id="{19A91910-B4B1-4000-B3B4-5D9B36C5C990}"/>
              </a:ext>
            </a:extLst>
          </p:cNvPr>
          <p:cNvSpPr/>
          <p:nvPr/>
        </p:nvSpPr>
        <p:spPr>
          <a:xfrm>
            <a:off x="4747142" y="2923027"/>
            <a:ext cx="2359523" cy="132740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2000" dirty="0"/>
              <a:t>Medición de Riesgos</a:t>
            </a:r>
          </a:p>
        </p:txBody>
      </p:sp>
      <p:sp>
        <p:nvSpPr>
          <p:cNvPr id="9" name="44 Rectángulo redondeado">
            <a:extLst>
              <a:ext uri="{FF2B5EF4-FFF2-40B4-BE49-F238E27FC236}">
                <a16:creationId xmlns:a16="http://schemas.microsoft.com/office/drawing/2014/main" id="{239D78C1-BFA7-49AD-B0C3-A735D9F2E7D3}"/>
              </a:ext>
            </a:extLst>
          </p:cNvPr>
          <p:cNvSpPr/>
          <p:nvPr/>
        </p:nvSpPr>
        <p:spPr>
          <a:xfrm>
            <a:off x="550368" y="4678325"/>
            <a:ext cx="3064702" cy="157361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dirty="0"/>
              <a:t>Métodos de Expertos, Delphi, Lluvia de ideas (</a:t>
            </a:r>
            <a:r>
              <a:rPr lang="es-ES" sz="2000" dirty="0" err="1"/>
              <a:t>BraindStorm</a:t>
            </a:r>
            <a:r>
              <a:rPr lang="es-ES" sz="2000" dirty="0"/>
              <a:t>), Métodos conceptuales y Deductivos</a:t>
            </a:r>
            <a:endParaRPr lang="es-CO" sz="2000" dirty="0"/>
          </a:p>
        </p:txBody>
      </p:sp>
      <p:sp>
        <p:nvSpPr>
          <p:cNvPr id="10" name="45 Rectángulo redondeado">
            <a:extLst>
              <a:ext uri="{FF2B5EF4-FFF2-40B4-BE49-F238E27FC236}">
                <a16:creationId xmlns:a16="http://schemas.microsoft.com/office/drawing/2014/main" id="{DB0075C1-2645-41BD-8A5F-335BBC840905}"/>
              </a:ext>
            </a:extLst>
          </p:cNvPr>
          <p:cNvSpPr/>
          <p:nvPr/>
        </p:nvSpPr>
        <p:spPr>
          <a:xfrm>
            <a:off x="4591438" y="4571405"/>
            <a:ext cx="2734395" cy="180812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2000" dirty="0"/>
              <a:t>Mapas de Riesgo, Mapas de color o Colorimetrías, ISO 31000, COSO, Norma Australiana,</a:t>
            </a:r>
          </a:p>
        </p:txBody>
      </p:sp>
      <p:sp>
        <p:nvSpPr>
          <p:cNvPr id="11" name="49 Rectángulo redondeado">
            <a:extLst>
              <a:ext uri="{FF2B5EF4-FFF2-40B4-BE49-F238E27FC236}">
                <a16:creationId xmlns:a16="http://schemas.microsoft.com/office/drawing/2014/main" id="{D6E5CDED-976B-4EFF-8C58-0D6089009ADB}"/>
              </a:ext>
            </a:extLst>
          </p:cNvPr>
          <p:cNvSpPr/>
          <p:nvPr/>
        </p:nvSpPr>
        <p:spPr>
          <a:xfrm>
            <a:off x="7679204" y="2923026"/>
            <a:ext cx="4080403" cy="33289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2000" b="1" dirty="0"/>
              <a:t>Segmentación</a:t>
            </a:r>
            <a:r>
              <a:rPr lang="es-ES" sz="2000" dirty="0"/>
              <a:t> de factores.</a:t>
            </a:r>
          </a:p>
          <a:p>
            <a:pPr algn="ctr"/>
            <a:endParaRPr lang="es-ES" sz="2000" dirty="0"/>
          </a:p>
          <a:p>
            <a:pPr marL="284636" indent="-284636">
              <a:buFont typeface="Arial" panose="020B0604020202020204" pitchFamily="34" charset="0"/>
              <a:buChar char="•"/>
            </a:pPr>
            <a:r>
              <a:rPr lang="es-ES" sz="2000" b="1" dirty="0"/>
              <a:t>HOMOGÉNEOS (interior)   </a:t>
            </a:r>
          </a:p>
          <a:p>
            <a:pPr marL="284636" indent="-284636">
              <a:buFont typeface="Arial" panose="020B0604020202020204" pitchFamily="34" charset="0"/>
              <a:buChar char="•"/>
            </a:pPr>
            <a:r>
              <a:rPr lang="es-ES" sz="2000" b="1" dirty="0"/>
              <a:t>HETEROGÉNEOS(entre ellos)</a:t>
            </a:r>
          </a:p>
          <a:p>
            <a:pPr marL="284636" indent="-284636">
              <a:buFont typeface="Arial" panose="020B0604020202020204" pitchFamily="34" charset="0"/>
              <a:buChar char="•"/>
            </a:pPr>
            <a:r>
              <a:rPr lang="es-ES" sz="2000" b="1" dirty="0"/>
              <a:t>ESTABILIDAD</a:t>
            </a:r>
          </a:p>
          <a:p>
            <a:endParaRPr lang="es-ES" sz="2000" b="1" dirty="0"/>
          </a:p>
          <a:p>
            <a:pPr marL="284636" indent="-284636">
              <a:buFont typeface="Wingdings" pitchFamily="2" charset="2"/>
              <a:buChar char="ü"/>
            </a:pPr>
            <a:r>
              <a:rPr lang="es-ES" sz="2000" b="1" dirty="0"/>
              <a:t>OPERACIONES</a:t>
            </a:r>
            <a:r>
              <a:rPr lang="es-ES" sz="2000" b="1" dirty="0">
                <a:sym typeface="Wingdings" pitchFamily="2" charset="2"/>
              </a:rPr>
              <a:t></a:t>
            </a:r>
            <a:endParaRPr lang="es-ES" sz="2000" dirty="0"/>
          </a:p>
          <a:p>
            <a:pPr algn="ctr"/>
            <a:r>
              <a:rPr lang="es-ES" sz="2000" b="1" dirty="0">
                <a:effectLst>
                  <a:outerShdw blurRad="38100" dist="38100" dir="2700000" algn="tl">
                    <a:srgbClr val="000000">
                      <a:alpha val="43137"/>
                    </a:srgbClr>
                  </a:outerShdw>
                </a:effectLst>
              </a:rPr>
              <a:t>   Señales de ALERTA</a:t>
            </a:r>
          </a:p>
        </p:txBody>
      </p:sp>
    </p:spTree>
    <p:extLst>
      <p:ext uri="{BB962C8B-B14F-4D97-AF65-F5344CB8AC3E}">
        <p14:creationId xmlns:p14="http://schemas.microsoft.com/office/powerpoint/2010/main" val="3456337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05E2873-D99D-4BF8-896F-E0CB93FFC1EE}"/>
              </a:ext>
            </a:extLst>
          </p:cNvPr>
          <p:cNvSpPr txBox="1">
            <a:spLocks/>
          </p:cNvSpPr>
          <p:nvPr/>
        </p:nvSpPr>
        <p:spPr>
          <a:xfrm>
            <a:off x="-1268840" y="73196"/>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Técnicas de Segmentación</a:t>
            </a:r>
          </a:p>
        </p:txBody>
      </p:sp>
      <p:sp>
        <p:nvSpPr>
          <p:cNvPr id="4" name="20 Rectángulo redondeado">
            <a:extLst>
              <a:ext uri="{FF2B5EF4-FFF2-40B4-BE49-F238E27FC236}">
                <a16:creationId xmlns:a16="http://schemas.microsoft.com/office/drawing/2014/main" id="{4F9D9F48-7ACE-4D16-94C3-171BBAE910D3}"/>
              </a:ext>
            </a:extLst>
          </p:cNvPr>
          <p:cNvSpPr/>
          <p:nvPr/>
        </p:nvSpPr>
        <p:spPr>
          <a:xfrm>
            <a:off x="366331" y="3377030"/>
            <a:ext cx="2186529" cy="975065"/>
          </a:xfrm>
          <a:prstGeom prst="roundRect">
            <a:avLst/>
          </a:prstGeom>
          <a:solidFill>
            <a:schemeClr val="accent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CO" b="1" dirty="0">
                <a:solidFill>
                  <a:schemeClr val="tx1"/>
                </a:solidFill>
                <a:latin typeface="Arial" panose="020B0604020202020204" pitchFamily="34" charset="0"/>
                <a:cs typeface="Arial" panose="020B0604020202020204" pitchFamily="34" charset="0"/>
              </a:rPr>
              <a:t>Técnicas de segmentación</a:t>
            </a:r>
          </a:p>
        </p:txBody>
      </p:sp>
      <p:sp>
        <p:nvSpPr>
          <p:cNvPr id="5" name="20 Rectángulo redondeado">
            <a:extLst>
              <a:ext uri="{FF2B5EF4-FFF2-40B4-BE49-F238E27FC236}">
                <a16:creationId xmlns:a16="http://schemas.microsoft.com/office/drawing/2014/main" id="{9A318DB2-6493-4B23-9524-89D191443D7B}"/>
              </a:ext>
            </a:extLst>
          </p:cNvPr>
          <p:cNvSpPr/>
          <p:nvPr/>
        </p:nvSpPr>
        <p:spPr>
          <a:xfrm>
            <a:off x="3077628" y="1876930"/>
            <a:ext cx="2186529" cy="600040"/>
          </a:xfrm>
          <a:prstGeom prst="roundRect">
            <a:avLst/>
          </a:prstGeom>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Análisis de conglomerados</a:t>
            </a:r>
          </a:p>
        </p:txBody>
      </p:sp>
      <p:cxnSp>
        <p:nvCxnSpPr>
          <p:cNvPr id="6" name="7 Conector angular">
            <a:extLst>
              <a:ext uri="{FF2B5EF4-FFF2-40B4-BE49-F238E27FC236}">
                <a16:creationId xmlns:a16="http://schemas.microsoft.com/office/drawing/2014/main" id="{A704EAF4-86E2-4966-9733-3964589FE27B}"/>
              </a:ext>
            </a:extLst>
          </p:cNvPr>
          <p:cNvCxnSpPr>
            <a:stCxn id="4" idx="3"/>
            <a:endCxn id="5" idx="1"/>
          </p:cNvCxnSpPr>
          <p:nvPr/>
        </p:nvCxnSpPr>
        <p:spPr>
          <a:xfrm flipV="1">
            <a:off x="2552860" y="2176950"/>
            <a:ext cx="524767" cy="1687613"/>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20 Rectángulo redondeado">
            <a:extLst>
              <a:ext uri="{FF2B5EF4-FFF2-40B4-BE49-F238E27FC236}">
                <a16:creationId xmlns:a16="http://schemas.microsoft.com/office/drawing/2014/main" id="{8EB448F0-6DC2-4B69-95C1-C428C76A7C62}"/>
              </a:ext>
            </a:extLst>
          </p:cNvPr>
          <p:cNvSpPr/>
          <p:nvPr/>
        </p:nvSpPr>
        <p:spPr>
          <a:xfrm>
            <a:off x="3103678" y="5402162"/>
            <a:ext cx="2186529" cy="600040"/>
          </a:xfrm>
          <a:prstGeom prst="roundRect">
            <a:avLst/>
          </a:prstGeom>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Basado en respuestas</a:t>
            </a:r>
          </a:p>
        </p:txBody>
      </p:sp>
      <p:cxnSp>
        <p:nvCxnSpPr>
          <p:cNvPr id="8" name="31 Conector angular">
            <a:extLst>
              <a:ext uri="{FF2B5EF4-FFF2-40B4-BE49-F238E27FC236}">
                <a16:creationId xmlns:a16="http://schemas.microsoft.com/office/drawing/2014/main" id="{A6EDB2C8-BFB2-4C80-85F8-0455E7B7C1EA}"/>
              </a:ext>
            </a:extLst>
          </p:cNvPr>
          <p:cNvCxnSpPr>
            <a:stCxn id="4" idx="3"/>
            <a:endCxn id="7" idx="1"/>
          </p:cNvCxnSpPr>
          <p:nvPr/>
        </p:nvCxnSpPr>
        <p:spPr>
          <a:xfrm>
            <a:off x="2552862" y="3864563"/>
            <a:ext cx="550816" cy="1837620"/>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 name="20 Rectángulo redondeado">
            <a:extLst>
              <a:ext uri="{FF2B5EF4-FFF2-40B4-BE49-F238E27FC236}">
                <a16:creationId xmlns:a16="http://schemas.microsoft.com/office/drawing/2014/main" id="{E21C0EF1-7AC6-4C74-9A1C-3ECCA44428D2}"/>
              </a:ext>
            </a:extLst>
          </p:cNvPr>
          <p:cNvSpPr/>
          <p:nvPr/>
        </p:nvSpPr>
        <p:spPr>
          <a:xfrm>
            <a:off x="3077628" y="3561223"/>
            <a:ext cx="2186529" cy="600040"/>
          </a:xfrm>
          <a:prstGeom prst="roundRect">
            <a:avLst/>
          </a:prstGeom>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Análisis de factores</a:t>
            </a:r>
          </a:p>
        </p:txBody>
      </p:sp>
      <p:cxnSp>
        <p:nvCxnSpPr>
          <p:cNvPr id="10" name="35 Conector angular">
            <a:extLst>
              <a:ext uri="{FF2B5EF4-FFF2-40B4-BE49-F238E27FC236}">
                <a16:creationId xmlns:a16="http://schemas.microsoft.com/office/drawing/2014/main" id="{783613D0-3BFB-4AF6-8309-7386A4665657}"/>
              </a:ext>
            </a:extLst>
          </p:cNvPr>
          <p:cNvCxnSpPr>
            <a:stCxn id="4" idx="3"/>
            <a:endCxn id="9" idx="1"/>
          </p:cNvCxnSpPr>
          <p:nvPr/>
        </p:nvCxnSpPr>
        <p:spPr>
          <a:xfrm flipV="1">
            <a:off x="2552860" y="3861244"/>
            <a:ext cx="524767" cy="3319"/>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20 Rectángulo redondeado">
            <a:extLst>
              <a:ext uri="{FF2B5EF4-FFF2-40B4-BE49-F238E27FC236}">
                <a16:creationId xmlns:a16="http://schemas.microsoft.com/office/drawing/2014/main" id="{B7B0A62D-D4A3-4A6B-AB03-3EA8EA7209C6}"/>
              </a:ext>
            </a:extLst>
          </p:cNvPr>
          <p:cNvSpPr/>
          <p:nvPr/>
        </p:nvSpPr>
        <p:spPr>
          <a:xfrm>
            <a:off x="5963847" y="1544066"/>
            <a:ext cx="2186529" cy="60004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Métodos jerárquicos</a:t>
            </a:r>
          </a:p>
        </p:txBody>
      </p:sp>
      <p:cxnSp>
        <p:nvCxnSpPr>
          <p:cNvPr id="12" name="38 Conector angular">
            <a:extLst>
              <a:ext uri="{FF2B5EF4-FFF2-40B4-BE49-F238E27FC236}">
                <a16:creationId xmlns:a16="http://schemas.microsoft.com/office/drawing/2014/main" id="{77A73E85-90C9-4A33-AB6C-D3E6112754A5}"/>
              </a:ext>
            </a:extLst>
          </p:cNvPr>
          <p:cNvCxnSpPr>
            <a:stCxn id="5" idx="3"/>
            <a:endCxn id="11" idx="1"/>
          </p:cNvCxnSpPr>
          <p:nvPr/>
        </p:nvCxnSpPr>
        <p:spPr>
          <a:xfrm flipV="1">
            <a:off x="5264157" y="1844086"/>
            <a:ext cx="699690" cy="332865"/>
          </a:xfrm>
          <a:prstGeom prst="bentConnector3">
            <a:avLst/>
          </a:prstGeom>
          <a:ln>
            <a:tailEnd type="arrow"/>
          </a:ln>
        </p:spPr>
        <p:style>
          <a:lnRef idx="2">
            <a:schemeClr val="accent6">
              <a:shade val="50000"/>
            </a:schemeClr>
          </a:lnRef>
          <a:fillRef idx="1">
            <a:schemeClr val="accent6"/>
          </a:fillRef>
          <a:effectRef idx="0">
            <a:schemeClr val="accent6"/>
          </a:effectRef>
          <a:fontRef idx="minor">
            <a:schemeClr val="lt1"/>
          </a:fontRef>
        </p:style>
      </p:cxnSp>
      <p:sp>
        <p:nvSpPr>
          <p:cNvPr id="13" name="20 Rectángulo redondeado">
            <a:extLst>
              <a:ext uri="{FF2B5EF4-FFF2-40B4-BE49-F238E27FC236}">
                <a16:creationId xmlns:a16="http://schemas.microsoft.com/office/drawing/2014/main" id="{3327623A-5977-4A19-8E02-E55D57907846}"/>
              </a:ext>
            </a:extLst>
          </p:cNvPr>
          <p:cNvSpPr/>
          <p:nvPr/>
        </p:nvSpPr>
        <p:spPr>
          <a:xfrm>
            <a:off x="5963847" y="2219110"/>
            <a:ext cx="2186529" cy="60004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Métodos no jerárquicos</a:t>
            </a:r>
          </a:p>
        </p:txBody>
      </p:sp>
      <p:cxnSp>
        <p:nvCxnSpPr>
          <p:cNvPr id="14" name="42 Conector angular">
            <a:extLst>
              <a:ext uri="{FF2B5EF4-FFF2-40B4-BE49-F238E27FC236}">
                <a16:creationId xmlns:a16="http://schemas.microsoft.com/office/drawing/2014/main" id="{AE216274-A95A-4CE0-B78F-6A93059206D8}"/>
              </a:ext>
            </a:extLst>
          </p:cNvPr>
          <p:cNvCxnSpPr>
            <a:stCxn id="5" idx="3"/>
            <a:endCxn id="13" idx="1"/>
          </p:cNvCxnSpPr>
          <p:nvPr/>
        </p:nvCxnSpPr>
        <p:spPr>
          <a:xfrm>
            <a:off x="5264157" y="2176949"/>
            <a:ext cx="699690" cy="342181"/>
          </a:xfrm>
          <a:prstGeom prst="bentConnector3">
            <a:avLst/>
          </a:prstGeom>
          <a:ln>
            <a:tailEnd type="arrow"/>
          </a:ln>
        </p:spPr>
        <p:style>
          <a:lnRef idx="2">
            <a:schemeClr val="accent6">
              <a:shade val="50000"/>
            </a:schemeClr>
          </a:lnRef>
          <a:fillRef idx="1">
            <a:schemeClr val="accent6"/>
          </a:fillRef>
          <a:effectRef idx="0">
            <a:schemeClr val="accent6"/>
          </a:effectRef>
          <a:fontRef idx="minor">
            <a:schemeClr val="lt1"/>
          </a:fontRef>
        </p:style>
      </p:cxnSp>
      <p:sp>
        <p:nvSpPr>
          <p:cNvPr id="15" name="20 Rectángulo redondeado">
            <a:extLst>
              <a:ext uri="{FF2B5EF4-FFF2-40B4-BE49-F238E27FC236}">
                <a16:creationId xmlns:a16="http://schemas.microsoft.com/office/drawing/2014/main" id="{571CE930-4094-46AE-BB8E-E0D859F74FD7}"/>
              </a:ext>
            </a:extLst>
          </p:cNvPr>
          <p:cNvSpPr/>
          <p:nvPr/>
        </p:nvSpPr>
        <p:spPr>
          <a:xfrm>
            <a:off x="5963847" y="3060587"/>
            <a:ext cx="2186529" cy="60004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Análisis factorial</a:t>
            </a:r>
          </a:p>
        </p:txBody>
      </p:sp>
      <p:cxnSp>
        <p:nvCxnSpPr>
          <p:cNvPr id="16" name="45 Conector angular">
            <a:extLst>
              <a:ext uri="{FF2B5EF4-FFF2-40B4-BE49-F238E27FC236}">
                <a16:creationId xmlns:a16="http://schemas.microsoft.com/office/drawing/2014/main" id="{67F9F9A4-E72F-429C-A80D-537D53DD5410}"/>
              </a:ext>
            </a:extLst>
          </p:cNvPr>
          <p:cNvCxnSpPr>
            <a:stCxn id="9" idx="3"/>
            <a:endCxn id="15" idx="1"/>
          </p:cNvCxnSpPr>
          <p:nvPr/>
        </p:nvCxnSpPr>
        <p:spPr>
          <a:xfrm flipV="1">
            <a:off x="5264157" y="3360607"/>
            <a:ext cx="699690" cy="500636"/>
          </a:xfrm>
          <a:prstGeom prst="bentConnector3">
            <a:avLst/>
          </a:prstGeom>
          <a:ln>
            <a:tailEnd type="arrow"/>
          </a:ln>
        </p:spPr>
        <p:style>
          <a:lnRef idx="2">
            <a:schemeClr val="accent6">
              <a:shade val="50000"/>
            </a:schemeClr>
          </a:lnRef>
          <a:fillRef idx="1">
            <a:schemeClr val="accent6"/>
          </a:fillRef>
          <a:effectRef idx="0">
            <a:schemeClr val="accent6"/>
          </a:effectRef>
          <a:fontRef idx="minor">
            <a:schemeClr val="lt1"/>
          </a:fontRef>
        </p:style>
      </p:cxnSp>
      <p:sp>
        <p:nvSpPr>
          <p:cNvPr id="17" name="20 Rectángulo redondeado">
            <a:extLst>
              <a:ext uri="{FF2B5EF4-FFF2-40B4-BE49-F238E27FC236}">
                <a16:creationId xmlns:a16="http://schemas.microsoft.com/office/drawing/2014/main" id="{AB214F38-E8EA-4A09-B2DA-C246097F7DAD}"/>
              </a:ext>
            </a:extLst>
          </p:cNvPr>
          <p:cNvSpPr/>
          <p:nvPr/>
        </p:nvSpPr>
        <p:spPr>
          <a:xfrm>
            <a:off x="5963847" y="3735631"/>
            <a:ext cx="2278367" cy="766473"/>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sz="1600" b="1" dirty="0">
                <a:solidFill>
                  <a:schemeClr val="bg1"/>
                </a:solidFill>
                <a:latin typeface="Arial" panose="020B0604020202020204" pitchFamily="34" charset="0"/>
                <a:cs typeface="Arial" panose="020B0604020202020204" pitchFamily="34" charset="0"/>
              </a:rPr>
              <a:t>Análisis componentes principales</a:t>
            </a:r>
          </a:p>
        </p:txBody>
      </p:sp>
      <p:cxnSp>
        <p:nvCxnSpPr>
          <p:cNvPr id="18" name="47 Conector angular">
            <a:extLst>
              <a:ext uri="{FF2B5EF4-FFF2-40B4-BE49-F238E27FC236}">
                <a16:creationId xmlns:a16="http://schemas.microsoft.com/office/drawing/2014/main" id="{267DB8C1-4B80-4F58-82AC-D20AB1BD299A}"/>
              </a:ext>
            </a:extLst>
          </p:cNvPr>
          <p:cNvCxnSpPr>
            <a:cxnSpLocks/>
            <a:stCxn id="9" idx="3"/>
            <a:endCxn id="17" idx="1"/>
          </p:cNvCxnSpPr>
          <p:nvPr/>
        </p:nvCxnSpPr>
        <p:spPr>
          <a:xfrm>
            <a:off x="5264157" y="3861243"/>
            <a:ext cx="699690" cy="257625"/>
          </a:xfrm>
          <a:prstGeom prst="bentConnector3">
            <a:avLst/>
          </a:prstGeom>
          <a:ln>
            <a:tailEnd type="arrow"/>
          </a:ln>
        </p:spPr>
        <p:style>
          <a:lnRef idx="2">
            <a:schemeClr val="accent6">
              <a:shade val="50000"/>
            </a:schemeClr>
          </a:lnRef>
          <a:fillRef idx="1">
            <a:schemeClr val="accent6"/>
          </a:fillRef>
          <a:effectRef idx="0">
            <a:schemeClr val="accent6"/>
          </a:effectRef>
          <a:fontRef idx="minor">
            <a:schemeClr val="lt1"/>
          </a:fontRef>
        </p:style>
      </p:cxnSp>
      <p:sp>
        <p:nvSpPr>
          <p:cNvPr id="19" name="20 Rectángulo redondeado">
            <a:extLst>
              <a:ext uri="{FF2B5EF4-FFF2-40B4-BE49-F238E27FC236}">
                <a16:creationId xmlns:a16="http://schemas.microsoft.com/office/drawing/2014/main" id="{EA61C918-7C4F-491B-97FA-BAEEA72CE903}"/>
              </a:ext>
            </a:extLst>
          </p:cNvPr>
          <p:cNvSpPr/>
          <p:nvPr/>
        </p:nvSpPr>
        <p:spPr>
          <a:xfrm>
            <a:off x="5944697" y="4727118"/>
            <a:ext cx="2186529" cy="60004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Análisis discriminante</a:t>
            </a:r>
          </a:p>
        </p:txBody>
      </p:sp>
      <p:cxnSp>
        <p:nvCxnSpPr>
          <p:cNvPr id="20" name="52 Conector angular">
            <a:extLst>
              <a:ext uri="{FF2B5EF4-FFF2-40B4-BE49-F238E27FC236}">
                <a16:creationId xmlns:a16="http://schemas.microsoft.com/office/drawing/2014/main" id="{F870C53B-8CCB-4E3D-9E5A-5784E6F43183}"/>
              </a:ext>
            </a:extLst>
          </p:cNvPr>
          <p:cNvCxnSpPr>
            <a:stCxn id="7" idx="3"/>
            <a:endCxn id="19" idx="1"/>
          </p:cNvCxnSpPr>
          <p:nvPr/>
        </p:nvCxnSpPr>
        <p:spPr>
          <a:xfrm flipV="1">
            <a:off x="5290208" y="5027139"/>
            <a:ext cx="654490" cy="675044"/>
          </a:xfrm>
          <a:prstGeom prst="bentConnector3">
            <a:avLst/>
          </a:prstGeom>
          <a:ln>
            <a:tailEnd type="arrow"/>
          </a:ln>
        </p:spPr>
        <p:style>
          <a:lnRef idx="2">
            <a:schemeClr val="accent6">
              <a:shade val="50000"/>
            </a:schemeClr>
          </a:lnRef>
          <a:fillRef idx="1">
            <a:schemeClr val="accent6"/>
          </a:fillRef>
          <a:effectRef idx="0">
            <a:schemeClr val="accent6"/>
          </a:effectRef>
          <a:fontRef idx="minor">
            <a:schemeClr val="lt1"/>
          </a:fontRef>
        </p:style>
      </p:cxnSp>
      <p:sp>
        <p:nvSpPr>
          <p:cNvPr id="21" name="20 Rectángulo redondeado">
            <a:extLst>
              <a:ext uri="{FF2B5EF4-FFF2-40B4-BE49-F238E27FC236}">
                <a16:creationId xmlns:a16="http://schemas.microsoft.com/office/drawing/2014/main" id="{94443F43-A927-42C9-996B-33CD19E36198}"/>
              </a:ext>
            </a:extLst>
          </p:cNvPr>
          <p:cNvSpPr/>
          <p:nvPr/>
        </p:nvSpPr>
        <p:spPr>
          <a:xfrm>
            <a:off x="5944697" y="5402162"/>
            <a:ext cx="2186529" cy="60004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Regresión logística</a:t>
            </a:r>
          </a:p>
        </p:txBody>
      </p:sp>
      <p:cxnSp>
        <p:nvCxnSpPr>
          <p:cNvPr id="22" name="54 Conector angular">
            <a:extLst>
              <a:ext uri="{FF2B5EF4-FFF2-40B4-BE49-F238E27FC236}">
                <a16:creationId xmlns:a16="http://schemas.microsoft.com/office/drawing/2014/main" id="{BB8A4EB0-6B58-4209-B2F0-9B2070DFAD99}"/>
              </a:ext>
            </a:extLst>
          </p:cNvPr>
          <p:cNvCxnSpPr>
            <a:stCxn id="7" idx="3"/>
            <a:endCxn id="21" idx="1"/>
          </p:cNvCxnSpPr>
          <p:nvPr/>
        </p:nvCxnSpPr>
        <p:spPr>
          <a:xfrm>
            <a:off x="5290208" y="5702183"/>
            <a:ext cx="654490" cy="13229"/>
          </a:xfrm>
          <a:prstGeom prst="bentConnector3">
            <a:avLst/>
          </a:prstGeom>
          <a:ln>
            <a:tailEnd type="arrow"/>
          </a:ln>
        </p:spPr>
        <p:style>
          <a:lnRef idx="2">
            <a:schemeClr val="accent6">
              <a:shade val="50000"/>
            </a:schemeClr>
          </a:lnRef>
          <a:fillRef idx="1">
            <a:schemeClr val="accent6"/>
          </a:fillRef>
          <a:effectRef idx="0">
            <a:schemeClr val="accent6"/>
          </a:effectRef>
          <a:fontRef idx="minor">
            <a:schemeClr val="lt1"/>
          </a:fontRef>
        </p:style>
      </p:cxnSp>
      <p:sp>
        <p:nvSpPr>
          <p:cNvPr id="23" name="20 Rectángulo redondeado">
            <a:extLst>
              <a:ext uri="{FF2B5EF4-FFF2-40B4-BE49-F238E27FC236}">
                <a16:creationId xmlns:a16="http://schemas.microsoft.com/office/drawing/2014/main" id="{83D401D5-8540-4B5F-93B4-D7514B837E82}"/>
              </a:ext>
            </a:extLst>
          </p:cNvPr>
          <p:cNvSpPr/>
          <p:nvPr/>
        </p:nvSpPr>
        <p:spPr>
          <a:xfrm>
            <a:off x="5918648" y="6077208"/>
            <a:ext cx="2186529" cy="60004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Análisis CHAID</a:t>
            </a:r>
          </a:p>
        </p:txBody>
      </p:sp>
      <p:cxnSp>
        <p:nvCxnSpPr>
          <p:cNvPr id="24" name="58 Conector angular">
            <a:extLst>
              <a:ext uri="{FF2B5EF4-FFF2-40B4-BE49-F238E27FC236}">
                <a16:creationId xmlns:a16="http://schemas.microsoft.com/office/drawing/2014/main" id="{61C00353-53F7-4FEE-A878-97B18C21CDB3}"/>
              </a:ext>
            </a:extLst>
          </p:cNvPr>
          <p:cNvCxnSpPr>
            <a:stCxn id="7" idx="3"/>
            <a:endCxn id="23" idx="1"/>
          </p:cNvCxnSpPr>
          <p:nvPr/>
        </p:nvCxnSpPr>
        <p:spPr>
          <a:xfrm>
            <a:off x="5290207" y="5702183"/>
            <a:ext cx="628441" cy="675044"/>
          </a:xfrm>
          <a:prstGeom prst="bentConnector3">
            <a:avLst/>
          </a:prstGeom>
          <a:ln>
            <a:tailEnd type="arrow"/>
          </a:ln>
        </p:spPr>
        <p:style>
          <a:lnRef idx="2">
            <a:schemeClr val="accent6">
              <a:shade val="50000"/>
            </a:schemeClr>
          </a:lnRef>
          <a:fillRef idx="1">
            <a:schemeClr val="accent6"/>
          </a:fillRef>
          <a:effectRef idx="0">
            <a:schemeClr val="accent6"/>
          </a:effectRef>
          <a:fontRef idx="minor">
            <a:schemeClr val="lt1"/>
          </a:fontRef>
        </p:style>
      </p:cxnSp>
      <p:sp>
        <p:nvSpPr>
          <p:cNvPr id="25" name="20 Rectángulo redondeado">
            <a:extLst>
              <a:ext uri="{FF2B5EF4-FFF2-40B4-BE49-F238E27FC236}">
                <a16:creationId xmlns:a16="http://schemas.microsoft.com/office/drawing/2014/main" id="{38D35930-E0D6-4AA7-815E-28054B455E08}"/>
              </a:ext>
            </a:extLst>
          </p:cNvPr>
          <p:cNvSpPr/>
          <p:nvPr/>
        </p:nvSpPr>
        <p:spPr>
          <a:xfrm>
            <a:off x="8850067" y="1876930"/>
            <a:ext cx="2186529" cy="60004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a:solidFill>
                  <a:schemeClr val="bg1"/>
                </a:solidFill>
                <a:latin typeface="Arial" panose="020B0604020202020204" pitchFamily="34" charset="0"/>
                <a:cs typeface="Arial" panose="020B0604020202020204" pitchFamily="34" charset="0"/>
              </a:rPr>
              <a:t>K-Medias</a:t>
            </a:r>
          </a:p>
        </p:txBody>
      </p:sp>
      <p:cxnSp>
        <p:nvCxnSpPr>
          <p:cNvPr id="26" name="64 Conector angular">
            <a:extLst>
              <a:ext uri="{FF2B5EF4-FFF2-40B4-BE49-F238E27FC236}">
                <a16:creationId xmlns:a16="http://schemas.microsoft.com/office/drawing/2014/main" id="{3F105D79-446A-4982-B531-830D209C5F2F}"/>
              </a:ext>
            </a:extLst>
          </p:cNvPr>
          <p:cNvCxnSpPr>
            <a:stCxn id="13" idx="3"/>
            <a:endCxn id="25" idx="1"/>
          </p:cNvCxnSpPr>
          <p:nvPr/>
        </p:nvCxnSpPr>
        <p:spPr>
          <a:xfrm flipV="1">
            <a:off x="8150377" y="2176949"/>
            <a:ext cx="699690" cy="342181"/>
          </a:xfrm>
          <a:prstGeom prst="bentConnector3">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sp>
        <p:nvSpPr>
          <p:cNvPr id="27" name="20 Rectángulo redondeado">
            <a:extLst>
              <a:ext uri="{FF2B5EF4-FFF2-40B4-BE49-F238E27FC236}">
                <a16:creationId xmlns:a16="http://schemas.microsoft.com/office/drawing/2014/main" id="{360736C5-9154-4205-9A7C-C953227C851C}"/>
              </a:ext>
            </a:extLst>
          </p:cNvPr>
          <p:cNvSpPr/>
          <p:nvPr/>
        </p:nvSpPr>
        <p:spPr>
          <a:xfrm>
            <a:off x="8850067" y="2551974"/>
            <a:ext cx="2186529" cy="60004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b="1" dirty="0" err="1">
                <a:solidFill>
                  <a:schemeClr val="bg1"/>
                </a:solidFill>
                <a:latin typeface="Arial" panose="020B0604020202020204" pitchFamily="34" charset="0"/>
                <a:cs typeface="Arial" panose="020B0604020202020204" pitchFamily="34" charset="0"/>
              </a:rPr>
              <a:t>Bietápico</a:t>
            </a:r>
            <a:endParaRPr lang="es-CO" b="1" dirty="0">
              <a:solidFill>
                <a:schemeClr val="bg1"/>
              </a:solidFill>
              <a:latin typeface="Arial" panose="020B0604020202020204" pitchFamily="34" charset="0"/>
              <a:cs typeface="Arial" panose="020B0604020202020204" pitchFamily="34" charset="0"/>
            </a:endParaRPr>
          </a:p>
        </p:txBody>
      </p:sp>
      <p:cxnSp>
        <p:nvCxnSpPr>
          <p:cNvPr id="28" name="66 Conector angular">
            <a:extLst>
              <a:ext uri="{FF2B5EF4-FFF2-40B4-BE49-F238E27FC236}">
                <a16:creationId xmlns:a16="http://schemas.microsoft.com/office/drawing/2014/main" id="{6D546CB8-6BF0-45AE-8352-12F83861858C}"/>
              </a:ext>
            </a:extLst>
          </p:cNvPr>
          <p:cNvCxnSpPr>
            <a:stCxn id="13" idx="3"/>
            <a:endCxn id="27" idx="1"/>
          </p:cNvCxnSpPr>
          <p:nvPr/>
        </p:nvCxnSpPr>
        <p:spPr>
          <a:xfrm>
            <a:off x="8150377" y="2519130"/>
            <a:ext cx="699690" cy="332865"/>
          </a:xfrm>
          <a:prstGeom prst="bentConnector3">
            <a:avLst/>
          </a:prstGeom>
          <a:ln>
            <a:tailEnd type="arrow"/>
          </a:ln>
        </p:spPr>
        <p:style>
          <a:lnRef idx="2">
            <a:schemeClr val="accent2">
              <a:shade val="50000"/>
            </a:schemeClr>
          </a:lnRef>
          <a:fillRef idx="1">
            <a:schemeClr val="accent2"/>
          </a:fillRef>
          <a:effectRef idx="0">
            <a:schemeClr val="accent2"/>
          </a:effectRef>
          <a:fontRef idx="minor">
            <a:schemeClr val="lt1"/>
          </a:fontRef>
        </p:style>
      </p:cxnSp>
    </p:spTree>
    <p:extLst>
      <p:ext uri="{BB962C8B-B14F-4D97-AF65-F5344CB8AC3E}">
        <p14:creationId xmlns:p14="http://schemas.microsoft.com/office/powerpoint/2010/main" val="1945672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88348BDD-8A41-6EC8-5813-CF020719CC9B}"/>
              </a:ext>
            </a:extLst>
          </p:cNvPr>
          <p:cNvPicPr>
            <a:picLocks noChangeAspect="1"/>
          </p:cNvPicPr>
          <p:nvPr/>
        </p:nvPicPr>
        <p:blipFill>
          <a:blip r:embed="rId2"/>
          <a:stretch>
            <a:fillRect/>
          </a:stretch>
        </p:blipFill>
        <p:spPr>
          <a:xfrm>
            <a:off x="6336495" y="2969848"/>
            <a:ext cx="1738384" cy="1152322"/>
          </a:xfrm>
          <a:prstGeom prst="rect">
            <a:avLst/>
          </a:prstGeom>
        </p:spPr>
      </p:pic>
      <p:sp>
        <p:nvSpPr>
          <p:cNvPr id="3" name="CuadroTexto 2">
            <a:extLst>
              <a:ext uri="{FF2B5EF4-FFF2-40B4-BE49-F238E27FC236}">
                <a16:creationId xmlns:a16="http://schemas.microsoft.com/office/drawing/2014/main" id="{51E09313-EF56-B143-7A5D-7FEDCD70054C}"/>
              </a:ext>
            </a:extLst>
          </p:cNvPr>
          <p:cNvSpPr txBox="1"/>
          <p:nvPr/>
        </p:nvSpPr>
        <p:spPr>
          <a:xfrm>
            <a:off x="7729225" y="3136612"/>
            <a:ext cx="4352923" cy="584775"/>
          </a:xfrm>
          <a:prstGeom prst="rect">
            <a:avLst/>
          </a:prstGeom>
          <a:solidFill>
            <a:srgbClr val="FFCC66"/>
          </a:solidFill>
        </p:spPr>
        <p:txBody>
          <a:bodyPr wrap="square">
            <a:spAutoFit/>
          </a:bodyPr>
          <a:lstStyle>
            <a:defPPr>
              <a:defRPr lang="en-US"/>
            </a:defPPr>
            <a:lvl1pPr>
              <a:defRPr sz="1400">
                <a:solidFill>
                  <a:schemeClr val="accent1">
                    <a:lumMod val="90000"/>
                    <a:lumOff val="10000"/>
                  </a:schemeClr>
                </a:solidFill>
              </a:defRPr>
            </a:lvl1pPr>
          </a:lstStyle>
          <a:p>
            <a:r>
              <a:rPr lang="es-ES" sz="1600" dirty="0"/>
              <a:t>Nivel de confianza que se puede tener en los datos como verdaderos y creíbles.</a:t>
            </a:r>
          </a:p>
        </p:txBody>
      </p:sp>
      <p:pic>
        <p:nvPicPr>
          <p:cNvPr id="1026" name="Picture 2" descr="Generated image">
            <a:extLst>
              <a:ext uri="{FF2B5EF4-FFF2-40B4-BE49-F238E27FC236}">
                <a16:creationId xmlns:a16="http://schemas.microsoft.com/office/drawing/2014/main" id="{DB59B6B7-8529-20AD-968F-C94784C510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91" t="11112" r="70303" b="74343"/>
          <a:stretch>
            <a:fillRect/>
          </a:stretch>
        </p:blipFill>
        <p:spPr bwMode="auto">
          <a:xfrm>
            <a:off x="1" y="1442321"/>
            <a:ext cx="1231436" cy="1303753"/>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66C0E9F-B3F0-3004-45F6-8355DDA84F43}"/>
              </a:ext>
            </a:extLst>
          </p:cNvPr>
          <p:cNvSpPr txBox="1"/>
          <p:nvPr/>
        </p:nvSpPr>
        <p:spPr>
          <a:xfrm>
            <a:off x="-1" y="42490"/>
            <a:ext cx="12192001" cy="954107"/>
          </a:xfrm>
          <a:prstGeom prst="rect">
            <a:avLst/>
          </a:prstGeom>
          <a:noFill/>
        </p:spPr>
        <p:txBody>
          <a:bodyPr wrap="square">
            <a:spAutoFit/>
          </a:bodyPr>
          <a:lstStyle/>
          <a:p>
            <a:r>
              <a:rPr lang="es-ES" sz="2800" b="1" dirty="0">
                <a:solidFill>
                  <a:schemeClr val="bg2">
                    <a:lumMod val="20000"/>
                    <a:lumOff val="80000"/>
                  </a:schemeClr>
                </a:solidFill>
              </a:rPr>
              <a:t> </a:t>
            </a:r>
            <a:r>
              <a:rPr lang="es-ES" sz="2800" dirty="0">
                <a:solidFill>
                  <a:schemeClr val="bg2">
                    <a:lumMod val="20000"/>
                    <a:lumOff val="80000"/>
                  </a:schemeClr>
                </a:solidFill>
              </a:rPr>
              <a:t> (1.4.1: ZOOM)  </a:t>
            </a:r>
            <a:r>
              <a:rPr lang="es-ES" sz="2800" b="1" dirty="0">
                <a:solidFill>
                  <a:schemeClr val="accent3"/>
                </a:solidFill>
                <a:highlight>
                  <a:srgbClr val="0F0A30"/>
                </a:highlight>
              </a:rPr>
              <a:t>Asegurar calidad según ISO 25012</a:t>
            </a:r>
            <a:r>
              <a:rPr lang="es-ES" sz="2800" dirty="0">
                <a:solidFill>
                  <a:schemeClr val="accent2">
                    <a:lumMod val="25000"/>
                  </a:schemeClr>
                </a:solidFill>
              </a:rPr>
              <a:t>:</a:t>
            </a:r>
            <a:r>
              <a:rPr lang="es-ES" sz="2800" dirty="0">
                <a:solidFill>
                  <a:schemeClr val="accent3"/>
                </a:solidFill>
                <a:highlight>
                  <a:srgbClr val="0F0A30"/>
                </a:highlight>
              </a:rPr>
              <a:t>Características  Inherentes</a:t>
            </a:r>
          </a:p>
        </p:txBody>
      </p:sp>
      <p:pic>
        <p:nvPicPr>
          <p:cNvPr id="10" name="Imagen 9">
            <a:extLst>
              <a:ext uri="{FF2B5EF4-FFF2-40B4-BE49-F238E27FC236}">
                <a16:creationId xmlns:a16="http://schemas.microsoft.com/office/drawing/2014/main" id="{C672F185-05A7-A84C-E1D8-BFB330383D53}"/>
              </a:ext>
            </a:extLst>
          </p:cNvPr>
          <p:cNvPicPr>
            <a:picLocks noChangeAspect="1"/>
          </p:cNvPicPr>
          <p:nvPr/>
        </p:nvPicPr>
        <p:blipFill>
          <a:blip r:embed="rId4"/>
          <a:stretch>
            <a:fillRect/>
          </a:stretch>
        </p:blipFill>
        <p:spPr>
          <a:xfrm>
            <a:off x="109852" y="2902101"/>
            <a:ext cx="1456456" cy="1287815"/>
          </a:xfrm>
          <a:prstGeom prst="rect">
            <a:avLst/>
          </a:prstGeom>
        </p:spPr>
      </p:pic>
      <p:pic>
        <p:nvPicPr>
          <p:cNvPr id="12" name="Imagen 11">
            <a:extLst>
              <a:ext uri="{FF2B5EF4-FFF2-40B4-BE49-F238E27FC236}">
                <a16:creationId xmlns:a16="http://schemas.microsoft.com/office/drawing/2014/main" id="{223697AF-7B6A-C706-FDA0-267854BD6E88}"/>
              </a:ext>
            </a:extLst>
          </p:cNvPr>
          <p:cNvPicPr>
            <a:picLocks noChangeAspect="1"/>
          </p:cNvPicPr>
          <p:nvPr/>
        </p:nvPicPr>
        <p:blipFill>
          <a:blip r:embed="rId5"/>
          <a:stretch>
            <a:fillRect/>
          </a:stretch>
        </p:blipFill>
        <p:spPr>
          <a:xfrm>
            <a:off x="4060785" y="5567429"/>
            <a:ext cx="1322730" cy="1227110"/>
          </a:xfrm>
          <a:prstGeom prst="rect">
            <a:avLst/>
          </a:prstGeom>
        </p:spPr>
      </p:pic>
      <p:pic>
        <p:nvPicPr>
          <p:cNvPr id="14" name="Imagen 13">
            <a:extLst>
              <a:ext uri="{FF2B5EF4-FFF2-40B4-BE49-F238E27FC236}">
                <a16:creationId xmlns:a16="http://schemas.microsoft.com/office/drawing/2014/main" id="{46FDC27C-8CE6-029D-736B-9CD9B094C26D}"/>
              </a:ext>
            </a:extLst>
          </p:cNvPr>
          <p:cNvPicPr>
            <a:picLocks noChangeAspect="1"/>
          </p:cNvPicPr>
          <p:nvPr/>
        </p:nvPicPr>
        <p:blipFill>
          <a:blip r:embed="rId6"/>
          <a:stretch>
            <a:fillRect/>
          </a:stretch>
        </p:blipFill>
        <p:spPr>
          <a:xfrm>
            <a:off x="1161885" y="4585588"/>
            <a:ext cx="1587700" cy="1143826"/>
          </a:xfrm>
          <a:prstGeom prst="rect">
            <a:avLst/>
          </a:prstGeom>
        </p:spPr>
      </p:pic>
      <p:sp>
        <p:nvSpPr>
          <p:cNvPr id="16" name="CuadroTexto 15">
            <a:extLst>
              <a:ext uri="{FF2B5EF4-FFF2-40B4-BE49-F238E27FC236}">
                <a16:creationId xmlns:a16="http://schemas.microsoft.com/office/drawing/2014/main" id="{046D1052-5DAB-C19A-9E32-A7CB0725B559}"/>
              </a:ext>
            </a:extLst>
          </p:cNvPr>
          <p:cNvSpPr txBox="1"/>
          <p:nvPr/>
        </p:nvSpPr>
        <p:spPr>
          <a:xfrm>
            <a:off x="1955735" y="3061864"/>
            <a:ext cx="3040329" cy="738664"/>
          </a:xfrm>
          <a:prstGeom prst="rect">
            <a:avLst/>
          </a:prstGeom>
          <a:solidFill>
            <a:schemeClr val="accent2">
              <a:lumMod val="10000"/>
            </a:schemeClr>
          </a:solidFill>
        </p:spPr>
        <p:txBody>
          <a:bodyPr wrap="square">
            <a:spAutoFit/>
          </a:bodyPr>
          <a:lstStyle/>
          <a:p>
            <a:pPr algn="just"/>
            <a:r>
              <a:rPr lang="es-ES" sz="1400" dirty="0">
                <a:solidFill>
                  <a:schemeClr val="accent3"/>
                </a:solidFill>
                <a:highlight>
                  <a:srgbClr val="0F0A30"/>
                </a:highlight>
              </a:rPr>
              <a:t>Medida en que todos los datos requeridos están presentes; ausencia de omisiones.</a:t>
            </a:r>
          </a:p>
        </p:txBody>
      </p:sp>
      <p:sp>
        <p:nvSpPr>
          <p:cNvPr id="22" name="CuadroTexto 21">
            <a:extLst>
              <a:ext uri="{FF2B5EF4-FFF2-40B4-BE49-F238E27FC236}">
                <a16:creationId xmlns:a16="http://schemas.microsoft.com/office/drawing/2014/main" id="{10095454-11DE-82E6-45B6-B47FDD00D4BD}"/>
              </a:ext>
            </a:extLst>
          </p:cNvPr>
          <p:cNvSpPr txBox="1"/>
          <p:nvPr/>
        </p:nvSpPr>
        <p:spPr>
          <a:xfrm>
            <a:off x="2841063" y="4430833"/>
            <a:ext cx="3206583" cy="830997"/>
          </a:xfrm>
          <a:prstGeom prst="rect">
            <a:avLst/>
          </a:prstGeom>
          <a:solidFill>
            <a:srgbClr val="FFCC66"/>
          </a:solidFill>
        </p:spPr>
        <p:txBody>
          <a:bodyPr wrap="square">
            <a:spAutoFit/>
          </a:bodyPr>
          <a:lstStyle/>
          <a:p>
            <a:r>
              <a:rPr lang="es-ES" sz="1600" dirty="0">
                <a:solidFill>
                  <a:schemeClr val="accent2">
                    <a:lumMod val="10000"/>
                  </a:schemeClr>
                </a:solidFill>
              </a:rPr>
              <a:t>Grado en que los datos están actualizados respecto a su vigencia o momento relevante.</a:t>
            </a:r>
          </a:p>
        </p:txBody>
      </p:sp>
      <p:sp>
        <p:nvSpPr>
          <p:cNvPr id="24" name="CuadroTexto 23">
            <a:extLst>
              <a:ext uri="{FF2B5EF4-FFF2-40B4-BE49-F238E27FC236}">
                <a16:creationId xmlns:a16="http://schemas.microsoft.com/office/drawing/2014/main" id="{9548DA83-FD5D-5BDA-AFA0-AA037C7C736B}"/>
              </a:ext>
            </a:extLst>
          </p:cNvPr>
          <p:cNvSpPr txBox="1"/>
          <p:nvPr/>
        </p:nvSpPr>
        <p:spPr>
          <a:xfrm>
            <a:off x="5426776" y="5662961"/>
            <a:ext cx="4228728" cy="738664"/>
          </a:xfrm>
          <a:prstGeom prst="rect">
            <a:avLst/>
          </a:prstGeom>
          <a:solidFill>
            <a:schemeClr val="accent2">
              <a:lumMod val="10000"/>
            </a:schemeClr>
          </a:solidFill>
        </p:spPr>
        <p:txBody>
          <a:bodyPr wrap="square">
            <a:spAutoFit/>
          </a:bodyPr>
          <a:lstStyle>
            <a:defPPr>
              <a:defRPr lang="en-US"/>
            </a:defPPr>
            <a:lvl1pPr algn="just">
              <a:defRPr sz="1400">
                <a:solidFill>
                  <a:schemeClr val="accent3"/>
                </a:solidFill>
                <a:highlight>
                  <a:srgbClr val="0F0A30"/>
                </a:highlight>
              </a:defRPr>
            </a:lvl1pPr>
          </a:lstStyle>
          <a:p>
            <a:r>
              <a:rPr lang="es-ES" dirty="0"/>
              <a:t>Grado de exactitud con el cual se han medido o capturado los datos. No confundir con "exactitud" que es fidelidad al valor real.</a:t>
            </a:r>
          </a:p>
        </p:txBody>
      </p:sp>
      <p:sp>
        <p:nvSpPr>
          <p:cNvPr id="26" name="CuadroTexto 25">
            <a:extLst>
              <a:ext uri="{FF2B5EF4-FFF2-40B4-BE49-F238E27FC236}">
                <a16:creationId xmlns:a16="http://schemas.microsoft.com/office/drawing/2014/main" id="{94DBD53F-FF98-3EED-D2EB-8A8515BF254F}"/>
              </a:ext>
            </a:extLst>
          </p:cNvPr>
          <p:cNvSpPr txBox="1"/>
          <p:nvPr/>
        </p:nvSpPr>
        <p:spPr>
          <a:xfrm>
            <a:off x="2003261" y="571760"/>
            <a:ext cx="3380254" cy="461665"/>
          </a:xfrm>
          <a:prstGeom prst="rect">
            <a:avLst/>
          </a:prstGeom>
          <a:noFill/>
        </p:spPr>
        <p:txBody>
          <a:bodyPr wrap="square">
            <a:spAutoFit/>
          </a:bodyPr>
          <a:lstStyle/>
          <a:p>
            <a:r>
              <a:rPr lang="es-ES" sz="2400" b="1" dirty="0">
                <a:solidFill>
                  <a:srgbClr val="CCFF99"/>
                </a:solidFill>
                <a:highlight>
                  <a:srgbClr val="0F0A30"/>
                </a:highlight>
              </a:rPr>
              <a:t>(Propias del dato)</a:t>
            </a:r>
            <a:endParaRPr lang="es-CO" sz="2400" dirty="0">
              <a:solidFill>
                <a:srgbClr val="CCFF99"/>
              </a:solidFill>
            </a:endParaRPr>
          </a:p>
        </p:txBody>
      </p:sp>
      <p:pic>
        <p:nvPicPr>
          <p:cNvPr id="28" name="Imagen 27">
            <a:extLst>
              <a:ext uri="{FF2B5EF4-FFF2-40B4-BE49-F238E27FC236}">
                <a16:creationId xmlns:a16="http://schemas.microsoft.com/office/drawing/2014/main" id="{70F7D26B-6CD8-8FD7-3D53-DA8F9B232953}"/>
              </a:ext>
            </a:extLst>
          </p:cNvPr>
          <p:cNvPicPr>
            <a:picLocks noChangeAspect="1"/>
          </p:cNvPicPr>
          <p:nvPr/>
        </p:nvPicPr>
        <p:blipFill>
          <a:blip r:embed="rId7"/>
          <a:stretch>
            <a:fillRect/>
          </a:stretch>
        </p:blipFill>
        <p:spPr>
          <a:xfrm>
            <a:off x="5685599" y="1501087"/>
            <a:ext cx="1520088" cy="1096970"/>
          </a:xfrm>
          <a:prstGeom prst="rect">
            <a:avLst/>
          </a:prstGeom>
          <a:solidFill>
            <a:srgbClr val="FFCC66"/>
          </a:solidFill>
        </p:spPr>
      </p:pic>
      <p:sp>
        <p:nvSpPr>
          <p:cNvPr id="30" name="CuadroTexto 29">
            <a:extLst>
              <a:ext uri="{FF2B5EF4-FFF2-40B4-BE49-F238E27FC236}">
                <a16:creationId xmlns:a16="http://schemas.microsoft.com/office/drawing/2014/main" id="{F5ECD697-CDA8-06FE-17B5-474683161A1B}"/>
              </a:ext>
            </a:extLst>
          </p:cNvPr>
          <p:cNvSpPr txBox="1"/>
          <p:nvPr/>
        </p:nvSpPr>
        <p:spPr>
          <a:xfrm>
            <a:off x="7541140" y="1651936"/>
            <a:ext cx="3831154" cy="738664"/>
          </a:xfrm>
          <a:prstGeom prst="rect">
            <a:avLst/>
          </a:prstGeom>
          <a:solidFill>
            <a:schemeClr val="accent2">
              <a:lumMod val="10000"/>
            </a:schemeClr>
          </a:solidFill>
        </p:spPr>
        <p:txBody>
          <a:bodyPr wrap="square">
            <a:spAutoFit/>
          </a:bodyPr>
          <a:lstStyle>
            <a:defPPr>
              <a:defRPr lang="en-US"/>
            </a:defPPr>
            <a:lvl1pPr algn="just">
              <a:defRPr sz="1400">
                <a:solidFill>
                  <a:schemeClr val="accent3"/>
                </a:solidFill>
                <a:highlight>
                  <a:srgbClr val="0F0A30"/>
                </a:highlight>
              </a:defRPr>
            </a:lvl1pPr>
          </a:lstStyle>
          <a:p>
            <a:r>
              <a:rPr lang="es-ES" dirty="0"/>
              <a:t>Ausencia de contradicciones entre diferentes instancias del mismo dato o entre datos relacionados.</a:t>
            </a:r>
          </a:p>
        </p:txBody>
      </p:sp>
      <p:sp>
        <p:nvSpPr>
          <p:cNvPr id="35" name="CuadroTexto 34">
            <a:extLst>
              <a:ext uri="{FF2B5EF4-FFF2-40B4-BE49-F238E27FC236}">
                <a16:creationId xmlns:a16="http://schemas.microsoft.com/office/drawing/2014/main" id="{A1CEFCD4-BE2C-B269-643C-D4E5D597ABE4}"/>
              </a:ext>
            </a:extLst>
          </p:cNvPr>
          <p:cNvSpPr txBox="1"/>
          <p:nvPr/>
        </p:nvSpPr>
        <p:spPr>
          <a:xfrm>
            <a:off x="1291415" y="1630449"/>
            <a:ext cx="3648692" cy="830997"/>
          </a:xfrm>
          <a:prstGeom prst="rect">
            <a:avLst/>
          </a:prstGeom>
          <a:solidFill>
            <a:srgbClr val="FFCC66"/>
          </a:solidFill>
        </p:spPr>
        <p:txBody>
          <a:bodyPr wrap="square">
            <a:spAutoFit/>
          </a:bodyPr>
          <a:lstStyle>
            <a:defPPr>
              <a:defRPr lang="en-US"/>
            </a:defPPr>
            <a:lvl1pPr>
              <a:defRPr sz="1400">
                <a:solidFill>
                  <a:schemeClr val="accent1">
                    <a:lumMod val="90000"/>
                    <a:lumOff val="10000"/>
                  </a:schemeClr>
                </a:solidFill>
              </a:defRPr>
            </a:lvl1pPr>
          </a:lstStyle>
          <a:p>
            <a:pPr algn="just"/>
            <a:r>
              <a:rPr lang="es-ES" sz="1600" dirty="0">
                <a:solidFill>
                  <a:schemeClr val="accent2">
                    <a:lumMod val="10000"/>
                  </a:schemeClr>
                </a:solidFill>
              </a:rPr>
              <a:t>Grado en que los datos representan correctamente la realidad o el valor verdadero que pretenden reflejar..</a:t>
            </a:r>
          </a:p>
        </p:txBody>
      </p:sp>
    </p:spTree>
    <p:extLst>
      <p:ext uri="{BB962C8B-B14F-4D97-AF65-F5344CB8AC3E}">
        <p14:creationId xmlns:p14="http://schemas.microsoft.com/office/powerpoint/2010/main" val="25818358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0758DDE-0D4A-49EB-ABFA-8D784EFD5A9E}"/>
              </a:ext>
            </a:extLst>
          </p:cNvPr>
          <p:cNvSpPr txBox="1">
            <a:spLocks/>
          </p:cNvSpPr>
          <p:nvPr/>
        </p:nvSpPr>
        <p:spPr>
          <a:xfrm>
            <a:off x="-1130617" y="41138"/>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sz="3984" b="1" dirty="0">
                <a:solidFill>
                  <a:schemeClr val="tx1"/>
                </a:solidFill>
                <a:latin typeface="Arial" panose="020B0604020202020204" pitchFamily="34" charset="0"/>
                <a:cs typeface="Arial" panose="020B0604020202020204" pitchFamily="34" charset="0"/>
              </a:rPr>
              <a:t>Análisis de conglomerados</a:t>
            </a:r>
          </a:p>
        </p:txBody>
      </p:sp>
      <p:grpSp>
        <p:nvGrpSpPr>
          <p:cNvPr id="2" name="Grupo 1">
            <a:extLst>
              <a:ext uri="{FF2B5EF4-FFF2-40B4-BE49-F238E27FC236}">
                <a16:creationId xmlns:a16="http://schemas.microsoft.com/office/drawing/2014/main" id="{1BD4ACFC-0F87-7685-5731-662554B3CC31}"/>
              </a:ext>
            </a:extLst>
          </p:cNvPr>
          <p:cNvGrpSpPr/>
          <p:nvPr/>
        </p:nvGrpSpPr>
        <p:grpSpPr>
          <a:xfrm>
            <a:off x="606057" y="797442"/>
            <a:ext cx="10579394" cy="5774571"/>
            <a:chOff x="1465460" y="1116114"/>
            <a:chExt cx="6839706" cy="5455899"/>
          </a:xfrm>
        </p:grpSpPr>
        <p:pic>
          <p:nvPicPr>
            <p:cNvPr id="4" name="Picture 2" descr="Diferentes tipos de métodos de análisis de clúster ">
              <a:extLst>
                <a:ext uri="{FF2B5EF4-FFF2-40B4-BE49-F238E27FC236}">
                  <a16:creationId xmlns:a16="http://schemas.microsoft.com/office/drawing/2014/main" id="{BBDB0EA0-B6CE-4FBD-A018-C285708DE50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8073"/>
            <a:stretch/>
          </p:blipFill>
          <p:spPr bwMode="auto">
            <a:xfrm>
              <a:off x="3258655" y="1116114"/>
              <a:ext cx="5046511" cy="5455899"/>
            </a:xfrm>
            <a:prstGeom prst="rect">
              <a:avLst/>
            </a:prstGeom>
            <a:noFill/>
            <a:extLst>
              <a:ext uri="{909E8E84-426E-40DD-AFC4-6F175D3DCCD1}">
                <a14:hiddenFill xmlns:a14="http://schemas.microsoft.com/office/drawing/2010/main">
                  <a:solidFill>
                    <a:srgbClr val="FFFFFF"/>
                  </a:solidFill>
                </a14:hiddenFill>
              </a:ext>
            </a:extLst>
          </p:spPr>
        </p:pic>
        <p:sp>
          <p:nvSpPr>
            <p:cNvPr id="5" name="20 Rectángulo redondeado">
              <a:extLst>
                <a:ext uri="{FF2B5EF4-FFF2-40B4-BE49-F238E27FC236}">
                  <a16:creationId xmlns:a16="http://schemas.microsoft.com/office/drawing/2014/main" id="{1EA29CCC-3D55-4107-9857-34921C041567}"/>
                </a:ext>
              </a:extLst>
            </p:cNvPr>
            <p:cNvSpPr/>
            <p:nvPr/>
          </p:nvSpPr>
          <p:spPr>
            <a:xfrm>
              <a:off x="1465460" y="3844062"/>
              <a:ext cx="1793195" cy="573823"/>
            </a:xfrm>
            <a:prstGeom prst="roundRect">
              <a:avLst/>
            </a:prstGeom>
            <a:solidFill>
              <a:schemeClr val="accent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000" b="1" dirty="0">
                  <a:solidFill>
                    <a:schemeClr val="tx1"/>
                  </a:solidFill>
                  <a:latin typeface="Arial" panose="020B0604020202020204" pitchFamily="34" charset="0"/>
                  <a:cs typeface="Arial" panose="020B0604020202020204" pitchFamily="34" charset="0"/>
                </a:rPr>
                <a:t>Análisis de conglomerados</a:t>
              </a:r>
            </a:p>
          </p:txBody>
        </p:sp>
      </p:grpSp>
    </p:spTree>
    <p:extLst>
      <p:ext uri="{BB962C8B-B14F-4D97-AF65-F5344CB8AC3E}">
        <p14:creationId xmlns:p14="http://schemas.microsoft.com/office/powerpoint/2010/main" val="2763893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0F9FAA29-3FAD-4BCC-9A8C-1468E5BE1D0B}"/>
              </a:ext>
            </a:extLst>
          </p:cNvPr>
          <p:cNvSpPr txBox="1">
            <a:spLocks/>
          </p:cNvSpPr>
          <p:nvPr/>
        </p:nvSpPr>
        <p:spPr>
          <a:xfrm>
            <a:off x="-1380002" y="50968"/>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Enfoque de Análisis</a:t>
            </a:r>
          </a:p>
        </p:txBody>
      </p:sp>
      <p:sp>
        <p:nvSpPr>
          <p:cNvPr id="4" name="20 Rectángulo redondeado">
            <a:extLst>
              <a:ext uri="{FF2B5EF4-FFF2-40B4-BE49-F238E27FC236}">
                <a16:creationId xmlns:a16="http://schemas.microsoft.com/office/drawing/2014/main" id="{37932ED8-25BC-4171-8944-D5EC41381B2D}"/>
              </a:ext>
            </a:extLst>
          </p:cNvPr>
          <p:cNvSpPr/>
          <p:nvPr/>
        </p:nvSpPr>
        <p:spPr>
          <a:xfrm>
            <a:off x="1967166" y="1692361"/>
            <a:ext cx="4231941" cy="457705"/>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O" sz="1594" b="1" dirty="0">
                <a:solidFill>
                  <a:schemeClr val="bg1"/>
                </a:solidFill>
                <a:latin typeface="Arial" panose="020B0604020202020204" pitchFamily="34" charset="0"/>
                <a:cs typeface="Arial" panose="020B0604020202020204" pitchFamily="34" charset="0"/>
              </a:rPr>
              <a:t>DISCRIMINANTE</a:t>
            </a:r>
          </a:p>
        </p:txBody>
      </p:sp>
      <p:sp>
        <p:nvSpPr>
          <p:cNvPr id="5" name="20 Rectángulo redondeado">
            <a:extLst>
              <a:ext uri="{FF2B5EF4-FFF2-40B4-BE49-F238E27FC236}">
                <a16:creationId xmlns:a16="http://schemas.microsoft.com/office/drawing/2014/main" id="{0F0E8C50-A446-4244-909C-86ED48D8AC71}"/>
              </a:ext>
            </a:extLst>
          </p:cNvPr>
          <p:cNvSpPr/>
          <p:nvPr/>
        </p:nvSpPr>
        <p:spPr>
          <a:xfrm>
            <a:off x="7375972" y="1671180"/>
            <a:ext cx="4231941" cy="457705"/>
          </a:xfrm>
          <a:prstGeom prst="roundRect">
            <a:avLst/>
          </a:prstGeom>
          <a:solidFill>
            <a:schemeClr val="accent2">
              <a:lumMod val="75000"/>
            </a:schemeClr>
          </a:solidFill>
          <a:ln>
            <a:solidFill>
              <a:schemeClr val="accent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594" b="1" dirty="0">
                <a:solidFill>
                  <a:schemeClr val="bg1"/>
                </a:solidFill>
                <a:latin typeface="Arial" panose="020B0604020202020204" pitchFamily="34" charset="0"/>
                <a:cs typeface="Arial" panose="020B0604020202020204" pitchFamily="34" charset="0"/>
              </a:rPr>
              <a:t>CONGLOMERADO</a:t>
            </a:r>
          </a:p>
        </p:txBody>
      </p:sp>
      <p:pic>
        <p:nvPicPr>
          <p:cNvPr id="6" name="Picture 2">
            <a:extLst>
              <a:ext uri="{FF2B5EF4-FFF2-40B4-BE49-F238E27FC236}">
                <a16:creationId xmlns:a16="http://schemas.microsoft.com/office/drawing/2014/main" id="{E3B8B102-E4F5-4241-98A2-84728EF197F3}"/>
              </a:ext>
            </a:extLst>
          </p:cNvPr>
          <p:cNvPicPr>
            <a:picLocks noChangeAspect="1" noChangeArrowheads="1"/>
          </p:cNvPicPr>
          <p:nvPr/>
        </p:nvPicPr>
        <p:blipFill>
          <a:blip r:embed="rId3"/>
          <a:srcRect/>
          <a:stretch>
            <a:fillRect/>
          </a:stretch>
        </p:blipFill>
        <p:spPr bwMode="auto">
          <a:xfrm>
            <a:off x="2897925" y="4486007"/>
            <a:ext cx="2028061" cy="1796934"/>
          </a:xfrm>
          <a:prstGeom prst="rect">
            <a:avLst/>
          </a:prstGeom>
          <a:noFill/>
          <a:ln w="9525">
            <a:noFill/>
            <a:miter lim="800000"/>
            <a:headEnd/>
            <a:tailEnd/>
          </a:ln>
          <a:effectLst/>
        </p:spPr>
      </p:pic>
      <p:pic>
        <p:nvPicPr>
          <p:cNvPr id="7" name="Picture 5">
            <a:extLst>
              <a:ext uri="{FF2B5EF4-FFF2-40B4-BE49-F238E27FC236}">
                <a16:creationId xmlns:a16="http://schemas.microsoft.com/office/drawing/2014/main" id="{6852AC8E-BA65-4BC1-BF0C-A618BA872DF1}"/>
              </a:ext>
            </a:extLst>
          </p:cNvPr>
          <p:cNvPicPr>
            <a:picLocks noChangeAspect="1" noChangeArrowheads="1"/>
          </p:cNvPicPr>
          <p:nvPr/>
        </p:nvPicPr>
        <p:blipFill>
          <a:blip r:embed="rId4"/>
          <a:srcRect/>
          <a:stretch>
            <a:fillRect/>
          </a:stretch>
        </p:blipFill>
        <p:spPr bwMode="auto">
          <a:xfrm>
            <a:off x="2684445" y="3559812"/>
            <a:ext cx="996240" cy="898126"/>
          </a:xfrm>
          <a:prstGeom prst="rect">
            <a:avLst/>
          </a:prstGeom>
          <a:noFill/>
          <a:ln w="9525">
            <a:noFill/>
            <a:miter lim="800000"/>
            <a:headEnd/>
            <a:tailEnd/>
          </a:ln>
          <a:effectLst/>
        </p:spPr>
      </p:pic>
      <p:pic>
        <p:nvPicPr>
          <p:cNvPr id="8" name="Picture 9">
            <a:extLst>
              <a:ext uri="{FF2B5EF4-FFF2-40B4-BE49-F238E27FC236}">
                <a16:creationId xmlns:a16="http://schemas.microsoft.com/office/drawing/2014/main" id="{13046F67-CFE5-4641-BA0D-AD31015BE4ED}"/>
              </a:ext>
            </a:extLst>
          </p:cNvPr>
          <p:cNvPicPr>
            <a:picLocks noChangeAspect="1" noChangeArrowheads="1"/>
          </p:cNvPicPr>
          <p:nvPr/>
        </p:nvPicPr>
        <p:blipFill>
          <a:blip r:embed="rId5"/>
          <a:srcRect/>
          <a:stretch>
            <a:fillRect/>
          </a:stretch>
        </p:blipFill>
        <p:spPr bwMode="auto">
          <a:xfrm>
            <a:off x="2684445" y="2315697"/>
            <a:ext cx="728017" cy="811219"/>
          </a:xfrm>
          <a:prstGeom prst="rect">
            <a:avLst/>
          </a:prstGeom>
          <a:noFill/>
          <a:ln w="9525">
            <a:noFill/>
            <a:miter lim="800000"/>
            <a:headEnd/>
            <a:tailEnd/>
          </a:ln>
          <a:effectLst/>
        </p:spPr>
      </p:pic>
      <p:pic>
        <p:nvPicPr>
          <p:cNvPr id="9" name="Picture 10">
            <a:extLst>
              <a:ext uri="{FF2B5EF4-FFF2-40B4-BE49-F238E27FC236}">
                <a16:creationId xmlns:a16="http://schemas.microsoft.com/office/drawing/2014/main" id="{9D848462-FCFC-4E84-87DC-C53FB8F4CAD7}"/>
              </a:ext>
            </a:extLst>
          </p:cNvPr>
          <p:cNvPicPr>
            <a:picLocks noChangeAspect="1" noChangeArrowheads="1"/>
          </p:cNvPicPr>
          <p:nvPr/>
        </p:nvPicPr>
        <p:blipFill>
          <a:blip r:embed="rId6"/>
          <a:srcRect/>
          <a:stretch>
            <a:fillRect/>
          </a:stretch>
        </p:blipFill>
        <p:spPr bwMode="auto">
          <a:xfrm>
            <a:off x="4534605" y="2244537"/>
            <a:ext cx="782760" cy="847097"/>
          </a:xfrm>
          <a:prstGeom prst="rect">
            <a:avLst/>
          </a:prstGeom>
          <a:noFill/>
          <a:ln w="9525">
            <a:noFill/>
            <a:miter lim="800000"/>
            <a:headEnd/>
            <a:tailEnd/>
          </a:ln>
          <a:effectLst/>
        </p:spPr>
      </p:pic>
      <p:pic>
        <p:nvPicPr>
          <p:cNvPr id="10" name="Picture 11">
            <a:extLst>
              <a:ext uri="{FF2B5EF4-FFF2-40B4-BE49-F238E27FC236}">
                <a16:creationId xmlns:a16="http://schemas.microsoft.com/office/drawing/2014/main" id="{E60640FD-43E2-4EEF-A7E9-F57AB7E03D44}"/>
              </a:ext>
            </a:extLst>
          </p:cNvPr>
          <p:cNvPicPr>
            <a:picLocks noChangeAspect="1" noChangeArrowheads="1"/>
          </p:cNvPicPr>
          <p:nvPr/>
        </p:nvPicPr>
        <p:blipFill>
          <a:blip r:embed="rId7"/>
          <a:srcRect/>
          <a:stretch>
            <a:fillRect/>
          </a:stretch>
        </p:blipFill>
        <p:spPr bwMode="auto">
          <a:xfrm>
            <a:off x="4321125" y="3559813"/>
            <a:ext cx="1067400" cy="929932"/>
          </a:xfrm>
          <a:prstGeom prst="rect">
            <a:avLst/>
          </a:prstGeom>
          <a:noFill/>
          <a:ln w="9525">
            <a:noFill/>
            <a:miter lim="800000"/>
            <a:headEnd/>
            <a:tailEnd/>
          </a:ln>
          <a:effectLst/>
        </p:spPr>
      </p:pic>
      <p:sp>
        <p:nvSpPr>
          <p:cNvPr id="11" name="23 Flecha abajo">
            <a:extLst>
              <a:ext uri="{FF2B5EF4-FFF2-40B4-BE49-F238E27FC236}">
                <a16:creationId xmlns:a16="http://schemas.microsoft.com/office/drawing/2014/main" id="{45177039-0BA0-45B7-9B8C-7EA49798AF37}"/>
              </a:ext>
            </a:extLst>
          </p:cNvPr>
          <p:cNvSpPr/>
          <p:nvPr/>
        </p:nvSpPr>
        <p:spPr>
          <a:xfrm flipV="1">
            <a:off x="2969085" y="3130323"/>
            <a:ext cx="213480" cy="426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s-CO" sz="1793"/>
          </a:p>
        </p:txBody>
      </p:sp>
      <p:sp>
        <p:nvSpPr>
          <p:cNvPr id="12" name="24 Flecha abajo">
            <a:extLst>
              <a:ext uri="{FF2B5EF4-FFF2-40B4-BE49-F238E27FC236}">
                <a16:creationId xmlns:a16="http://schemas.microsoft.com/office/drawing/2014/main" id="{83C04277-0AD4-4BCA-872A-5A397573FFE8}"/>
              </a:ext>
            </a:extLst>
          </p:cNvPr>
          <p:cNvSpPr/>
          <p:nvPr/>
        </p:nvSpPr>
        <p:spPr>
          <a:xfrm flipV="1">
            <a:off x="4819245" y="3130323"/>
            <a:ext cx="213480" cy="426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s-CO" sz="1793"/>
          </a:p>
        </p:txBody>
      </p:sp>
      <p:sp>
        <p:nvSpPr>
          <p:cNvPr id="13" name="26 Abrir llave">
            <a:extLst>
              <a:ext uri="{FF2B5EF4-FFF2-40B4-BE49-F238E27FC236}">
                <a16:creationId xmlns:a16="http://schemas.microsoft.com/office/drawing/2014/main" id="{07C32967-1E16-4DEF-B779-AE38644B1DF2}"/>
              </a:ext>
            </a:extLst>
          </p:cNvPr>
          <p:cNvSpPr/>
          <p:nvPr/>
        </p:nvSpPr>
        <p:spPr>
          <a:xfrm rot="5400000">
            <a:off x="3767853" y="3368328"/>
            <a:ext cx="323783" cy="2205961"/>
          </a:xfrm>
          <a:prstGeom prst="leftBrace">
            <a:avLst>
              <a:gd name="adj1" fmla="val 0"/>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defPPr>
              <a:defRPr lang="es-E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s-CO" sz="1793"/>
          </a:p>
        </p:txBody>
      </p:sp>
      <p:pic>
        <p:nvPicPr>
          <p:cNvPr id="14" name="Picture 3">
            <a:extLst>
              <a:ext uri="{FF2B5EF4-FFF2-40B4-BE49-F238E27FC236}">
                <a16:creationId xmlns:a16="http://schemas.microsoft.com/office/drawing/2014/main" id="{7D2714B6-D37D-4992-85C8-1961A56C4800}"/>
              </a:ext>
            </a:extLst>
          </p:cNvPr>
          <p:cNvPicPr>
            <a:picLocks noChangeAspect="1" noChangeArrowheads="1"/>
          </p:cNvPicPr>
          <p:nvPr/>
        </p:nvPicPr>
        <p:blipFill>
          <a:blip r:embed="rId8"/>
          <a:srcRect/>
          <a:stretch>
            <a:fillRect/>
          </a:stretch>
        </p:blipFill>
        <p:spPr bwMode="auto">
          <a:xfrm>
            <a:off x="7266015" y="5384474"/>
            <a:ext cx="4198442" cy="877286"/>
          </a:xfrm>
          <a:prstGeom prst="rect">
            <a:avLst/>
          </a:prstGeom>
          <a:noFill/>
          <a:ln w="9525">
            <a:noFill/>
            <a:miter lim="800000"/>
            <a:headEnd/>
            <a:tailEnd/>
          </a:ln>
          <a:effectLst/>
        </p:spPr>
      </p:pic>
      <p:pic>
        <p:nvPicPr>
          <p:cNvPr id="15" name="Picture 6">
            <a:extLst>
              <a:ext uri="{FF2B5EF4-FFF2-40B4-BE49-F238E27FC236}">
                <a16:creationId xmlns:a16="http://schemas.microsoft.com/office/drawing/2014/main" id="{1E24D50F-B43C-4414-94A7-F22CA26D0BFA}"/>
              </a:ext>
            </a:extLst>
          </p:cNvPr>
          <p:cNvPicPr>
            <a:picLocks noChangeAspect="1" noChangeArrowheads="1"/>
          </p:cNvPicPr>
          <p:nvPr/>
        </p:nvPicPr>
        <p:blipFill>
          <a:blip r:embed="rId9"/>
          <a:srcRect/>
          <a:stretch>
            <a:fillRect/>
          </a:stretch>
        </p:blipFill>
        <p:spPr bwMode="auto">
          <a:xfrm>
            <a:off x="8191096" y="4040139"/>
            <a:ext cx="844923" cy="854748"/>
          </a:xfrm>
          <a:prstGeom prst="rect">
            <a:avLst/>
          </a:prstGeom>
          <a:noFill/>
          <a:ln w="9525">
            <a:noFill/>
            <a:miter lim="800000"/>
            <a:headEnd/>
            <a:tailEnd/>
          </a:ln>
          <a:effectLst/>
        </p:spPr>
      </p:pic>
      <p:pic>
        <p:nvPicPr>
          <p:cNvPr id="16" name="Picture 7">
            <a:extLst>
              <a:ext uri="{FF2B5EF4-FFF2-40B4-BE49-F238E27FC236}">
                <a16:creationId xmlns:a16="http://schemas.microsoft.com/office/drawing/2014/main" id="{4BAC3BCB-E91E-46F8-8DB7-E8FB862FEBBF}"/>
              </a:ext>
            </a:extLst>
          </p:cNvPr>
          <p:cNvPicPr>
            <a:picLocks noChangeAspect="1" noChangeArrowheads="1"/>
          </p:cNvPicPr>
          <p:nvPr/>
        </p:nvPicPr>
        <p:blipFill>
          <a:blip r:embed="rId10"/>
          <a:srcRect/>
          <a:stretch>
            <a:fillRect/>
          </a:stretch>
        </p:blipFill>
        <p:spPr bwMode="auto">
          <a:xfrm>
            <a:off x="9685457" y="4040138"/>
            <a:ext cx="925080" cy="930521"/>
          </a:xfrm>
          <a:prstGeom prst="rect">
            <a:avLst/>
          </a:prstGeom>
          <a:noFill/>
          <a:ln w="9525">
            <a:noFill/>
            <a:miter lim="800000"/>
            <a:headEnd/>
            <a:tailEnd/>
          </a:ln>
          <a:effectLst/>
        </p:spPr>
      </p:pic>
      <p:pic>
        <p:nvPicPr>
          <p:cNvPr id="17" name="Picture 2">
            <a:extLst>
              <a:ext uri="{FF2B5EF4-FFF2-40B4-BE49-F238E27FC236}">
                <a16:creationId xmlns:a16="http://schemas.microsoft.com/office/drawing/2014/main" id="{180EB81A-9ACC-49B0-9789-655235E19836}"/>
              </a:ext>
            </a:extLst>
          </p:cNvPr>
          <p:cNvPicPr>
            <a:picLocks noChangeAspect="1" noChangeArrowheads="1"/>
          </p:cNvPicPr>
          <p:nvPr/>
        </p:nvPicPr>
        <p:blipFill>
          <a:blip r:embed="rId3"/>
          <a:srcRect/>
          <a:stretch>
            <a:fillRect/>
          </a:stretch>
        </p:blipFill>
        <p:spPr bwMode="auto">
          <a:xfrm>
            <a:off x="8609539" y="2480309"/>
            <a:ext cx="1779001" cy="1486161"/>
          </a:xfrm>
          <a:prstGeom prst="rect">
            <a:avLst/>
          </a:prstGeom>
          <a:noFill/>
          <a:ln w="9525">
            <a:noFill/>
            <a:miter lim="800000"/>
            <a:headEnd/>
            <a:tailEnd/>
          </a:ln>
          <a:effectLst/>
        </p:spPr>
      </p:pic>
      <p:sp>
        <p:nvSpPr>
          <p:cNvPr id="18" name="28 Abrir llave">
            <a:extLst>
              <a:ext uri="{FF2B5EF4-FFF2-40B4-BE49-F238E27FC236}">
                <a16:creationId xmlns:a16="http://schemas.microsoft.com/office/drawing/2014/main" id="{2980CEFC-9111-49D4-A642-136B091118E2}"/>
              </a:ext>
            </a:extLst>
          </p:cNvPr>
          <p:cNvSpPr/>
          <p:nvPr/>
        </p:nvSpPr>
        <p:spPr>
          <a:xfrm rot="16200000">
            <a:off x="9310085" y="2880633"/>
            <a:ext cx="323783" cy="2134801"/>
          </a:xfrm>
          <a:prstGeom prst="leftBrace">
            <a:avLst>
              <a:gd name="adj1" fmla="val 0"/>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defPPr>
              <a:defRPr lang="es-E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s-CO" sz="1793"/>
          </a:p>
        </p:txBody>
      </p:sp>
      <p:sp>
        <p:nvSpPr>
          <p:cNvPr id="19" name="29 Flecha abajo">
            <a:extLst>
              <a:ext uri="{FF2B5EF4-FFF2-40B4-BE49-F238E27FC236}">
                <a16:creationId xmlns:a16="http://schemas.microsoft.com/office/drawing/2014/main" id="{1B52C932-430D-4BC4-9D8E-D45005D67AC6}"/>
              </a:ext>
            </a:extLst>
          </p:cNvPr>
          <p:cNvSpPr/>
          <p:nvPr/>
        </p:nvSpPr>
        <p:spPr>
          <a:xfrm>
            <a:off x="8475736" y="4970659"/>
            <a:ext cx="213480" cy="413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s-CO" sz="1793"/>
          </a:p>
        </p:txBody>
      </p:sp>
      <p:sp>
        <p:nvSpPr>
          <p:cNvPr id="20" name="30 Flecha abajo">
            <a:extLst>
              <a:ext uri="{FF2B5EF4-FFF2-40B4-BE49-F238E27FC236}">
                <a16:creationId xmlns:a16="http://schemas.microsoft.com/office/drawing/2014/main" id="{1DF477FE-13EA-4E69-A919-8A9CE3EC4936}"/>
              </a:ext>
            </a:extLst>
          </p:cNvPr>
          <p:cNvSpPr/>
          <p:nvPr/>
        </p:nvSpPr>
        <p:spPr>
          <a:xfrm>
            <a:off x="10041257" y="4970658"/>
            <a:ext cx="213480" cy="413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s-CO" sz="1793"/>
          </a:p>
        </p:txBody>
      </p:sp>
      <p:sp>
        <p:nvSpPr>
          <p:cNvPr id="21" name="Pentágono 6">
            <a:extLst>
              <a:ext uri="{FF2B5EF4-FFF2-40B4-BE49-F238E27FC236}">
                <a16:creationId xmlns:a16="http://schemas.microsoft.com/office/drawing/2014/main" id="{FEAF6933-754D-40FF-93B5-CF71CAB4C401}"/>
              </a:ext>
            </a:extLst>
          </p:cNvPr>
          <p:cNvSpPr/>
          <p:nvPr/>
        </p:nvSpPr>
        <p:spPr>
          <a:xfrm>
            <a:off x="197720" y="2626900"/>
            <a:ext cx="2175683" cy="100003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395" dirty="0">
                <a:solidFill>
                  <a:schemeClr val="tx1"/>
                </a:solidFill>
              </a:rPr>
              <a:t>Los grupos ya están formados a priori</a:t>
            </a:r>
            <a:endParaRPr lang="es-CO" sz="1395" dirty="0"/>
          </a:p>
        </p:txBody>
      </p:sp>
      <p:sp>
        <p:nvSpPr>
          <p:cNvPr id="22" name="Pentágono 29">
            <a:extLst>
              <a:ext uri="{FF2B5EF4-FFF2-40B4-BE49-F238E27FC236}">
                <a16:creationId xmlns:a16="http://schemas.microsoft.com/office/drawing/2014/main" id="{C425AB1C-7685-499E-A92E-35CF021BB493}"/>
              </a:ext>
            </a:extLst>
          </p:cNvPr>
          <p:cNvSpPr/>
          <p:nvPr/>
        </p:nvSpPr>
        <p:spPr>
          <a:xfrm>
            <a:off x="6171285" y="2503255"/>
            <a:ext cx="2019811" cy="100003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395" dirty="0">
                <a:solidFill>
                  <a:schemeClr val="tx1"/>
                </a:solidFill>
              </a:rPr>
              <a:t>El objetivo es formar los grupos</a:t>
            </a:r>
            <a:endParaRPr lang="es-CO" sz="1395" dirty="0"/>
          </a:p>
        </p:txBody>
      </p:sp>
    </p:spTree>
    <p:extLst>
      <p:ext uri="{BB962C8B-B14F-4D97-AF65-F5344CB8AC3E}">
        <p14:creationId xmlns:p14="http://schemas.microsoft.com/office/powerpoint/2010/main" val="189508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0877ECD2-7252-4B20-9DE1-9C646F0B49C8}"/>
              </a:ext>
            </a:extLst>
          </p:cNvPr>
          <p:cNvSpPr txBox="1">
            <a:spLocks/>
          </p:cNvSpPr>
          <p:nvPr/>
        </p:nvSpPr>
        <p:spPr>
          <a:xfrm>
            <a:off x="286317" y="270857"/>
            <a:ext cx="10449784" cy="444674"/>
          </a:xfrm>
          <a:prstGeom prst="rect">
            <a:avLst/>
          </a:prstGeom>
        </p:spPr>
        <p:txBody>
          <a:bodyPr vert="horz" lIns="91084" tIns="45542" rIns="91084" bIns="45542" rtlCol="0" anchor="b">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ts val="598"/>
              </a:spcAft>
            </a:pPr>
            <a:r>
              <a:rPr lang="en-US" sz="3188" b="1" dirty="0">
                <a:solidFill>
                  <a:schemeClr val="bg1"/>
                </a:solidFill>
                <a:latin typeface="+mj-lt"/>
                <a:ea typeface="+mj-ea"/>
                <a:cs typeface="+mj-cs"/>
              </a:rPr>
              <a:t>TÉCNICAS DE SEGMENTACIÓN</a:t>
            </a:r>
          </a:p>
        </p:txBody>
      </p:sp>
      <p:sp>
        <p:nvSpPr>
          <p:cNvPr id="12" name="Footer Placeholder 4">
            <a:extLst>
              <a:ext uri="{FF2B5EF4-FFF2-40B4-BE49-F238E27FC236}">
                <a16:creationId xmlns:a16="http://schemas.microsoft.com/office/drawing/2014/main" id="{9FB39C6F-C0D6-D9BC-F817-6949659102D7}"/>
              </a:ext>
            </a:extLst>
          </p:cNvPr>
          <p:cNvSpPr>
            <a:spLocks noGrp="1"/>
          </p:cNvSpPr>
          <p:nvPr>
            <p:ph type="ftr" sz="quarter" idx="11"/>
          </p:nvPr>
        </p:nvSpPr>
        <p:spPr>
          <a:xfrm>
            <a:off x="7132321" y="6337536"/>
            <a:ext cx="4297680" cy="362778"/>
          </a:xfrm>
        </p:spPr>
        <p:txBody>
          <a:bodyPr/>
          <a:lstStyle/>
          <a:p>
            <a:pPr>
              <a:spcAft>
                <a:spcPts val="598"/>
              </a:spcAft>
            </a:pPr>
            <a:r>
              <a:rPr lang="en-US"/>
              <a:t>
              </a:t>
            </a:r>
          </a:p>
        </p:txBody>
      </p:sp>
      <p:sp>
        <p:nvSpPr>
          <p:cNvPr id="14" name="Slide Number Placeholder 5">
            <a:extLst>
              <a:ext uri="{FF2B5EF4-FFF2-40B4-BE49-F238E27FC236}">
                <a16:creationId xmlns:a16="http://schemas.microsoft.com/office/drawing/2014/main" id="{A54FE105-DED2-A1F5-A421-4B1293924280}"/>
              </a:ext>
            </a:extLst>
          </p:cNvPr>
          <p:cNvSpPr>
            <a:spLocks noGrp="1"/>
          </p:cNvSpPr>
          <p:nvPr>
            <p:ph type="sldNum" sz="quarter" idx="12"/>
          </p:nvPr>
        </p:nvSpPr>
        <p:spPr>
          <a:xfrm>
            <a:off x="11430001" y="6337536"/>
            <a:ext cx="521207" cy="362778"/>
          </a:xfrm>
        </p:spPr>
        <p:txBody>
          <a:bodyPr/>
          <a:lstStyle/>
          <a:p>
            <a:pPr>
              <a:spcAft>
                <a:spcPts val="598"/>
              </a:spcAft>
            </a:pPr>
            <a:fld id="{5E4DE196-8A13-4FF7-A07E-102851959EAB}" type="slidenum">
              <a:rPr lang="en-US" dirty="0"/>
              <a:pPr>
                <a:spcAft>
                  <a:spcPts val="598"/>
                </a:spcAft>
              </a:pPr>
              <a:t>92</a:t>
            </a:fld>
            <a:endParaRPr lang="en-US"/>
          </a:p>
        </p:txBody>
      </p:sp>
      <p:graphicFrame>
        <p:nvGraphicFramePr>
          <p:cNvPr id="6" name="1 CuadroTexto">
            <a:extLst>
              <a:ext uri="{FF2B5EF4-FFF2-40B4-BE49-F238E27FC236}">
                <a16:creationId xmlns:a16="http://schemas.microsoft.com/office/drawing/2014/main" id="{295DE2D1-CE1A-0283-0066-49A117C205E5}"/>
              </a:ext>
            </a:extLst>
          </p:cNvPr>
          <p:cNvGraphicFramePr/>
          <p:nvPr/>
        </p:nvGraphicFramePr>
        <p:xfrm>
          <a:off x="665174" y="1825912"/>
          <a:ext cx="10442448" cy="3878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21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B5DFF590-EDE6-44B5-B293-C87BEF13BF6B}"/>
              </a:ext>
            </a:extLst>
          </p:cNvPr>
          <p:cNvSpPr txBox="1">
            <a:spLocks/>
          </p:cNvSpPr>
          <p:nvPr/>
        </p:nvSpPr>
        <p:spPr>
          <a:xfrm>
            <a:off x="509602" y="157686"/>
            <a:ext cx="10449784" cy="460798"/>
          </a:xfrm>
          <a:prstGeom prst="rect">
            <a:avLst/>
          </a:prstGeom>
        </p:spPr>
        <p:txBody>
          <a:bodyPr vert="horz" lIns="91084" tIns="45542" rIns="91084" bIns="45542" rtlCol="0" anchor="b">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ts val="598"/>
              </a:spcAft>
            </a:pPr>
            <a:r>
              <a:rPr lang="en-US" sz="3188" b="1" dirty="0">
                <a:solidFill>
                  <a:schemeClr val="bg1"/>
                </a:solidFill>
                <a:latin typeface="+mj-lt"/>
                <a:ea typeface="+mj-ea"/>
                <a:cs typeface="+mj-cs"/>
              </a:rPr>
              <a:t>SEGMENTACIÓN EN EL NEGOCIO</a:t>
            </a:r>
          </a:p>
        </p:txBody>
      </p:sp>
      <p:pic>
        <p:nvPicPr>
          <p:cNvPr id="6" name="Picture 2" descr="Marketing A Análisis: El vegetarianismo como segmento de mercado">
            <a:extLst>
              <a:ext uri="{FF2B5EF4-FFF2-40B4-BE49-F238E27FC236}">
                <a16:creationId xmlns:a16="http://schemas.microsoft.com/office/drawing/2014/main" id="{D2AADC97-8333-4AE5-90E9-0308481F3F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77825" y="2562975"/>
            <a:ext cx="4977453" cy="3200690"/>
          </a:xfrm>
          <a:prstGeom prst="rect">
            <a:avLst/>
          </a:prstGeom>
          <a:solidFill>
            <a:srgbClr val="FFFFFF"/>
          </a:solidFill>
        </p:spPr>
      </p:pic>
      <p:sp>
        <p:nvSpPr>
          <p:cNvPr id="7" name="Marcador de contenido 5">
            <a:extLst>
              <a:ext uri="{FF2B5EF4-FFF2-40B4-BE49-F238E27FC236}">
                <a16:creationId xmlns:a16="http://schemas.microsoft.com/office/drawing/2014/main" id="{EC0D00E7-448D-4EBE-B932-D2FE3A0E14E0}"/>
              </a:ext>
            </a:extLst>
          </p:cNvPr>
          <p:cNvSpPr txBox="1">
            <a:spLocks/>
          </p:cNvSpPr>
          <p:nvPr/>
        </p:nvSpPr>
        <p:spPr>
          <a:xfrm>
            <a:off x="6444216" y="3113637"/>
            <a:ext cx="4985785" cy="1150020"/>
          </a:xfrm>
          <a:prstGeom prst="rect">
            <a:avLst/>
          </a:prstGeom>
        </p:spPr>
        <p:txBody>
          <a:bodyPr spcFirstLastPara="1" vert="horz" lIns="91084" tIns="45542" rIns="91084" bIns="45542" rtlCol="0"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803"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3"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3"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3"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3"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3"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3"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3"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3" b="0" i="0" u="none" strike="noStrike" cap="none">
                <a:solidFill>
                  <a:schemeClr val="dk1"/>
                </a:solidFill>
                <a:latin typeface="Calibri"/>
                <a:ea typeface="Calibri"/>
                <a:cs typeface="Calibri"/>
                <a:sym typeface="Calibri"/>
              </a:defRPr>
            </a:lvl9pPr>
          </a:lstStyle>
          <a:p>
            <a:pPr algn="ctr">
              <a:lnSpc>
                <a:spcPct val="120000"/>
              </a:lnSpc>
              <a:spcBef>
                <a:spcPts val="996"/>
              </a:spcBef>
            </a:pPr>
            <a:r>
              <a:rPr lang="en-US" sz="2400" b="1" dirty="0" err="1">
                <a:solidFill>
                  <a:srgbClr val="002060"/>
                </a:solidFill>
                <a:latin typeface="+mn-lt"/>
                <a:ea typeface="+mn-ea"/>
                <a:cs typeface="+mn-cs"/>
              </a:rPr>
              <a:t>Contexto</a:t>
            </a:r>
            <a:r>
              <a:rPr lang="en-US" sz="2400" b="1" dirty="0">
                <a:solidFill>
                  <a:srgbClr val="002060"/>
                </a:solidFill>
                <a:latin typeface="+mn-lt"/>
                <a:ea typeface="+mn-ea"/>
                <a:cs typeface="+mn-cs"/>
              </a:rPr>
              <a:t> de </a:t>
            </a:r>
            <a:r>
              <a:rPr lang="en-US" sz="2400" b="1" dirty="0" err="1">
                <a:solidFill>
                  <a:srgbClr val="002060"/>
                </a:solidFill>
                <a:latin typeface="+mn-lt"/>
                <a:ea typeface="+mn-ea"/>
                <a:cs typeface="+mn-cs"/>
              </a:rPr>
              <a:t>Negocio</a:t>
            </a:r>
            <a:r>
              <a:rPr lang="en-US" sz="2400" b="1" dirty="0">
                <a:solidFill>
                  <a:srgbClr val="002060"/>
                </a:solidFill>
                <a:latin typeface="+mn-lt"/>
                <a:ea typeface="+mn-ea"/>
                <a:cs typeface="+mn-cs"/>
              </a:rPr>
              <a:t> </a:t>
            </a:r>
            <a:r>
              <a:rPr lang="en-US" sz="2400" b="1" dirty="0" err="1">
                <a:solidFill>
                  <a:srgbClr val="002060"/>
                </a:solidFill>
                <a:latin typeface="+mn-lt"/>
                <a:ea typeface="+mn-ea"/>
                <a:cs typeface="+mn-cs"/>
              </a:rPr>
              <a:t>como</a:t>
            </a:r>
            <a:r>
              <a:rPr lang="en-US" sz="2400" b="1" dirty="0">
                <a:solidFill>
                  <a:srgbClr val="002060"/>
                </a:solidFill>
                <a:latin typeface="+mn-lt"/>
                <a:ea typeface="+mn-ea"/>
                <a:cs typeface="+mn-cs"/>
              </a:rPr>
              <a:t> base para la </a:t>
            </a:r>
            <a:r>
              <a:rPr lang="en-US" sz="2400" b="1" dirty="0" err="1">
                <a:solidFill>
                  <a:srgbClr val="002060"/>
                </a:solidFill>
                <a:latin typeface="+mn-lt"/>
                <a:ea typeface="+mn-ea"/>
                <a:cs typeface="+mn-cs"/>
              </a:rPr>
              <a:t>Segmentación</a:t>
            </a:r>
            <a:endParaRPr lang="en-US" sz="2400" b="1" dirty="0">
              <a:solidFill>
                <a:srgbClr val="002060"/>
              </a:solidFill>
              <a:latin typeface="+mn-lt"/>
              <a:ea typeface="+mn-ea"/>
              <a:cs typeface="+mn-cs"/>
            </a:endParaRPr>
          </a:p>
        </p:txBody>
      </p:sp>
      <p:sp>
        <p:nvSpPr>
          <p:cNvPr id="22" name="Date Placeholder 4">
            <a:extLst>
              <a:ext uri="{FF2B5EF4-FFF2-40B4-BE49-F238E27FC236}">
                <a16:creationId xmlns:a16="http://schemas.microsoft.com/office/drawing/2014/main" id="{5E0F3596-6644-AE2D-045D-142EC0648088}"/>
              </a:ext>
            </a:extLst>
          </p:cNvPr>
          <p:cNvSpPr>
            <a:spLocks noGrp="1"/>
          </p:cNvSpPr>
          <p:nvPr>
            <p:ph type="dt" sz="half" idx="4294967295"/>
          </p:nvPr>
        </p:nvSpPr>
        <p:spPr>
          <a:xfrm>
            <a:off x="877825" y="6337536"/>
            <a:ext cx="2743200" cy="362778"/>
          </a:xfrm>
        </p:spPr>
        <p:txBody>
          <a:bodyPr/>
          <a:lstStyle/>
          <a:p>
            <a:pPr>
              <a:spcAft>
                <a:spcPts val="598"/>
              </a:spcAft>
            </a:pPr>
            <a:fld id="{A5807AF4-BF40-4790-A782-20740CDB6BEA}" type="datetime1">
              <a:rPr lang="es-CO"/>
              <a:pPr>
                <a:spcAft>
                  <a:spcPts val="598"/>
                </a:spcAft>
              </a:pPr>
              <a:t>15/10/2025</a:t>
            </a:fld>
            <a:endParaRPr lang="en-US"/>
          </a:p>
        </p:txBody>
      </p:sp>
      <p:sp>
        <p:nvSpPr>
          <p:cNvPr id="23" name="Footer Placeholder 5">
            <a:extLst>
              <a:ext uri="{FF2B5EF4-FFF2-40B4-BE49-F238E27FC236}">
                <a16:creationId xmlns:a16="http://schemas.microsoft.com/office/drawing/2014/main" id="{629F9477-6A18-B68A-5D58-FD61FFF6DF3E}"/>
              </a:ext>
            </a:extLst>
          </p:cNvPr>
          <p:cNvSpPr>
            <a:spLocks noGrp="1"/>
          </p:cNvSpPr>
          <p:nvPr>
            <p:ph type="ftr" sz="quarter" idx="4294967295"/>
          </p:nvPr>
        </p:nvSpPr>
        <p:spPr>
          <a:xfrm>
            <a:off x="7132321" y="6337536"/>
            <a:ext cx="4297680" cy="362778"/>
          </a:xfrm>
        </p:spPr>
        <p:txBody>
          <a:bodyPr/>
          <a:lstStyle/>
          <a:p>
            <a:pPr>
              <a:spcAft>
                <a:spcPts val="598"/>
              </a:spcAft>
            </a:pPr>
            <a:r>
              <a:rPr lang="en-US"/>
              <a:t>
              </a:t>
            </a:r>
          </a:p>
        </p:txBody>
      </p:sp>
      <p:sp>
        <p:nvSpPr>
          <p:cNvPr id="24" name="Slide Number Placeholder 6">
            <a:extLst>
              <a:ext uri="{FF2B5EF4-FFF2-40B4-BE49-F238E27FC236}">
                <a16:creationId xmlns:a16="http://schemas.microsoft.com/office/drawing/2014/main" id="{55FFEA30-CA84-02CE-A46D-A54461315C1E}"/>
              </a:ext>
            </a:extLst>
          </p:cNvPr>
          <p:cNvSpPr>
            <a:spLocks noGrp="1"/>
          </p:cNvSpPr>
          <p:nvPr>
            <p:ph type="sldNum" sz="quarter" idx="4294967295"/>
          </p:nvPr>
        </p:nvSpPr>
        <p:spPr>
          <a:xfrm>
            <a:off x="11430001" y="6337536"/>
            <a:ext cx="521207" cy="362778"/>
          </a:xfrm>
        </p:spPr>
        <p:txBody>
          <a:bodyPr/>
          <a:lstStyle/>
          <a:p>
            <a:pPr>
              <a:spcAft>
                <a:spcPts val="598"/>
              </a:spcAft>
            </a:pPr>
            <a:fld id="{5E4DE196-8A13-4FF7-A07E-102851959EAB}" type="slidenum">
              <a:rPr lang="en-US" dirty="0"/>
              <a:pPr>
                <a:spcAft>
                  <a:spcPts val="598"/>
                </a:spcAft>
              </a:pPr>
              <a:t>93</a:t>
            </a:fld>
            <a:endParaRPr lang="en-US"/>
          </a:p>
        </p:txBody>
      </p:sp>
    </p:spTree>
    <p:extLst>
      <p:ext uri="{BB962C8B-B14F-4D97-AF65-F5344CB8AC3E}">
        <p14:creationId xmlns:p14="http://schemas.microsoft.com/office/powerpoint/2010/main" val="34824294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CEDCE55B-BCE5-48BB-AF03-A8355202EA41}"/>
              </a:ext>
            </a:extLst>
          </p:cNvPr>
          <p:cNvSpPr txBox="1">
            <a:spLocks/>
          </p:cNvSpPr>
          <p:nvPr/>
        </p:nvSpPr>
        <p:spPr>
          <a:xfrm>
            <a:off x="-2300199" y="174736"/>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Casos de uso</a:t>
            </a:r>
          </a:p>
        </p:txBody>
      </p:sp>
      <p:sp>
        <p:nvSpPr>
          <p:cNvPr id="4" name="1 CuadroTexto">
            <a:extLst>
              <a:ext uri="{FF2B5EF4-FFF2-40B4-BE49-F238E27FC236}">
                <a16:creationId xmlns:a16="http://schemas.microsoft.com/office/drawing/2014/main" id="{732DD027-434C-4CCF-BA9E-D0CB517E87CD}"/>
              </a:ext>
            </a:extLst>
          </p:cNvPr>
          <p:cNvSpPr txBox="1"/>
          <p:nvPr/>
        </p:nvSpPr>
        <p:spPr>
          <a:xfrm>
            <a:off x="844389" y="3023027"/>
            <a:ext cx="10234737" cy="3416320"/>
          </a:xfrm>
          <a:prstGeom prst="rect">
            <a:avLst/>
          </a:prstGeom>
          <a:noFill/>
        </p:spPr>
        <p:txBody>
          <a:bodyPr wrap="square">
            <a:spAutoFit/>
          </a:bodyPr>
          <a:lstStyle/>
          <a:p>
            <a:pPr algn="just">
              <a:defRPr/>
            </a:pPr>
            <a:endParaRPr lang="es-ES" sz="2400" b="1" dirty="0">
              <a:solidFill>
                <a:schemeClr val="bg1"/>
              </a:solidFill>
            </a:endParaRPr>
          </a:p>
          <a:p>
            <a:pPr marL="341563" indent="-341563" algn="just">
              <a:buFont typeface="Wingdings" panose="05000000000000000000" pitchFamily="2" charset="2"/>
              <a:buChar char="ü"/>
              <a:defRPr/>
            </a:pPr>
            <a:r>
              <a:rPr lang="es-ES" sz="2400" b="1" dirty="0">
                <a:solidFill>
                  <a:schemeClr val="bg1"/>
                </a:solidFill>
              </a:rPr>
              <a:t>Conocer más a sus afiliados según sus características de rentabilidad, permanencia, etc.</a:t>
            </a:r>
          </a:p>
          <a:p>
            <a:pPr algn="just">
              <a:defRPr/>
            </a:pPr>
            <a:r>
              <a:rPr lang="es-ES" sz="2400" b="1" dirty="0">
                <a:solidFill>
                  <a:schemeClr val="bg1"/>
                </a:solidFill>
              </a:rPr>
              <a:t> </a:t>
            </a:r>
          </a:p>
          <a:p>
            <a:pPr marL="341563" indent="-341563" algn="just">
              <a:buFont typeface="Wingdings" panose="05000000000000000000" pitchFamily="2" charset="2"/>
              <a:buChar char="ü"/>
              <a:defRPr/>
            </a:pPr>
            <a:r>
              <a:rPr lang="es-ES" sz="2400" b="1" dirty="0">
                <a:solidFill>
                  <a:schemeClr val="bg1"/>
                </a:solidFill>
              </a:rPr>
              <a:t>Determinar segmentos potenciales para realizar acciones de marketing. </a:t>
            </a:r>
          </a:p>
          <a:p>
            <a:pPr marL="341563" indent="-341563" algn="just">
              <a:buFont typeface="Wingdings" panose="05000000000000000000" pitchFamily="2" charset="2"/>
              <a:buChar char="ü"/>
              <a:defRPr/>
            </a:pPr>
            <a:endParaRPr lang="es-ES" sz="2400" b="1" dirty="0">
              <a:solidFill>
                <a:schemeClr val="bg1"/>
              </a:solidFill>
            </a:endParaRPr>
          </a:p>
          <a:p>
            <a:pPr marL="341563" indent="-341563" algn="just">
              <a:buFont typeface="Wingdings" panose="05000000000000000000" pitchFamily="2" charset="2"/>
              <a:buChar char="ü"/>
              <a:defRPr/>
            </a:pPr>
            <a:r>
              <a:rPr lang="es-ES" sz="2400" b="1" dirty="0">
                <a:solidFill>
                  <a:schemeClr val="bg1"/>
                </a:solidFill>
              </a:rPr>
              <a:t>Clasificación de nuevos afiliados, lo cual permitirá saber su comportamiento a </a:t>
            </a:r>
            <a:r>
              <a:rPr lang="es-ES" sz="2400" b="1" dirty="0" err="1">
                <a:solidFill>
                  <a:schemeClr val="bg1"/>
                </a:solidFill>
              </a:rPr>
              <a:t>prirori</a:t>
            </a:r>
            <a:r>
              <a:rPr lang="es-ES" sz="2400" b="1" dirty="0">
                <a:solidFill>
                  <a:schemeClr val="bg1"/>
                </a:solidFill>
              </a:rPr>
              <a:t>. </a:t>
            </a:r>
            <a:endParaRPr lang="es-ES_tradnl" sz="2400" b="1" dirty="0">
              <a:solidFill>
                <a:schemeClr val="bg1"/>
              </a:solidFill>
            </a:endParaRPr>
          </a:p>
        </p:txBody>
      </p:sp>
      <p:pic>
        <p:nvPicPr>
          <p:cNvPr id="5" name="Picture 8" descr="Fondo de pensiones o Colpensiones ¿Qué es mejor? -">
            <a:extLst>
              <a:ext uri="{FF2B5EF4-FFF2-40B4-BE49-F238E27FC236}">
                <a16:creationId xmlns:a16="http://schemas.microsoft.com/office/drawing/2014/main" id="{BB9A3581-C4C0-46E1-86FA-5B4DB0CF4A6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2663" y="1355665"/>
            <a:ext cx="4774014" cy="1802201"/>
          </a:xfrm>
          <a:prstGeom prst="rect">
            <a:avLst/>
          </a:prstGeom>
          <a:noFill/>
          <a:ln w="15875">
            <a:solidFill>
              <a:schemeClr val="accent1"/>
            </a:solidFill>
          </a:ln>
          <a:extLst>
            <a:ext uri="{909E8E84-426E-40DD-AFC4-6F175D3DCCD1}">
              <a14:hiddenFill xmlns:a14="http://schemas.microsoft.com/office/drawing/2010/main">
                <a:solidFill>
                  <a:srgbClr val="FFFFFF"/>
                </a:solidFill>
              </a14:hiddenFill>
            </a:ext>
          </a:extLst>
        </p:spPr>
      </p:pic>
      <p:sp>
        <p:nvSpPr>
          <p:cNvPr id="6" name="20 Rectángulo redondeado">
            <a:extLst>
              <a:ext uri="{FF2B5EF4-FFF2-40B4-BE49-F238E27FC236}">
                <a16:creationId xmlns:a16="http://schemas.microsoft.com/office/drawing/2014/main" id="{633153C7-C933-4BF4-8596-CC1C343F71ED}"/>
              </a:ext>
            </a:extLst>
          </p:cNvPr>
          <p:cNvSpPr/>
          <p:nvPr/>
        </p:nvSpPr>
        <p:spPr>
          <a:xfrm>
            <a:off x="1681331" y="1873058"/>
            <a:ext cx="1793195" cy="767417"/>
          </a:xfrm>
          <a:prstGeom prst="roundRect">
            <a:avLst/>
          </a:prstGeom>
          <a:solidFill>
            <a:schemeClr val="accent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2789" b="1" dirty="0">
                <a:solidFill>
                  <a:schemeClr val="tx1"/>
                </a:solidFill>
                <a:latin typeface="Arial" panose="020B0604020202020204" pitchFamily="34" charset="0"/>
                <a:cs typeface="Arial" panose="020B0604020202020204" pitchFamily="34" charset="0"/>
              </a:rPr>
              <a:t>AFP</a:t>
            </a:r>
            <a:endParaRPr lang="es-CO" sz="1594" b="1" dirty="0">
              <a:solidFill>
                <a:schemeClr val="tx1"/>
              </a:solidFill>
              <a:latin typeface="Arial" panose="020B0604020202020204" pitchFamily="34" charset="0"/>
              <a:cs typeface="Arial" panose="020B0604020202020204" pitchFamily="34" charset="0"/>
            </a:endParaRPr>
          </a:p>
        </p:txBody>
      </p:sp>
      <p:cxnSp>
        <p:nvCxnSpPr>
          <p:cNvPr id="7" name="Conector recto de flecha 6">
            <a:extLst>
              <a:ext uri="{FF2B5EF4-FFF2-40B4-BE49-F238E27FC236}">
                <a16:creationId xmlns:a16="http://schemas.microsoft.com/office/drawing/2014/main" id="{B19F2F8E-0092-4511-8EE0-053BC67D90A3}"/>
              </a:ext>
            </a:extLst>
          </p:cNvPr>
          <p:cNvCxnSpPr>
            <a:cxnSpLocks/>
          </p:cNvCxnSpPr>
          <p:nvPr/>
        </p:nvCxnSpPr>
        <p:spPr>
          <a:xfrm>
            <a:off x="3620878" y="2256767"/>
            <a:ext cx="159063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77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wheel(1)">
                                      <p:cBhvr>
                                        <p:cTn id="23" dur="20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circle(in)">
                                      <p:cBhvr>
                                        <p:cTn id="28" dur="20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circle(in)">
                                      <p:cBhvr>
                                        <p:cTn id="33"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ED04A8BE-383D-4BC8-A4A6-B7F30A48F96C}"/>
              </a:ext>
            </a:extLst>
          </p:cNvPr>
          <p:cNvSpPr txBox="1">
            <a:spLocks/>
          </p:cNvSpPr>
          <p:nvPr/>
        </p:nvSpPr>
        <p:spPr>
          <a:xfrm>
            <a:off x="382771" y="147444"/>
            <a:ext cx="6700491"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984" b="1" dirty="0">
                <a:solidFill>
                  <a:schemeClr val="tx1"/>
                </a:solidFill>
                <a:latin typeface="Arial" panose="020B0604020202020204" pitchFamily="34" charset="0"/>
                <a:cs typeface="Arial" panose="020B0604020202020204" pitchFamily="34" charset="0"/>
              </a:rPr>
              <a:t>Casos de uso</a:t>
            </a:r>
          </a:p>
        </p:txBody>
      </p:sp>
      <p:sp>
        <p:nvSpPr>
          <p:cNvPr id="4" name="1 CuadroTexto">
            <a:extLst>
              <a:ext uri="{FF2B5EF4-FFF2-40B4-BE49-F238E27FC236}">
                <a16:creationId xmlns:a16="http://schemas.microsoft.com/office/drawing/2014/main" id="{95BC1A3F-72AC-45F8-9167-19B484EAB0BA}"/>
              </a:ext>
            </a:extLst>
          </p:cNvPr>
          <p:cNvSpPr txBox="1"/>
          <p:nvPr/>
        </p:nvSpPr>
        <p:spPr>
          <a:xfrm>
            <a:off x="1149036" y="3437697"/>
            <a:ext cx="10525513" cy="2677656"/>
          </a:xfrm>
          <a:prstGeom prst="rect">
            <a:avLst/>
          </a:prstGeom>
          <a:noFill/>
        </p:spPr>
        <p:txBody>
          <a:bodyPr wrap="square">
            <a:spAutoFit/>
          </a:bodyPr>
          <a:lstStyle/>
          <a:p>
            <a:pPr algn="just">
              <a:defRPr/>
            </a:pPr>
            <a:endParaRPr lang="es-ES" sz="2400" b="1" dirty="0">
              <a:solidFill>
                <a:schemeClr val="bg1"/>
              </a:solidFill>
            </a:endParaRPr>
          </a:p>
          <a:p>
            <a:pPr marL="341563" indent="-341563" algn="just">
              <a:buFont typeface="Wingdings" panose="05000000000000000000" pitchFamily="2" charset="2"/>
              <a:buChar char="ü"/>
              <a:defRPr/>
            </a:pPr>
            <a:r>
              <a:rPr lang="es-ES" sz="2400" b="1" dirty="0">
                <a:solidFill>
                  <a:schemeClr val="bg1"/>
                </a:solidFill>
              </a:rPr>
              <a:t>Segmentar a los clientes según el momento de uso de la Tarjeta de débito (</a:t>
            </a:r>
            <a:r>
              <a:rPr lang="es-ES" sz="2400" b="1" dirty="0" err="1">
                <a:solidFill>
                  <a:schemeClr val="bg1"/>
                </a:solidFill>
              </a:rPr>
              <a:t>Domimgueros</a:t>
            </a:r>
            <a:r>
              <a:rPr lang="es-ES" sz="2400" b="1" dirty="0">
                <a:solidFill>
                  <a:schemeClr val="bg1"/>
                </a:solidFill>
              </a:rPr>
              <a:t>, nocturnos, matinales, etc.).</a:t>
            </a:r>
          </a:p>
          <a:p>
            <a:pPr algn="just">
              <a:defRPr/>
            </a:pPr>
            <a:r>
              <a:rPr lang="es-ES" sz="2400" b="1" dirty="0">
                <a:solidFill>
                  <a:schemeClr val="bg1"/>
                </a:solidFill>
              </a:rPr>
              <a:t> </a:t>
            </a:r>
          </a:p>
          <a:p>
            <a:pPr marL="341563" indent="-341563" algn="just">
              <a:buFont typeface="Wingdings" panose="05000000000000000000" pitchFamily="2" charset="2"/>
              <a:buChar char="ü"/>
              <a:defRPr/>
            </a:pPr>
            <a:r>
              <a:rPr lang="es-ES" sz="2400" b="1" dirty="0">
                <a:solidFill>
                  <a:schemeClr val="bg1"/>
                </a:solidFill>
              </a:rPr>
              <a:t>Identificar clientes que generan mayores ingresos a la compañía. </a:t>
            </a:r>
          </a:p>
          <a:p>
            <a:pPr marL="341563" indent="-341563" algn="just">
              <a:buFont typeface="Wingdings" panose="05000000000000000000" pitchFamily="2" charset="2"/>
              <a:buChar char="ü"/>
              <a:defRPr/>
            </a:pPr>
            <a:endParaRPr lang="es-ES" sz="2400" b="1" dirty="0">
              <a:solidFill>
                <a:schemeClr val="bg1"/>
              </a:solidFill>
            </a:endParaRPr>
          </a:p>
          <a:p>
            <a:pPr marL="341563" indent="-341563" algn="just">
              <a:buFont typeface="Wingdings" panose="05000000000000000000" pitchFamily="2" charset="2"/>
              <a:buChar char="ü"/>
              <a:defRPr/>
            </a:pPr>
            <a:r>
              <a:rPr lang="es-ES" sz="2400" b="1" dirty="0">
                <a:solidFill>
                  <a:schemeClr val="bg1"/>
                </a:solidFill>
              </a:rPr>
              <a:t>Segmentación RFM (</a:t>
            </a:r>
            <a:r>
              <a:rPr lang="es-ES" sz="2400" b="1" dirty="0" err="1">
                <a:solidFill>
                  <a:schemeClr val="bg1"/>
                </a:solidFill>
              </a:rPr>
              <a:t>Recency</a:t>
            </a:r>
            <a:r>
              <a:rPr lang="es-ES" sz="2400" b="1" dirty="0">
                <a:solidFill>
                  <a:schemeClr val="bg1"/>
                </a:solidFill>
              </a:rPr>
              <a:t>, </a:t>
            </a:r>
            <a:r>
              <a:rPr lang="es-ES" sz="2400" b="1" dirty="0" err="1">
                <a:solidFill>
                  <a:schemeClr val="bg1"/>
                </a:solidFill>
              </a:rPr>
              <a:t>Frecuecy</a:t>
            </a:r>
            <a:r>
              <a:rPr lang="es-ES" sz="2400" b="1" dirty="0">
                <a:solidFill>
                  <a:schemeClr val="bg1"/>
                </a:solidFill>
              </a:rPr>
              <a:t>, Money).</a:t>
            </a:r>
            <a:endParaRPr lang="es-ES_tradnl" sz="2400" b="1" dirty="0">
              <a:solidFill>
                <a:schemeClr val="bg1"/>
              </a:solidFill>
            </a:endParaRPr>
          </a:p>
        </p:txBody>
      </p:sp>
      <p:sp>
        <p:nvSpPr>
          <p:cNvPr id="5" name="20 Rectángulo redondeado">
            <a:extLst>
              <a:ext uri="{FF2B5EF4-FFF2-40B4-BE49-F238E27FC236}">
                <a16:creationId xmlns:a16="http://schemas.microsoft.com/office/drawing/2014/main" id="{8F9D7AF1-28FF-4E93-BF2C-4AAC1FAF9D2A}"/>
              </a:ext>
            </a:extLst>
          </p:cNvPr>
          <p:cNvSpPr/>
          <p:nvPr/>
        </p:nvSpPr>
        <p:spPr>
          <a:xfrm>
            <a:off x="1436822" y="1818071"/>
            <a:ext cx="2322006" cy="886549"/>
          </a:xfrm>
          <a:prstGeom prst="roundRect">
            <a:avLst/>
          </a:prstGeom>
          <a:solidFill>
            <a:schemeClr val="accent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1992" b="1" dirty="0">
                <a:solidFill>
                  <a:schemeClr val="tx1"/>
                </a:solidFill>
                <a:latin typeface="Arial" panose="020B0604020202020204" pitchFamily="34" charset="0"/>
                <a:cs typeface="Arial" panose="020B0604020202020204" pitchFamily="34" charset="0"/>
              </a:rPr>
              <a:t>MARKETING</a:t>
            </a:r>
            <a:endParaRPr lang="es-CO" sz="1195" b="1" dirty="0">
              <a:solidFill>
                <a:schemeClr val="tx1"/>
              </a:solidFill>
              <a:latin typeface="Arial" panose="020B0604020202020204" pitchFamily="34" charset="0"/>
              <a:cs typeface="Arial" panose="020B0604020202020204" pitchFamily="34" charset="0"/>
            </a:endParaRPr>
          </a:p>
        </p:txBody>
      </p:sp>
      <p:cxnSp>
        <p:nvCxnSpPr>
          <p:cNvPr id="6" name="Conector recto de flecha 5">
            <a:extLst>
              <a:ext uri="{FF2B5EF4-FFF2-40B4-BE49-F238E27FC236}">
                <a16:creationId xmlns:a16="http://schemas.microsoft.com/office/drawing/2014/main" id="{5A04E892-A356-4903-B365-3F1F0CB58102}"/>
              </a:ext>
            </a:extLst>
          </p:cNvPr>
          <p:cNvCxnSpPr>
            <a:cxnSpLocks/>
          </p:cNvCxnSpPr>
          <p:nvPr/>
        </p:nvCxnSpPr>
        <p:spPr>
          <a:xfrm>
            <a:off x="3938430" y="2256766"/>
            <a:ext cx="169888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583733A1-FFC4-45F3-AAA4-324FE14A04AE}"/>
              </a:ext>
            </a:extLst>
          </p:cNvPr>
          <p:cNvPicPr>
            <a:picLocks noChangeAspect="1"/>
          </p:cNvPicPr>
          <p:nvPr/>
        </p:nvPicPr>
        <p:blipFill>
          <a:blip r:embed="rId3"/>
          <a:stretch>
            <a:fillRect/>
          </a:stretch>
        </p:blipFill>
        <p:spPr>
          <a:xfrm>
            <a:off x="5847114" y="1254892"/>
            <a:ext cx="4263252" cy="2003748"/>
          </a:xfrm>
          <a:prstGeom prst="rect">
            <a:avLst/>
          </a:prstGeom>
          <a:ln>
            <a:solidFill>
              <a:schemeClr val="accent1"/>
            </a:solidFill>
          </a:ln>
        </p:spPr>
      </p:pic>
    </p:spTree>
    <p:extLst>
      <p:ext uri="{BB962C8B-B14F-4D97-AF65-F5344CB8AC3E}">
        <p14:creationId xmlns:p14="http://schemas.microsoft.com/office/powerpoint/2010/main" val="341010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wheel(1)">
                                      <p:cBhvr>
                                        <p:cTn id="23" dur="20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circle(in)">
                                      <p:cBhvr>
                                        <p:cTn id="28" dur="20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circle(in)">
                                      <p:cBhvr>
                                        <p:cTn id="33" dur="2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DF0F656-68C0-4941-A462-13C5D885D8C7}"/>
              </a:ext>
            </a:extLst>
          </p:cNvPr>
          <p:cNvSpPr txBox="1">
            <a:spLocks/>
          </p:cNvSpPr>
          <p:nvPr/>
        </p:nvSpPr>
        <p:spPr>
          <a:xfrm>
            <a:off x="272880" y="343435"/>
            <a:ext cx="9553584" cy="489697"/>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latin typeface="Arial" panose="020B0604020202020204" pitchFamily="34" charset="0"/>
                <a:cs typeface="Arial" panose="020B0604020202020204" pitchFamily="34" charset="0"/>
              </a:rPr>
              <a:t>Casos de uso</a:t>
            </a:r>
          </a:p>
        </p:txBody>
      </p:sp>
      <p:sp>
        <p:nvSpPr>
          <p:cNvPr id="4" name="1 CuadroTexto">
            <a:extLst>
              <a:ext uri="{FF2B5EF4-FFF2-40B4-BE49-F238E27FC236}">
                <a16:creationId xmlns:a16="http://schemas.microsoft.com/office/drawing/2014/main" id="{F54FC10A-D38F-4196-9069-6294DC6E249B}"/>
              </a:ext>
            </a:extLst>
          </p:cNvPr>
          <p:cNvSpPr txBox="1"/>
          <p:nvPr/>
        </p:nvSpPr>
        <p:spPr>
          <a:xfrm>
            <a:off x="1149036" y="3437697"/>
            <a:ext cx="8976547" cy="3046988"/>
          </a:xfrm>
          <a:prstGeom prst="rect">
            <a:avLst/>
          </a:prstGeom>
          <a:noFill/>
        </p:spPr>
        <p:txBody>
          <a:bodyPr wrap="square">
            <a:spAutoFit/>
          </a:bodyPr>
          <a:lstStyle/>
          <a:p>
            <a:pPr algn="just">
              <a:defRPr/>
            </a:pPr>
            <a:endParaRPr lang="es-ES" sz="2400" b="1" dirty="0">
              <a:solidFill>
                <a:schemeClr val="bg1"/>
              </a:solidFill>
            </a:endParaRPr>
          </a:p>
          <a:p>
            <a:pPr marL="341563" indent="-341563" algn="just">
              <a:buFont typeface="Wingdings" panose="05000000000000000000" pitchFamily="2" charset="2"/>
              <a:buChar char="ü"/>
              <a:defRPr/>
            </a:pPr>
            <a:r>
              <a:rPr lang="es-ES" sz="2400" b="1" dirty="0">
                <a:solidFill>
                  <a:schemeClr val="bg1"/>
                </a:solidFill>
              </a:rPr>
              <a:t>Modelo de probabilidad de default o incumplimiento del cliente a futuro, en un crédito.</a:t>
            </a:r>
          </a:p>
          <a:p>
            <a:pPr algn="just">
              <a:defRPr/>
            </a:pPr>
            <a:r>
              <a:rPr lang="es-ES" sz="2400" b="1" dirty="0">
                <a:solidFill>
                  <a:schemeClr val="bg1"/>
                </a:solidFill>
              </a:rPr>
              <a:t> </a:t>
            </a:r>
          </a:p>
          <a:p>
            <a:pPr marL="341563" indent="-341563" algn="just">
              <a:buFont typeface="Wingdings" panose="05000000000000000000" pitchFamily="2" charset="2"/>
              <a:buChar char="ü"/>
              <a:defRPr/>
            </a:pPr>
            <a:r>
              <a:rPr lang="es-ES" sz="2400" b="1" dirty="0">
                <a:solidFill>
                  <a:schemeClr val="bg1"/>
                </a:solidFill>
              </a:rPr>
              <a:t>Modelos de Cross </a:t>
            </a:r>
            <a:r>
              <a:rPr lang="es-ES" sz="2400" b="1" dirty="0" err="1">
                <a:solidFill>
                  <a:schemeClr val="bg1"/>
                </a:solidFill>
              </a:rPr>
              <a:t>Selling</a:t>
            </a:r>
            <a:r>
              <a:rPr lang="es-ES" sz="2400" b="1" dirty="0">
                <a:solidFill>
                  <a:schemeClr val="bg1"/>
                </a:solidFill>
              </a:rPr>
              <a:t> de clientes y  tiene una herramienta que permite a los funcionarios y sectoristas tomar decisiones de reutilización del crédito o aumento de línea.</a:t>
            </a:r>
          </a:p>
        </p:txBody>
      </p:sp>
      <p:sp>
        <p:nvSpPr>
          <p:cNvPr id="5" name="20 Rectángulo redondeado">
            <a:extLst>
              <a:ext uri="{FF2B5EF4-FFF2-40B4-BE49-F238E27FC236}">
                <a16:creationId xmlns:a16="http://schemas.microsoft.com/office/drawing/2014/main" id="{8287D40B-76DF-4954-B89A-62AAA9843904}"/>
              </a:ext>
            </a:extLst>
          </p:cNvPr>
          <p:cNvSpPr/>
          <p:nvPr/>
        </p:nvSpPr>
        <p:spPr>
          <a:xfrm>
            <a:off x="1436822" y="1818071"/>
            <a:ext cx="2322006" cy="886549"/>
          </a:xfrm>
          <a:prstGeom prst="roundRect">
            <a:avLst/>
          </a:prstGeom>
          <a:solidFill>
            <a:schemeClr val="accent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1992" b="1" dirty="0">
                <a:solidFill>
                  <a:schemeClr val="tx1"/>
                </a:solidFill>
                <a:latin typeface="Arial" panose="020B0604020202020204" pitchFamily="34" charset="0"/>
                <a:cs typeface="Arial" panose="020B0604020202020204" pitchFamily="34" charset="0"/>
              </a:rPr>
              <a:t>RISK</a:t>
            </a:r>
            <a:endParaRPr lang="es-CO" sz="1195" b="1" dirty="0">
              <a:solidFill>
                <a:schemeClr val="tx1"/>
              </a:solidFill>
              <a:latin typeface="Arial" panose="020B0604020202020204" pitchFamily="34" charset="0"/>
              <a:cs typeface="Arial" panose="020B0604020202020204" pitchFamily="34" charset="0"/>
            </a:endParaRPr>
          </a:p>
        </p:txBody>
      </p:sp>
      <p:cxnSp>
        <p:nvCxnSpPr>
          <p:cNvPr id="6" name="Conector recto de flecha 5">
            <a:extLst>
              <a:ext uri="{FF2B5EF4-FFF2-40B4-BE49-F238E27FC236}">
                <a16:creationId xmlns:a16="http://schemas.microsoft.com/office/drawing/2014/main" id="{EC574086-2372-465D-B0AD-3976C0036600}"/>
              </a:ext>
            </a:extLst>
          </p:cNvPr>
          <p:cNvCxnSpPr>
            <a:cxnSpLocks/>
          </p:cNvCxnSpPr>
          <p:nvPr/>
        </p:nvCxnSpPr>
        <p:spPr>
          <a:xfrm>
            <a:off x="3938430" y="2256766"/>
            <a:ext cx="169888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7" name="Picture 2" descr="Cambios en el mundo del marketing: el Customer Intelligence y el caso de  una tienda de venta de ropa industrial – Alex Rayón Jerez">
            <a:extLst>
              <a:ext uri="{FF2B5EF4-FFF2-40B4-BE49-F238E27FC236}">
                <a16:creationId xmlns:a16="http://schemas.microsoft.com/office/drawing/2014/main" id="{12E9453A-5C39-43C6-9749-7F928E57D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113" y="1199671"/>
            <a:ext cx="4117936" cy="205896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66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wheel(1)">
                                      <p:cBhvr>
                                        <p:cTn id="23" dur="20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circle(in)">
                                      <p:cBhvr>
                                        <p:cTn id="28"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F23546A-35EC-DD55-4FF7-2962BF73941F}"/>
              </a:ext>
            </a:extLst>
          </p:cNvPr>
          <p:cNvSpPr>
            <a:spLocks noGrp="1"/>
          </p:cNvSpPr>
          <p:nvPr>
            <p:ph type="dt" sz="half" idx="10"/>
          </p:nvPr>
        </p:nvSpPr>
        <p:spPr>
          <a:xfrm>
            <a:off x="881253" y="6340166"/>
            <a:ext cx="2753916" cy="36419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31" b="0" i="0" u="none" strike="noStrike" cap="all" spc="537" baseline="0">
                <a:solidFill>
                  <a:schemeClr val="tx2"/>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39E56F9-C8F2-4EF7-8042-704C94FF2795}" type="datetimeFigureOut">
              <a:rPr lang="en-US" smtClean="0"/>
              <a:pPr/>
              <a:t>10/15/2025</a:t>
            </a:fld>
            <a:endParaRPr lang="en-US" dirty="0"/>
          </a:p>
        </p:txBody>
      </p:sp>
      <p:sp>
        <p:nvSpPr>
          <p:cNvPr id="3" name="Marcador de pie de página 2">
            <a:extLst>
              <a:ext uri="{FF2B5EF4-FFF2-40B4-BE49-F238E27FC236}">
                <a16:creationId xmlns:a16="http://schemas.microsoft.com/office/drawing/2014/main" id="{A1FD4FE6-F708-88D1-11BE-D69ECCF971B5}"/>
              </a:ext>
            </a:extLst>
          </p:cNvPr>
          <p:cNvSpPr>
            <a:spLocks noGrp="1"/>
          </p:cNvSpPr>
          <p:nvPr>
            <p:ph type="ftr" sz="quarter" idx="11"/>
          </p:nvPr>
        </p:nvSpPr>
        <p:spPr>
          <a:xfrm>
            <a:off x="7160181" y="6340166"/>
            <a:ext cx="4314468" cy="36419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431" b="0" i="0" u="none" strike="noStrike" cap="all" spc="537" baseline="0">
                <a:solidFill>
                  <a:schemeClr val="tx2"/>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
              </a:t>
            </a:r>
            <a:endParaRPr lang="en-US" dirty="0"/>
          </a:p>
        </p:txBody>
      </p:sp>
      <p:sp>
        <p:nvSpPr>
          <p:cNvPr id="4" name="Marcador de número de diapositiva 3">
            <a:extLst>
              <a:ext uri="{FF2B5EF4-FFF2-40B4-BE49-F238E27FC236}">
                <a16:creationId xmlns:a16="http://schemas.microsoft.com/office/drawing/2014/main" id="{9F147E84-7568-51EA-8F0C-12DADBF99D66}"/>
              </a:ext>
            </a:extLst>
          </p:cNvPr>
          <p:cNvSpPr>
            <a:spLocks noGrp="1"/>
          </p:cNvSpPr>
          <p:nvPr>
            <p:ph type="sldNum" sz="quarter" idx="12"/>
          </p:nvPr>
        </p:nvSpPr>
        <p:spPr>
          <a:xfrm>
            <a:off x="11474648" y="6340166"/>
            <a:ext cx="523243" cy="36419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2505" b="0" i="0" u="none" strike="noStrike" cap="none">
                <a:solidFill>
                  <a:schemeClr val="tx2"/>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5E4DE196-8A13-4FF7-A07E-102851959EAB}" type="slidenum">
              <a:rPr lang="en-US" smtClean="0"/>
              <a:pPr/>
              <a:t>97</a:t>
            </a:fld>
            <a:endParaRPr lang="en-US" dirty="0"/>
          </a:p>
        </p:txBody>
      </p:sp>
      <p:sp>
        <p:nvSpPr>
          <p:cNvPr id="6" name="1 CuadroTexto">
            <a:extLst>
              <a:ext uri="{FF2B5EF4-FFF2-40B4-BE49-F238E27FC236}">
                <a16:creationId xmlns:a16="http://schemas.microsoft.com/office/drawing/2014/main" id="{184CD727-98EA-F88D-488E-ACCDE8BB11C7}"/>
              </a:ext>
            </a:extLst>
          </p:cNvPr>
          <p:cNvSpPr txBox="1"/>
          <p:nvPr/>
        </p:nvSpPr>
        <p:spPr>
          <a:xfrm>
            <a:off x="971467" y="3045767"/>
            <a:ext cx="10249066" cy="3785652"/>
          </a:xfrm>
          <a:prstGeom prst="rect">
            <a:avLst/>
          </a:prstGeom>
          <a:noFill/>
        </p:spPr>
        <p:txBody>
          <a:bodyPr wrap="square">
            <a:spAutoFit/>
          </a:bodyPr>
          <a:lstStyle/>
          <a:p>
            <a:pPr algn="just">
              <a:defRPr/>
            </a:pPr>
            <a:endParaRPr lang="es-ES" sz="2400" b="1" dirty="0">
              <a:solidFill>
                <a:schemeClr val="bg1"/>
              </a:solidFill>
            </a:endParaRPr>
          </a:p>
          <a:p>
            <a:pPr marL="341563" indent="-341563" algn="just">
              <a:buFont typeface="Wingdings" panose="05000000000000000000" pitchFamily="2" charset="2"/>
              <a:buChar char="ü"/>
              <a:defRPr/>
            </a:pPr>
            <a:r>
              <a:rPr lang="es-ES" sz="2400" b="1" dirty="0">
                <a:solidFill>
                  <a:schemeClr val="bg1"/>
                </a:solidFill>
              </a:rPr>
              <a:t>Identificar a los clientes que pagan solos y a los cuales se debe congelar sin hacer ninguna gestión inicial.</a:t>
            </a:r>
          </a:p>
          <a:p>
            <a:pPr algn="just">
              <a:defRPr/>
            </a:pPr>
            <a:r>
              <a:rPr lang="es-ES" sz="2400" b="1" dirty="0">
                <a:solidFill>
                  <a:schemeClr val="bg1"/>
                </a:solidFill>
              </a:rPr>
              <a:t> </a:t>
            </a:r>
          </a:p>
          <a:p>
            <a:pPr marL="341563" indent="-341563" algn="just">
              <a:buFont typeface="Wingdings" panose="05000000000000000000" pitchFamily="2" charset="2"/>
              <a:buChar char="ü"/>
              <a:defRPr/>
            </a:pPr>
            <a:r>
              <a:rPr lang="es-ES" sz="2400" b="1" dirty="0">
                <a:solidFill>
                  <a:schemeClr val="bg1"/>
                </a:solidFill>
              </a:rPr>
              <a:t>Identificar a los clientes en los que se debe centrar los esfuerzos y priorizar su gestión de cobranzas.</a:t>
            </a:r>
          </a:p>
          <a:p>
            <a:pPr marL="341563" indent="-341563" algn="just">
              <a:buFont typeface="Wingdings" panose="05000000000000000000" pitchFamily="2" charset="2"/>
              <a:buChar char="ü"/>
              <a:defRPr/>
            </a:pPr>
            <a:endParaRPr lang="es-ES" sz="2400" b="1" dirty="0">
              <a:solidFill>
                <a:schemeClr val="bg1"/>
              </a:solidFill>
            </a:endParaRPr>
          </a:p>
          <a:p>
            <a:pPr marL="341563" indent="-341563" algn="just">
              <a:buFont typeface="Wingdings" panose="05000000000000000000" pitchFamily="2" charset="2"/>
              <a:buChar char="ü"/>
              <a:defRPr/>
            </a:pPr>
            <a:r>
              <a:rPr lang="es-ES" sz="2400" b="1" dirty="0">
                <a:solidFill>
                  <a:schemeClr val="bg1"/>
                </a:solidFill>
              </a:rPr>
              <a:t>Reducir los costos de operación y realizar una distribución más eficiente de los recursos.</a:t>
            </a:r>
          </a:p>
          <a:p>
            <a:pPr marL="341563" indent="-341563" algn="just">
              <a:buFont typeface="Wingdings" panose="05000000000000000000" pitchFamily="2" charset="2"/>
              <a:buChar char="ü"/>
              <a:defRPr/>
            </a:pPr>
            <a:endParaRPr lang="es-ES" sz="2400" b="1" dirty="0">
              <a:solidFill>
                <a:schemeClr val="bg1"/>
              </a:solidFill>
            </a:endParaRPr>
          </a:p>
        </p:txBody>
      </p:sp>
      <p:sp>
        <p:nvSpPr>
          <p:cNvPr id="8" name="20 Rectángulo redondeado">
            <a:extLst>
              <a:ext uri="{FF2B5EF4-FFF2-40B4-BE49-F238E27FC236}">
                <a16:creationId xmlns:a16="http://schemas.microsoft.com/office/drawing/2014/main" id="{887379ED-4671-7CA6-6E81-E6960FD035C0}"/>
              </a:ext>
            </a:extLst>
          </p:cNvPr>
          <p:cNvSpPr/>
          <p:nvPr/>
        </p:nvSpPr>
        <p:spPr>
          <a:xfrm>
            <a:off x="1436822" y="1818071"/>
            <a:ext cx="2322006" cy="886549"/>
          </a:xfrm>
          <a:prstGeom prst="roundRect">
            <a:avLst/>
          </a:prstGeom>
          <a:solidFill>
            <a:schemeClr val="accent2">
              <a:lumMod val="2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CO" sz="1992" b="1" dirty="0">
                <a:solidFill>
                  <a:schemeClr val="tx1"/>
                </a:solidFill>
                <a:latin typeface="Arial" panose="020B0604020202020204" pitchFamily="34" charset="0"/>
                <a:cs typeface="Arial" panose="020B0604020202020204" pitchFamily="34" charset="0"/>
              </a:rPr>
              <a:t>COBRANZA</a:t>
            </a:r>
            <a:endParaRPr lang="es-CO" sz="1195" b="1" dirty="0">
              <a:solidFill>
                <a:schemeClr val="tx1"/>
              </a:solidFill>
              <a:latin typeface="Arial" panose="020B0604020202020204" pitchFamily="34" charset="0"/>
              <a:cs typeface="Arial" panose="020B0604020202020204" pitchFamily="34" charset="0"/>
            </a:endParaRPr>
          </a:p>
        </p:txBody>
      </p:sp>
      <p:cxnSp>
        <p:nvCxnSpPr>
          <p:cNvPr id="10" name="Conector recto de flecha 9">
            <a:extLst>
              <a:ext uri="{FF2B5EF4-FFF2-40B4-BE49-F238E27FC236}">
                <a16:creationId xmlns:a16="http://schemas.microsoft.com/office/drawing/2014/main" id="{F2A2AE55-0590-22DB-F6B4-8846851AAA65}"/>
              </a:ext>
            </a:extLst>
          </p:cNvPr>
          <p:cNvCxnSpPr>
            <a:cxnSpLocks/>
          </p:cNvCxnSpPr>
          <p:nvPr/>
        </p:nvCxnSpPr>
        <p:spPr>
          <a:xfrm>
            <a:off x="3938430" y="2256766"/>
            <a:ext cx="169888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2" name="Picture 2" descr="La evolución de los Contact Centers hacia un centro de experiencias">
            <a:extLst>
              <a:ext uri="{FF2B5EF4-FFF2-40B4-BE49-F238E27FC236}">
                <a16:creationId xmlns:a16="http://schemas.microsoft.com/office/drawing/2014/main" id="{4E4C1A89-591D-6FBC-5FCB-0A358AB8309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49794" y="1186842"/>
            <a:ext cx="3854106" cy="21993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4" name="Título 1">
            <a:extLst>
              <a:ext uri="{FF2B5EF4-FFF2-40B4-BE49-F238E27FC236}">
                <a16:creationId xmlns:a16="http://schemas.microsoft.com/office/drawing/2014/main" id="{8BFC576C-697C-A62E-1311-5E75EB165009}"/>
              </a:ext>
            </a:extLst>
          </p:cNvPr>
          <p:cNvSpPr txBox="1">
            <a:spLocks/>
          </p:cNvSpPr>
          <p:nvPr/>
        </p:nvSpPr>
        <p:spPr>
          <a:xfrm>
            <a:off x="467061" y="271696"/>
            <a:ext cx="6583533" cy="8132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3984" b="1" dirty="0">
                <a:solidFill>
                  <a:schemeClr val="tx1"/>
                </a:solidFill>
                <a:latin typeface="Arial" panose="020B0604020202020204" pitchFamily="34" charset="0"/>
                <a:cs typeface="Arial" panose="020B0604020202020204" pitchFamily="34" charset="0"/>
              </a:rPr>
              <a:t>Casos de uso</a:t>
            </a:r>
          </a:p>
        </p:txBody>
      </p:sp>
    </p:spTree>
    <p:extLst>
      <p:ext uri="{BB962C8B-B14F-4D97-AF65-F5344CB8AC3E}">
        <p14:creationId xmlns:p14="http://schemas.microsoft.com/office/powerpoint/2010/main" val="259396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heel(1)">
                                      <p:cBhvr>
                                        <p:cTn id="7" dur="20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circle(in)">
                                      <p:cBhvr>
                                        <p:cTn id="12" dur="20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circle(in)">
                                      <p:cBhvr>
                                        <p:cTn id="17" dur="2000"/>
                                        <p:tgtEl>
                                          <p:spTgt spid="6">
                                            <p:txEl>
                                              <p:pRg st="5" end="5"/>
                                            </p:txEl>
                                          </p:spTgt>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6B8A8ACE-8549-CC5A-25B9-5C2564736773}"/>
              </a:ext>
            </a:extLst>
          </p:cNvPr>
          <p:cNvSpPr txBox="1">
            <a:spLocks/>
          </p:cNvSpPr>
          <p:nvPr/>
        </p:nvSpPr>
        <p:spPr>
          <a:xfrm>
            <a:off x="275686" y="0"/>
            <a:ext cx="10449784" cy="597593"/>
          </a:xfrm>
          <a:prstGeom prst="rect">
            <a:avLst/>
          </a:prstGeom>
        </p:spPr>
        <p:txBody>
          <a:bodyPr vert="horz" lIns="91084" tIns="45542" rIns="91084" bIns="45542" rtlCol="0"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990" b="1" i="0" u="none" strike="noStrike" cap="none">
                <a:solidFill>
                  <a:schemeClr val="bg1"/>
                </a:solidFill>
                <a:latin typeface="Arial" panose="020B0604020202020204" pitchFamily="34" charset="0"/>
                <a:ea typeface="Arial"/>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ts val="598"/>
              </a:spcAft>
            </a:pPr>
            <a:r>
              <a:rPr lang="en-US" sz="3188">
                <a:latin typeface="+mj-lt"/>
                <a:ea typeface="+mj-ea"/>
                <a:cs typeface="+mj-cs"/>
              </a:rPr>
              <a:t>Software de Análisis Estadísticos</a:t>
            </a:r>
          </a:p>
        </p:txBody>
      </p:sp>
      <p:pic>
        <p:nvPicPr>
          <p:cNvPr id="6" name="Imagen 5" descr="Texto&#10;&#10;El contenido generado por IA puede ser incorrecto.">
            <a:extLst>
              <a:ext uri="{FF2B5EF4-FFF2-40B4-BE49-F238E27FC236}">
                <a16:creationId xmlns:a16="http://schemas.microsoft.com/office/drawing/2014/main" id="{A0A51996-F2FC-1979-06BC-CABEC85033E3}"/>
              </a:ext>
            </a:extLst>
          </p:cNvPr>
          <p:cNvPicPr>
            <a:picLocks noChangeAspect="1"/>
          </p:cNvPicPr>
          <p:nvPr/>
        </p:nvPicPr>
        <p:blipFill>
          <a:blip r:embed="rId2"/>
          <a:stretch>
            <a:fillRect/>
          </a:stretch>
        </p:blipFill>
        <p:spPr>
          <a:xfrm>
            <a:off x="275686" y="1868443"/>
            <a:ext cx="7208127" cy="4394133"/>
          </a:xfrm>
          <a:prstGeom prst="rect">
            <a:avLst/>
          </a:prstGeom>
          <a:noFill/>
        </p:spPr>
      </p:pic>
      <p:sp>
        <p:nvSpPr>
          <p:cNvPr id="3" name="Marcador de pie de página 2">
            <a:extLst>
              <a:ext uri="{FF2B5EF4-FFF2-40B4-BE49-F238E27FC236}">
                <a16:creationId xmlns:a16="http://schemas.microsoft.com/office/drawing/2014/main" id="{0AEA6BE7-C722-423F-F7DE-EF0C3C26163C}"/>
              </a:ext>
            </a:extLst>
          </p:cNvPr>
          <p:cNvSpPr>
            <a:spLocks noGrp="1"/>
          </p:cNvSpPr>
          <p:nvPr>
            <p:ph type="ftr" sz="quarter" idx="11"/>
          </p:nvPr>
        </p:nvSpPr>
        <p:spPr>
          <a:xfrm>
            <a:off x="7132321" y="6337536"/>
            <a:ext cx="4297680" cy="362778"/>
          </a:xfrm>
        </p:spPr>
        <p:txBody>
          <a:bodyPr vert="horz" lIns="91084" tIns="45542" rIns="91084" bIns="45542" rtlCol="0" anchor="ctr">
            <a:normAutofit/>
          </a:bodyPr>
          <a:lstStyle/>
          <a:p>
            <a:pPr>
              <a:lnSpc>
                <a:spcPct val="90000"/>
              </a:lnSpc>
              <a:spcAft>
                <a:spcPts val="598"/>
              </a:spcAft>
            </a:pPr>
            <a:r>
              <a:rPr lang="en-US" sz="697" cap="all" spc="535">
                <a:latin typeface="Arial"/>
                <a:ea typeface="Arial"/>
                <a:cs typeface="Arial"/>
                <a:sym typeface="Arial"/>
              </a:rPr>
              <a:t>
              </a:t>
            </a:r>
          </a:p>
        </p:txBody>
      </p:sp>
      <p:pic>
        <p:nvPicPr>
          <p:cNvPr id="5" name="Imagen 4">
            <a:extLst>
              <a:ext uri="{FF2B5EF4-FFF2-40B4-BE49-F238E27FC236}">
                <a16:creationId xmlns:a16="http://schemas.microsoft.com/office/drawing/2014/main" id="{95CFF3AC-3B21-9E02-F4D1-4F9784C78E49}"/>
              </a:ext>
            </a:extLst>
          </p:cNvPr>
          <p:cNvPicPr>
            <a:picLocks noChangeAspect="1"/>
          </p:cNvPicPr>
          <p:nvPr/>
        </p:nvPicPr>
        <p:blipFill>
          <a:blip r:embed="rId3"/>
          <a:stretch>
            <a:fillRect/>
          </a:stretch>
        </p:blipFill>
        <p:spPr>
          <a:xfrm>
            <a:off x="7443551" y="1916290"/>
            <a:ext cx="4472763" cy="3913668"/>
          </a:xfrm>
          <a:prstGeom prst="rect">
            <a:avLst/>
          </a:prstGeom>
        </p:spPr>
      </p:pic>
    </p:spTree>
    <p:extLst>
      <p:ext uri="{BB962C8B-B14F-4D97-AF65-F5344CB8AC3E}">
        <p14:creationId xmlns:p14="http://schemas.microsoft.com/office/powerpoint/2010/main" val="20604597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213D291A-71A3-45D2-81B9-5DD3FD621AE0}"/>
              </a:ext>
            </a:extLst>
          </p:cNvPr>
          <p:cNvSpPr txBox="1">
            <a:spLocks/>
          </p:cNvSpPr>
          <p:nvPr/>
        </p:nvSpPr>
        <p:spPr>
          <a:xfrm>
            <a:off x="-822274" y="0"/>
            <a:ext cx="9553584" cy="48969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3586" b="1" dirty="0">
                <a:solidFill>
                  <a:schemeClr val="tx1"/>
                </a:solidFill>
                <a:latin typeface="Arial" panose="020B0604020202020204" pitchFamily="34" charset="0"/>
                <a:cs typeface="Arial" panose="020B0604020202020204" pitchFamily="34" charset="0"/>
              </a:rPr>
              <a:t>Software de Análisis Estadísticos</a:t>
            </a:r>
            <a:endParaRPr lang="es-ES" sz="3984" b="1" dirty="0">
              <a:solidFill>
                <a:schemeClr val="tx1"/>
              </a:solidFill>
              <a:latin typeface="Arial" panose="020B0604020202020204" pitchFamily="34" charset="0"/>
              <a:cs typeface="Arial" panose="020B0604020202020204" pitchFamily="34" charset="0"/>
            </a:endParaRPr>
          </a:p>
        </p:txBody>
      </p:sp>
      <p:sp>
        <p:nvSpPr>
          <p:cNvPr id="4" name="1 CuadroTexto">
            <a:extLst>
              <a:ext uri="{FF2B5EF4-FFF2-40B4-BE49-F238E27FC236}">
                <a16:creationId xmlns:a16="http://schemas.microsoft.com/office/drawing/2014/main" id="{59A5B256-F4D1-4F23-B33B-39C66AC90AED}"/>
              </a:ext>
            </a:extLst>
          </p:cNvPr>
          <p:cNvSpPr txBox="1"/>
          <p:nvPr/>
        </p:nvSpPr>
        <p:spPr>
          <a:xfrm>
            <a:off x="443762" y="1808844"/>
            <a:ext cx="11304475" cy="2238241"/>
          </a:xfrm>
          <a:prstGeom prst="rect">
            <a:avLst/>
          </a:prstGeom>
          <a:noFill/>
        </p:spPr>
        <p:txBody>
          <a:bodyPr wrap="square">
            <a:spAutoFit/>
          </a:bodyPr>
          <a:lstStyle/>
          <a:p>
            <a:pPr algn="just">
              <a:defRPr/>
            </a:pPr>
            <a:r>
              <a:rPr lang="es-ES" sz="1992" dirty="0">
                <a:solidFill>
                  <a:schemeClr val="bg1"/>
                </a:solidFill>
              </a:rPr>
              <a:t>El uso de ordenadores y calculadoras facilita el que los temas complejos de matemáticas sean mas fáciles de realizar. Es evidente que en muchos casos la tecnología agiliza y supera, la capacidad de cálculo de la mente humana, con ayuda de la tecnología, enriquecer el aprendizaje matemático.</a:t>
            </a:r>
          </a:p>
          <a:p>
            <a:pPr algn="just">
              <a:defRPr/>
            </a:pPr>
            <a:endParaRPr lang="es-ES" sz="1992" dirty="0">
              <a:solidFill>
                <a:schemeClr val="bg1"/>
              </a:solidFill>
            </a:endParaRPr>
          </a:p>
          <a:p>
            <a:pPr marL="341563" indent="-341563" algn="just">
              <a:buFont typeface="Wingdings" panose="05000000000000000000" pitchFamily="2" charset="2"/>
              <a:buChar char="ü"/>
              <a:defRPr/>
            </a:pPr>
            <a:r>
              <a:rPr lang="es-ES" sz="1992" dirty="0">
                <a:solidFill>
                  <a:schemeClr val="bg1"/>
                </a:solidFill>
              </a:rPr>
              <a:t>Es muy amplia la variedad de aplicaciones informáticas disponibles para estadística y probabilidad.</a:t>
            </a:r>
          </a:p>
        </p:txBody>
      </p:sp>
      <p:sp>
        <p:nvSpPr>
          <p:cNvPr id="5" name="CuadroTexto 4">
            <a:extLst>
              <a:ext uri="{FF2B5EF4-FFF2-40B4-BE49-F238E27FC236}">
                <a16:creationId xmlns:a16="http://schemas.microsoft.com/office/drawing/2014/main" id="{0ED79F9F-4862-4B1F-98B1-0410383BC0AF}"/>
              </a:ext>
            </a:extLst>
          </p:cNvPr>
          <p:cNvSpPr txBox="1"/>
          <p:nvPr/>
        </p:nvSpPr>
        <p:spPr>
          <a:xfrm>
            <a:off x="1750306" y="4276470"/>
            <a:ext cx="9126801" cy="2219377"/>
          </a:xfrm>
          <a:prstGeom prst="rect">
            <a:avLst/>
          </a:prstGeom>
        </p:spPr>
        <p:txBody>
          <a:bodyPr vert="horz" wrap="square" lIns="91084" tIns="45542" rIns="91084" bIns="45542" numCol="2" rtlCol="0" anchor="ctr">
            <a:noAutofit/>
          </a:bodyPr>
          <a:lstStyle/>
          <a:p>
            <a:pPr marL="341563" indent="-341563">
              <a:buFont typeface="Arial" panose="020B0604020202020204" pitchFamily="34" charset="0"/>
              <a:buChar char="•"/>
            </a:pPr>
            <a:r>
              <a:rPr lang="es-CO" sz="1992" dirty="0">
                <a:solidFill>
                  <a:schemeClr val="bg1"/>
                </a:solidFill>
              </a:rPr>
              <a:t>Meta-</a:t>
            </a:r>
            <a:r>
              <a:rPr lang="es-CO" sz="1992" dirty="0" err="1">
                <a:solidFill>
                  <a:schemeClr val="bg1"/>
                </a:solidFill>
              </a:rPr>
              <a:t>Stat</a:t>
            </a:r>
            <a:endParaRPr lang="es-CO" sz="1992" dirty="0">
              <a:solidFill>
                <a:schemeClr val="bg1"/>
              </a:solidFill>
            </a:endParaRPr>
          </a:p>
          <a:p>
            <a:pPr marL="341563" indent="-341563">
              <a:buFont typeface="Arial" panose="020B0604020202020204" pitchFamily="34" charset="0"/>
              <a:buChar char="•"/>
            </a:pPr>
            <a:r>
              <a:rPr lang="es-CO" sz="1992" dirty="0" err="1">
                <a:solidFill>
                  <a:schemeClr val="bg1"/>
                </a:solidFill>
              </a:rPr>
              <a:t>InfoStat</a:t>
            </a:r>
            <a:endParaRPr lang="es-CO" sz="1992" dirty="0">
              <a:solidFill>
                <a:schemeClr val="bg1"/>
              </a:solidFill>
            </a:endParaRPr>
          </a:p>
          <a:p>
            <a:pPr marL="341563" indent="-341563">
              <a:buFont typeface="Arial" panose="020B0604020202020204" pitchFamily="34" charset="0"/>
              <a:buChar char="•"/>
            </a:pPr>
            <a:r>
              <a:rPr lang="es-CO" sz="1992" dirty="0">
                <a:solidFill>
                  <a:schemeClr val="bg1"/>
                </a:solidFill>
              </a:rPr>
              <a:t>Exel/Calc</a:t>
            </a:r>
          </a:p>
          <a:p>
            <a:pPr marL="341563" indent="-341563">
              <a:buFont typeface="Arial" panose="020B0604020202020204" pitchFamily="34" charset="0"/>
              <a:buChar char="•"/>
            </a:pPr>
            <a:r>
              <a:rPr lang="es-CO" sz="1992" dirty="0">
                <a:solidFill>
                  <a:schemeClr val="bg1"/>
                </a:solidFill>
              </a:rPr>
              <a:t>Software </a:t>
            </a:r>
            <a:r>
              <a:rPr lang="es-CO" sz="1992" dirty="0" err="1">
                <a:solidFill>
                  <a:schemeClr val="bg1"/>
                </a:solidFill>
              </a:rPr>
              <a:t>Estadistico</a:t>
            </a:r>
            <a:r>
              <a:rPr lang="es-CO" sz="1992" dirty="0">
                <a:solidFill>
                  <a:schemeClr val="bg1"/>
                </a:solidFill>
              </a:rPr>
              <a:t> Libre</a:t>
            </a:r>
          </a:p>
          <a:p>
            <a:pPr marL="341563" indent="-341563">
              <a:buFont typeface="Arial" panose="020B0604020202020204" pitchFamily="34" charset="0"/>
              <a:buChar char="•"/>
            </a:pPr>
            <a:r>
              <a:rPr lang="es-CO" sz="1992" dirty="0">
                <a:solidFill>
                  <a:schemeClr val="bg1"/>
                </a:solidFill>
              </a:rPr>
              <a:t>STATA</a:t>
            </a:r>
          </a:p>
          <a:p>
            <a:pPr marL="341563" indent="-341563">
              <a:buFont typeface="Arial" panose="020B0604020202020204" pitchFamily="34" charset="0"/>
              <a:buChar char="•"/>
            </a:pPr>
            <a:r>
              <a:rPr lang="es-CO" sz="1992" dirty="0">
                <a:solidFill>
                  <a:schemeClr val="bg1"/>
                </a:solidFill>
              </a:rPr>
              <a:t>MAVIS</a:t>
            </a:r>
          </a:p>
          <a:p>
            <a:pPr marL="341563" indent="-341563">
              <a:buFont typeface="Arial" panose="020B0604020202020204" pitchFamily="34" charset="0"/>
              <a:buChar char="•"/>
            </a:pPr>
            <a:r>
              <a:rPr lang="es-CO" sz="1992" dirty="0" err="1">
                <a:solidFill>
                  <a:schemeClr val="bg1"/>
                </a:solidFill>
              </a:rPr>
              <a:t>StatSoft</a:t>
            </a:r>
            <a:r>
              <a:rPr lang="es-CO" sz="1992" dirty="0">
                <a:solidFill>
                  <a:schemeClr val="bg1"/>
                </a:solidFill>
              </a:rPr>
              <a:t> </a:t>
            </a:r>
            <a:r>
              <a:rPr lang="es-CO" sz="1992" dirty="0" err="1">
                <a:solidFill>
                  <a:schemeClr val="bg1"/>
                </a:solidFill>
              </a:rPr>
              <a:t>Statistica</a:t>
            </a:r>
            <a:endParaRPr lang="es-CO" sz="1992" dirty="0">
              <a:solidFill>
                <a:schemeClr val="bg1"/>
              </a:solidFill>
            </a:endParaRPr>
          </a:p>
          <a:p>
            <a:pPr marL="341563" indent="-341563">
              <a:buFont typeface="Arial" panose="020B0604020202020204" pitchFamily="34" charset="0"/>
              <a:buChar char="•"/>
            </a:pPr>
            <a:r>
              <a:rPr lang="es-CO" sz="1992" dirty="0">
                <a:solidFill>
                  <a:schemeClr val="bg1"/>
                </a:solidFill>
              </a:rPr>
              <a:t>Software para Meta-análisis</a:t>
            </a:r>
          </a:p>
          <a:p>
            <a:pPr marL="341563" indent="-341563">
              <a:buFont typeface="Arial" panose="020B0604020202020204" pitchFamily="34" charset="0"/>
              <a:buChar char="•"/>
            </a:pPr>
            <a:r>
              <a:rPr lang="es-CO" sz="1992" dirty="0">
                <a:solidFill>
                  <a:schemeClr val="bg1"/>
                </a:solidFill>
              </a:rPr>
              <a:t>SPSS</a:t>
            </a:r>
          </a:p>
          <a:p>
            <a:pPr marL="341563" indent="-341563">
              <a:buFont typeface="Arial" panose="020B0604020202020204" pitchFamily="34" charset="0"/>
              <a:buChar char="•"/>
            </a:pPr>
            <a:r>
              <a:rPr lang="es-CO" sz="1992" dirty="0" err="1">
                <a:solidFill>
                  <a:schemeClr val="bg1"/>
                </a:solidFill>
              </a:rPr>
              <a:t>RevMan</a:t>
            </a:r>
            <a:endParaRPr lang="es-CO" sz="1992" dirty="0">
              <a:solidFill>
                <a:schemeClr val="bg1"/>
              </a:solidFill>
            </a:endParaRPr>
          </a:p>
          <a:p>
            <a:pPr marL="341563" indent="-341563">
              <a:buFont typeface="Arial" panose="020B0604020202020204" pitchFamily="34" charset="0"/>
              <a:buChar char="•"/>
            </a:pPr>
            <a:r>
              <a:rPr lang="es-CO" sz="1992" dirty="0">
                <a:solidFill>
                  <a:schemeClr val="bg1"/>
                </a:solidFill>
              </a:rPr>
              <a:t>LISREL</a:t>
            </a:r>
          </a:p>
          <a:p>
            <a:pPr marL="341563" indent="-341563">
              <a:buFont typeface="Arial" panose="020B0604020202020204" pitchFamily="34" charset="0"/>
              <a:buChar char="•"/>
            </a:pPr>
            <a:r>
              <a:rPr lang="es-CO" sz="1992" dirty="0" err="1">
                <a:solidFill>
                  <a:schemeClr val="bg1"/>
                </a:solidFill>
              </a:rPr>
              <a:t>Javascript</a:t>
            </a:r>
            <a:endParaRPr lang="es-CO" sz="1992" dirty="0">
              <a:solidFill>
                <a:schemeClr val="bg1"/>
              </a:solidFill>
            </a:endParaRPr>
          </a:p>
          <a:p>
            <a:pPr marL="341563" indent="-341563">
              <a:buFont typeface="Arial" panose="020B0604020202020204" pitchFamily="34" charset="0"/>
              <a:buChar char="•"/>
            </a:pPr>
            <a:r>
              <a:rPr lang="es-CO" sz="1992" dirty="0">
                <a:solidFill>
                  <a:schemeClr val="bg1"/>
                </a:solidFill>
              </a:rPr>
              <a:t>R</a:t>
            </a:r>
          </a:p>
          <a:p>
            <a:pPr marL="341563" indent="-341563">
              <a:buFont typeface="Arial" panose="020B0604020202020204" pitchFamily="34" charset="0"/>
              <a:buChar char="•"/>
            </a:pPr>
            <a:r>
              <a:rPr lang="es-CO" sz="1992" dirty="0" err="1">
                <a:solidFill>
                  <a:schemeClr val="bg1"/>
                </a:solidFill>
              </a:rPr>
              <a:t>Phyton</a:t>
            </a:r>
            <a:endParaRPr lang="es-CO" sz="1992" dirty="0">
              <a:solidFill>
                <a:schemeClr val="bg1"/>
              </a:solidFill>
            </a:endParaRPr>
          </a:p>
        </p:txBody>
      </p:sp>
      <p:sp>
        <p:nvSpPr>
          <p:cNvPr id="6" name="CuadroTexto 5">
            <a:extLst>
              <a:ext uri="{FF2B5EF4-FFF2-40B4-BE49-F238E27FC236}">
                <a16:creationId xmlns:a16="http://schemas.microsoft.com/office/drawing/2014/main" id="{7FD4EA2B-DD0E-26E1-77C5-813BC759AD07}"/>
              </a:ext>
            </a:extLst>
          </p:cNvPr>
          <p:cNvSpPr txBox="1"/>
          <p:nvPr/>
        </p:nvSpPr>
        <p:spPr>
          <a:xfrm>
            <a:off x="5730949" y="918438"/>
            <a:ext cx="5146158" cy="461665"/>
          </a:xfrm>
          <a:prstGeom prst="rect">
            <a:avLst/>
          </a:prstGeom>
          <a:noFill/>
        </p:spPr>
        <p:txBody>
          <a:bodyPr wrap="square">
            <a:spAutoFit/>
          </a:bodyPr>
          <a:lstStyle/>
          <a:p>
            <a:pPr algn="just">
              <a:defRPr/>
            </a:pPr>
            <a:r>
              <a:rPr lang="es-ES" sz="2400" b="1" dirty="0">
                <a:solidFill>
                  <a:schemeClr val="bg1"/>
                </a:solidFill>
              </a:rPr>
              <a:t>¿Que es un Software Estadístico?</a:t>
            </a:r>
          </a:p>
        </p:txBody>
      </p:sp>
    </p:spTree>
    <p:extLst>
      <p:ext uri="{BB962C8B-B14F-4D97-AF65-F5344CB8AC3E}">
        <p14:creationId xmlns:p14="http://schemas.microsoft.com/office/powerpoint/2010/main" val="1295565689"/>
      </p:ext>
    </p:extLst>
  </p:cSld>
  <p:clrMapOvr>
    <a:masterClrMapping/>
  </p:clrMapOvr>
</p:sld>
</file>

<file path=ppt/theme/theme1.xml><?xml version="1.0" encoding="utf-8"?>
<a:theme xmlns:a="http://schemas.openxmlformats.org/drawingml/2006/main" name="CCB_2022">
  <a:themeElements>
    <a:clrScheme name="Personalizado 10">
      <a:dk1>
        <a:srgbClr val="343433"/>
      </a:dk1>
      <a:lt1>
        <a:srgbClr val="FFFFFF"/>
      </a:lt1>
      <a:dk2>
        <a:srgbClr val="DD0034"/>
      </a:dk2>
      <a:lt2>
        <a:srgbClr val="FFFFFF"/>
      </a:lt2>
      <a:accent1>
        <a:srgbClr val="0F0A30"/>
      </a:accent1>
      <a:accent2>
        <a:srgbClr val="CDEAFA"/>
      </a:accent2>
      <a:accent3>
        <a:srgbClr val="7AC7F2"/>
      </a:accent3>
      <a:accent4>
        <a:srgbClr val="DB707E"/>
      </a:accent4>
      <a:accent5>
        <a:srgbClr val="626362"/>
      </a:accent5>
      <a:accent6>
        <a:srgbClr val="D7D7D7"/>
      </a:accent6>
      <a:hlink>
        <a:srgbClr val="0F0A30"/>
      </a:hlink>
      <a:folHlink>
        <a:srgbClr val="8F181B"/>
      </a:folHlink>
    </a:clrScheme>
    <a:fontScheme name="CCB">
      <a:majorFont>
        <a:latin typeface="Arial"/>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8100">
          <a:noFill/>
        </a:ln>
      </a:spPr>
      <a:bodyPr lIns="288000" tIns="288000" rIns="288000" bIns="0" rtlCol="0" anchor="t" anchorCtr="0"/>
      <a:lstStyle>
        <a:defPPr algn="l">
          <a:defRPr b="0" i="0" dirty="0" smtClean="0">
            <a:solidFill>
              <a:schemeClr val="bg2"/>
            </a:solidFill>
            <a:latin typeface="+mj-lt"/>
            <a:ea typeface="MarkPro" charset="0"/>
            <a:cs typeface="MarkPro"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anchor="t" anchorCtr="0">
        <a:spAutoFit/>
      </a:bodyPr>
      <a:lstStyle>
        <a:defPPr algn="l">
          <a:defRPr smtClean="0"/>
        </a:defPPr>
      </a:lstStyle>
    </a:txDef>
  </a:objectDefaults>
  <a:extraClrSchemeLst/>
  <a:extLst>
    <a:ext uri="{05A4C25C-085E-4340-85A3-A5531E510DB2}">
      <thm15:themeFamily xmlns:thm15="http://schemas.microsoft.com/office/thememl/2012/main" name="CCB_2022_ConEjemplos2" id="{8EF9F1F8-1B6D-A847-8F67-6B06C24C8ED5}" vid="{2DF9DBCB-F264-6445-8DCA-F9E10353231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4126</TotalTime>
  <Words>11932</Words>
  <Application>Microsoft Office PowerPoint</Application>
  <PresentationFormat>Panorámica</PresentationFormat>
  <Paragraphs>1477</Paragraphs>
  <Slides>142</Slides>
  <Notes>33</Notes>
  <HiddenSlides>0</HiddenSlides>
  <MMClips>0</MMClips>
  <ScaleCrop>false</ScaleCrop>
  <HeadingPairs>
    <vt:vector size="6" baseType="variant">
      <vt:variant>
        <vt:lpstr>Fuentes usadas</vt:lpstr>
      </vt:variant>
      <vt:variant>
        <vt:i4>28</vt:i4>
      </vt:variant>
      <vt:variant>
        <vt:lpstr>Tema</vt:lpstr>
      </vt:variant>
      <vt:variant>
        <vt:i4>1</vt:i4>
      </vt:variant>
      <vt:variant>
        <vt:lpstr>Títulos de diapositiva</vt:lpstr>
      </vt:variant>
      <vt:variant>
        <vt:i4>142</vt:i4>
      </vt:variant>
    </vt:vector>
  </HeadingPairs>
  <TitlesOfParts>
    <vt:vector size="171" baseType="lpstr">
      <vt:lpstr>-apple-system</vt:lpstr>
      <vt:lpstr>Arial</vt:lpstr>
      <vt:lpstr>Arial MT</vt:lpstr>
      <vt:lpstr>Bahnschrift SemiBold SemiConden</vt:lpstr>
      <vt:lpstr>Bw Gradual Bold</vt:lpstr>
      <vt:lpstr>Bw Gradual Light</vt:lpstr>
      <vt:lpstr>Calibri</vt:lpstr>
      <vt:lpstr>Calibri Light</vt:lpstr>
      <vt:lpstr>Cambria Math</vt:lpstr>
      <vt:lpstr>CMSS10</vt:lpstr>
      <vt:lpstr>CMSS12</vt:lpstr>
      <vt:lpstr>CMSSBX10</vt:lpstr>
      <vt:lpstr>Courier New</vt:lpstr>
      <vt:lpstr>fira-sans</vt:lpstr>
      <vt:lpstr>Georgia</vt:lpstr>
      <vt:lpstr>Google Sans</vt:lpstr>
      <vt:lpstr>Helvetica Neue</vt:lpstr>
      <vt:lpstr>Lato</vt:lpstr>
      <vt:lpstr>Linux Libertine</vt:lpstr>
      <vt:lpstr>MarkPro-Book</vt:lpstr>
      <vt:lpstr>Montserrat</vt:lpstr>
      <vt:lpstr>Open Sans</vt:lpstr>
      <vt:lpstr>OpenSans-Bold</vt:lpstr>
      <vt:lpstr>RalewayMedium</vt:lpstr>
      <vt:lpstr>RalewayRegular</vt:lpstr>
      <vt:lpstr>Roboto</vt:lpstr>
      <vt:lpstr>Trebuchet MS</vt:lpstr>
      <vt:lpstr>Wingdings</vt:lpstr>
      <vt:lpstr>CCB_2022</vt:lpstr>
      <vt:lpstr>Presentación de PowerPoint</vt:lpstr>
      <vt:lpstr>Modulo 3:</vt:lpstr>
      <vt:lpstr>Presentación de PowerPoint</vt:lpstr>
      <vt:lpstr>      Resumen de la guía de buenas prácticas para la segmentación del riesgo LA/FT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Segmentación de Clientes y Contrapartes.</vt:lpstr>
      <vt:lpstr>Modelos Analíticos y Comportamiento</vt:lpstr>
      <vt:lpstr>Monitoreo y Alertas Automatizadas</vt:lpstr>
      <vt:lpstr>Gobierno Corporativo y Cultura Ética</vt:lpstr>
      <vt:lpstr>Impacto Estimado de Buenas Prácticas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Método de las K-Medias</vt:lpstr>
      <vt:lpstr>Presentación de PowerPoint</vt:lpstr>
      <vt:lpstr>Usos del Aprendizaje No Supervisado</vt:lpstr>
      <vt:lpstr>Clustering K-Means</vt:lpstr>
      <vt:lpstr>Ventajas</vt:lpstr>
      <vt:lpstr>Desventajas</vt:lpstr>
      <vt:lpstr>Cómo afectan los Outliers?</vt:lpstr>
      <vt:lpstr>Cuando No es óptimo K-Means?</vt:lpstr>
      <vt:lpstr>Cohesión y Separación de Clusters</vt:lpstr>
      <vt:lpstr>Criterio de la Inercia</vt:lpstr>
      <vt:lpstr>Centro de Gravedad Total</vt:lpstr>
      <vt:lpstr>Inercia Total</vt:lpstr>
      <vt:lpstr>Centro de Gravedad De un Cluster</vt:lpstr>
      <vt:lpstr>Inercia Inter-Clases</vt:lpstr>
      <vt:lpstr>Inercia Intra-Clases</vt:lpstr>
      <vt:lpstr>Igualdad de Fisher</vt:lpstr>
      <vt:lpstr>Acciones Previas para K-Means</vt:lpstr>
      <vt:lpstr>Asignación de Centroides</vt:lpstr>
      <vt:lpstr>Distancia a los centroides</vt:lpstr>
      <vt:lpstr>Cálculo de Distancias</vt:lpstr>
      <vt:lpstr>Asignación de Clusters</vt:lpstr>
      <vt:lpstr>Cálculo de Centroides</vt:lpstr>
      <vt:lpstr>Calculo de Distancias y Asignación</vt:lpstr>
      <vt:lpstr>Asignación de Clusters</vt:lpstr>
      <vt:lpstr>Calculo de Distancias y Asignación</vt:lpstr>
      <vt:lpstr>Asignación de Clusters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gestión  para operaciones  de seguridad privada ISO 18788</dc:title>
  <dc:creator>Maria Paula Torres</dc:creator>
  <cp:lastModifiedBy>Tecnologia Peruzzi</cp:lastModifiedBy>
  <cp:revision>117</cp:revision>
  <dcterms:created xsi:type="dcterms:W3CDTF">2023-02-08T17:51:32Z</dcterms:created>
  <dcterms:modified xsi:type="dcterms:W3CDTF">2025-10-15T19:13:09Z</dcterms:modified>
</cp:coreProperties>
</file>